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7" r:id="rId2"/>
    <p:sldId id="258" r:id="rId3"/>
    <p:sldId id="261" r:id="rId4"/>
    <p:sldId id="262" r:id="rId5"/>
    <p:sldId id="305" r:id="rId6"/>
    <p:sldId id="303" r:id="rId7"/>
    <p:sldId id="304" r:id="rId8"/>
    <p:sldId id="302" r:id="rId9"/>
    <p:sldId id="301" r:id="rId10"/>
    <p:sldId id="263" r:id="rId11"/>
    <p:sldId id="288" r:id="rId12"/>
    <p:sldId id="275" r:id="rId13"/>
    <p:sldId id="296" r:id="rId14"/>
    <p:sldId id="278" r:id="rId15"/>
    <p:sldId id="300" r:id="rId16"/>
    <p:sldId id="294" r:id="rId17"/>
    <p:sldId id="29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23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B03-4BA8-95E7-F50DCCD7E430}"/>
              </c:ext>
            </c:extLst>
          </c:dPt>
          <c:dPt>
            <c:idx val="1"/>
            <c:bubble3D val="0"/>
            <c:explosion val="9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B03-4BA8-95E7-F50DCCD7E430}"/>
              </c:ext>
            </c:extLst>
          </c:dPt>
          <c:dPt>
            <c:idx val="2"/>
            <c:bubble3D val="0"/>
            <c:explosion val="16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03-4BA8-95E7-F50DCCD7E430}"/>
              </c:ext>
            </c:extLst>
          </c:dPt>
          <c:dPt>
            <c:idx val="3"/>
            <c:bubble3D val="0"/>
            <c:explosion val="6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B03-4BA8-95E7-F50DCCD7E430}"/>
              </c:ext>
            </c:extLst>
          </c:dPt>
          <c:dPt>
            <c:idx val="4"/>
            <c:bubble3D val="0"/>
            <c:explosion val="17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B03-4BA8-95E7-F50DCCD7E430}"/>
              </c:ext>
            </c:extLst>
          </c:dPt>
          <c:dPt>
            <c:idx val="5"/>
            <c:bubble3D val="0"/>
            <c:explosion val="11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03-4BA8-95E7-F50DCCD7E4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18 - 24</c:v>
                </c:pt>
                <c:pt idx="1">
                  <c:v>25 - 34</c:v>
                </c:pt>
                <c:pt idx="2">
                  <c:v>34 - 44</c:v>
                </c:pt>
                <c:pt idx="3">
                  <c:v>45 - 54</c:v>
                </c:pt>
                <c:pt idx="4">
                  <c:v>55 - 64</c:v>
                </c:pt>
                <c:pt idx="5">
                  <c:v>65 &amp; Over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</c:v>
                </c:pt>
                <c:pt idx="1">
                  <c:v>166</c:v>
                </c:pt>
                <c:pt idx="2">
                  <c:v>563</c:v>
                </c:pt>
                <c:pt idx="3">
                  <c:v>1094</c:v>
                </c:pt>
                <c:pt idx="4">
                  <c:v>925</c:v>
                </c:pt>
                <c:pt idx="5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03-4BA8-95E7-F50DCCD7E4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accent5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solidFill>
          <a:schemeClr val="bg1">
            <a:lumMod val="65000"/>
            <a:lumOff val="3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Assaulted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714-4C02-94C7-78CE84C6B47E}"/>
              </c:ext>
            </c:extLst>
          </c:dPt>
          <c:dPt>
            <c:idx val="1"/>
            <c:bubble3D val="0"/>
            <c:explosion val="8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714-4C02-94C7-78CE84C6B47E}"/>
              </c:ext>
            </c:extLst>
          </c:dPt>
          <c:dLbls>
            <c:dLbl>
              <c:idx val="0"/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14-4C02-94C7-78CE84C6B47E}"/>
                </c:ext>
              </c:extLst>
            </c:dLbl>
            <c:dLbl>
              <c:idx val="1"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14-4C02-94C7-78CE84C6B4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1537</c:v>
                </c:pt>
                <c:pt idx="1">
                  <c:v>1279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14-4C02-94C7-78CE84C6B4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>
            <a:lumMod val="65000"/>
            <a:lumOff val="3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solidFill>
          <a:schemeClr val="bg1">
            <a:lumMod val="65000"/>
            <a:lumOff val="3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Assisted with Med. Expences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714-4C02-94C7-78CE84C6B47E}"/>
              </c:ext>
            </c:extLst>
          </c:dPt>
          <c:dPt>
            <c:idx val="1"/>
            <c:bubble3D val="0"/>
            <c:explosion val="8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714-4C02-94C7-78CE84C6B47E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14-4C02-94C7-78CE84C6B47E}"/>
                </c:ext>
              </c:extLst>
            </c:dLbl>
            <c:dLbl>
              <c:idx val="1"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14-4C02-94C7-78CE84C6B4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395</c:v>
                </c:pt>
                <c:pt idx="1">
                  <c:v>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14-4C02-94C7-78CE84C6B4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>
            <a:lumMod val="65000"/>
            <a:lumOff val="3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solidFill>
          <a:schemeClr val="bg2">
            <a:lumMod val="7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Injured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139-48F0-89E3-5549A4A2049A}"/>
              </c:ext>
            </c:extLst>
          </c:dPt>
          <c:dPt>
            <c:idx val="1"/>
            <c:bubble3D val="0"/>
            <c:explosion val="7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39-48F0-89E3-5549A4A204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Prefer not to say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953</c:v>
                </c:pt>
                <c:pt idx="1">
                  <c:v>1743</c:v>
                </c:pt>
                <c:pt idx="2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9-48F0-89E3-5549A4A20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accent4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solidFill>
          <a:schemeClr val="tx2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Preventable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D0-4556-8E2C-853CBBF0CA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4D0-4556-8E2C-853CBBF0CA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D0-4556-8E2C-853CBBF0CA11}"/>
              </c:ext>
            </c:extLst>
          </c:dPt>
          <c:dLbls>
            <c:dLbl>
              <c:idx val="0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D0-4556-8E2C-853CBBF0CA11}"/>
                </c:ext>
              </c:extLst>
            </c:dLbl>
            <c:dLbl>
              <c:idx val="1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D0-4556-8E2C-853CBBF0CA11}"/>
                </c:ext>
              </c:extLst>
            </c:dLbl>
            <c:dLbl>
              <c:idx val="2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D0-4556-8E2C-853CBBF0CA11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Not Sure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353</c:v>
                </c:pt>
                <c:pt idx="1">
                  <c:v>373</c:v>
                </c:pt>
                <c:pt idx="2">
                  <c:v>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D0-4556-8E2C-853CBBF0C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Slip, trip, or fall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Overall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C4-496E-B705-C13C7E441F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Repetitive strain injury (e.g., carpal tunnel syndrome)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Overall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C4-496E-B705-C13C7E441F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Lifting or carrying-related injury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Overall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C4-496E-B705-C13C7E441F6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Vehicle or equipment-related injury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Overall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C4-496E-B705-C13C7E441F6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Exposure to hazardous materials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Overall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C4-496E-B705-C13C7E441F6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Overall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C4-496E-B705-C13C7E441F6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161291888"/>
        <c:axId val="1161292368"/>
      </c:barChart>
      <c:catAx>
        <c:axId val="1161291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292368"/>
        <c:crosses val="autoZero"/>
        <c:auto val="1"/>
        <c:lblAlgn val="ctr"/>
        <c:lblOffset val="100"/>
        <c:noMultiLvlLbl val="0"/>
      </c:catAx>
      <c:valAx>
        <c:axId val="116129236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29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9999" y="1800000"/>
            <a:ext cx="9521225" cy="846000"/>
          </a:xfrm>
        </p:spPr>
        <p:txBody>
          <a:bodyPr anchor="t">
            <a:normAutofit/>
          </a:bodyPr>
          <a:lstStyle>
            <a:lvl1pPr algn="l">
              <a:lnSpc>
                <a:spcPts val="6000"/>
              </a:lnSpc>
              <a:defRPr sz="5000">
                <a:solidFill>
                  <a:srgbClr val="00535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2646000"/>
            <a:ext cx="9521224" cy="756957"/>
          </a:xfrm>
        </p:spPr>
        <p:txBody>
          <a:bodyPr>
            <a:normAutofit/>
          </a:bodyPr>
          <a:lstStyle>
            <a:lvl1pPr marL="0" indent="0" algn="l">
              <a:lnSpc>
                <a:spcPts val="5000"/>
              </a:lnSpc>
              <a:buNone/>
              <a:defRPr sz="3000" b="1">
                <a:solidFill>
                  <a:srgbClr val="00746D"/>
                </a:solidFill>
                <a:latin typeface="Arial" panose="020B0604020202020204" pitchFamily="34" charset="0"/>
                <a:ea typeface="Galaxie Polaris Bold" panose="020B0504030301020103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439999" y="3442147"/>
            <a:ext cx="5192712" cy="949325"/>
          </a:xfrm>
        </p:spPr>
        <p:txBody>
          <a:bodyPr/>
          <a:lstStyle>
            <a:lvl1pPr marL="0" indent="0">
              <a:lnSpc>
                <a:spcPts val="2800"/>
              </a:lnSpc>
              <a:buNone/>
              <a:defRPr>
                <a:solidFill>
                  <a:srgbClr val="00746D"/>
                </a:solidFill>
                <a:latin typeface="Arial" panose="020B0604020202020204" pitchFamily="34" charset="0"/>
                <a:ea typeface="Galaxie Polaris Book" panose="020B0504030301020103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482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4800" y="3060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5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&amp; Imag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000" y="1825625"/>
            <a:ext cx="4536000" cy="388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536000" cy="3888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4800" y="3060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90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Two Imag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000" y="1825625"/>
            <a:ext cx="4536000" cy="388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2196000" cy="3888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4800" y="3060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8499008" y="1825625"/>
            <a:ext cx="2196000" cy="3888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1963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Three Imag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000" y="1825625"/>
            <a:ext cx="4536000" cy="388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536000" cy="2304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4800" y="3060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6172200" y="4201625"/>
            <a:ext cx="2196000" cy="1512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499008" y="4201625"/>
            <a:ext cx="2196000" cy="1512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874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4800" y="3060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439862" y="899999"/>
            <a:ext cx="2880000" cy="453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4555381" y="899999"/>
            <a:ext cx="2880000" cy="453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5"/>
          </p:nvPr>
        </p:nvSpPr>
        <p:spPr>
          <a:xfrm>
            <a:off x="7670900" y="899999"/>
            <a:ext cx="2880000" cy="453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422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28166" y="4949047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>
                <a:latin typeface="Arial" panose="020B0604020202020204" pitchFamily="34" charset="0"/>
                <a:cs typeface="Arial" panose="020B0604020202020204" pitchFamily="34" charset="0"/>
              </a:rPr>
              <a:t>Thank you.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28166" y="5382341"/>
            <a:ext cx="9717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b="1" dirty="0">
                <a:latin typeface="Arial" panose="020B0604020202020204" pitchFamily="34" charset="0"/>
                <a:cs typeface="Arial" panose="020B0604020202020204" pitchFamily="34" charset="0"/>
              </a:rPr>
              <a:t>www.forsa.ie</a:t>
            </a:r>
          </a:p>
        </p:txBody>
      </p:sp>
    </p:spTree>
    <p:extLst>
      <p:ext uri="{BB962C8B-B14F-4D97-AF65-F5344CB8AC3E}">
        <p14:creationId xmlns:p14="http://schemas.microsoft.com/office/powerpoint/2010/main" val="1345907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67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  <a:endParaRPr lang="en-GB" noProof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1F1159-102D-47DA-9E9F-9778F02053C3}" type="datetimeFigureOut">
              <a:rPr lang="en-IE" smtClean="0"/>
              <a:t>23/04/2025</a:t>
            </a:fld>
            <a:endParaRPr lang="en-IE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D5377-0099-44FA-ADF2-A1A1A9B483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23798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1F1159-102D-47DA-9E9F-9778F02053C3}" type="datetimeFigureOut">
              <a:rPr lang="en-IE" smtClean="0"/>
              <a:t>23/04/2025</a:t>
            </a:fld>
            <a:endParaRPr lang="en-IE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D5377-0099-44FA-ADF2-A1A1A9B483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7205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1F1159-102D-47DA-9E9F-9778F02053C3}" type="datetimeFigureOut">
              <a:rPr lang="en-IE" smtClean="0"/>
              <a:t>23/04/2025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D5377-0099-44FA-ADF2-A1A1A9B483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274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9999" y="1800000"/>
            <a:ext cx="9521225" cy="846000"/>
          </a:xfrm>
        </p:spPr>
        <p:txBody>
          <a:bodyPr anchor="t">
            <a:normAutofit/>
          </a:bodyPr>
          <a:lstStyle>
            <a:lvl1pPr algn="l">
              <a:lnSpc>
                <a:spcPts val="6000"/>
              </a:lnSpc>
              <a:defRPr sz="50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2646000"/>
            <a:ext cx="9521224" cy="756957"/>
          </a:xfrm>
        </p:spPr>
        <p:txBody>
          <a:bodyPr>
            <a:normAutofit/>
          </a:bodyPr>
          <a:lstStyle>
            <a:lvl1pPr marL="0" indent="0" algn="l">
              <a:lnSpc>
                <a:spcPts val="5000"/>
              </a:lnSpc>
              <a:buNone/>
              <a:defRPr sz="3000" b="1">
                <a:solidFill>
                  <a:srgbClr val="95B593"/>
                </a:solidFill>
                <a:latin typeface="Arial" panose="020B0604020202020204" pitchFamily="34" charset="0"/>
                <a:ea typeface="Galaxie Polaris Bold" panose="020B0504030301020103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439999" y="3442147"/>
            <a:ext cx="5192712" cy="949325"/>
          </a:xfrm>
        </p:spPr>
        <p:txBody>
          <a:bodyPr/>
          <a:lstStyle>
            <a:lvl1pPr marL="0" indent="0">
              <a:lnSpc>
                <a:spcPts val="2800"/>
              </a:lnSpc>
              <a:buNone/>
              <a:defRPr>
                <a:solidFill>
                  <a:srgbClr val="95B593"/>
                </a:solidFill>
                <a:latin typeface="Arial" panose="020B0604020202020204" pitchFamily="34" charset="0"/>
                <a:ea typeface="Galaxie Polaris Book" panose="020B0504030301020103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302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9999" y="1800000"/>
            <a:ext cx="9521225" cy="846000"/>
          </a:xfrm>
        </p:spPr>
        <p:txBody>
          <a:bodyPr anchor="t">
            <a:normAutofit/>
          </a:bodyPr>
          <a:lstStyle>
            <a:lvl1pPr algn="l">
              <a:lnSpc>
                <a:spcPts val="6000"/>
              </a:lnSpc>
              <a:defRPr sz="5000">
                <a:solidFill>
                  <a:srgbClr val="00535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2646000"/>
            <a:ext cx="9521224" cy="756957"/>
          </a:xfrm>
        </p:spPr>
        <p:txBody>
          <a:bodyPr>
            <a:normAutofit/>
          </a:bodyPr>
          <a:lstStyle>
            <a:lvl1pPr marL="0" indent="0" algn="l">
              <a:lnSpc>
                <a:spcPts val="5000"/>
              </a:lnSpc>
              <a:buNone/>
              <a:defRPr sz="3000" b="1">
                <a:solidFill>
                  <a:srgbClr val="00746D"/>
                </a:solidFill>
                <a:latin typeface="Arial" panose="020B0604020202020204" pitchFamily="34" charset="0"/>
                <a:ea typeface="Galaxie Polaris Bold" panose="020B0504030301020103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439999" y="3442147"/>
            <a:ext cx="5192712" cy="949325"/>
          </a:xfrm>
        </p:spPr>
        <p:txBody>
          <a:bodyPr/>
          <a:lstStyle>
            <a:lvl1pPr marL="0" indent="0">
              <a:lnSpc>
                <a:spcPts val="2800"/>
              </a:lnSpc>
              <a:buNone/>
              <a:defRPr>
                <a:solidFill>
                  <a:srgbClr val="00746D"/>
                </a:solidFill>
                <a:latin typeface="Arial" panose="020B0604020202020204" pitchFamily="34" charset="0"/>
                <a:ea typeface="Galaxie Polaris Book" panose="020B0504030301020103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808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title Slide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1800000"/>
            <a:ext cx="7217863" cy="776288"/>
          </a:xfrm>
        </p:spPr>
        <p:txBody>
          <a:bodyPr/>
          <a:lstStyle>
            <a:lvl1pPr>
              <a:defRPr>
                <a:solidFill>
                  <a:srgbClr val="00535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2576288"/>
            <a:ext cx="7217863" cy="288696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4800" y="30600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1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title Slid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1800000"/>
            <a:ext cx="7217863" cy="77628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2576288"/>
            <a:ext cx="7217863" cy="2886963"/>
          </a:xfrm>
        </p:spPr>
        <p:txBody>
          <a:bodyPr/>
          <a:lstStyle>
            <a:lvl1pPr marL="0" indent="0">
              <a:buNone/>
              <a:defRPr>
                <a:solidFill>
                  <a:srgbClr val="95B593"/>
                </a:solidFill>
              </a:defRPr>
            </a:lvl1pPr>
            <a:lvl2pPr marL="457200" indent="0">
              <a:buNone/>
              <a:defRPr>
                <a:solidFill>
                  <a:srgbClr val="95B593"/>
                </a:solidFill>
              </a:defRPr>
            </a:lvl2pPr>
            <a:lvl3pPr marL="914400" indent="0">
              <a:buNone/>
              <a:defRPr>
                <a:solidFill>
                  <a:srgbClr val="95B593"/>
                </a:solidFill>
              </a:defRPr>
            </a:lvl3pPr>
            <a:lvl4pPr marL="1371600" indent="0">
              <a:buNone/>
              <a:defRPr>
                <a:solidFill>
                  <a:srgbClr val="95B593"/>
                </a:solidFill>
              </a:defRPr>
            </a:lvl4pPr>
            <a:lvl5pPr marL="1828800" indent="0">
              <a:buNone/>
              <a:defRPr>
                <a:solidFill>
                  <a:srgbClr val="95B59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4800" y="30600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9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4800" y="3060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302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7542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4800" y="3060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60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4800" y="3060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56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000" y="900000"/>
            <a:ext cx="9255008" cy="7762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00" y="1800000"/>
            <a:ext cx="9255008" cy="3663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1F1159-102D-47DA-9E9F-9778F02053C3}" type="datetimeFigureOut">
              <a:rPr lang="en-IE" smtClean="0"/>
              <a:t>23/04/2025</a:t>
            </a:fld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18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D5377-0099-44FA-ADF2-A1A1A9B483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121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10" r:id="rId16"/>
    <p:sldLayoutId id="2147483711" r:id="rId17"/>
    <p:sldLayoutId id="2147483712" r:id="rId18"/>
  </p:sldLayoutIdLst>
  <p:txStyles>
    <p:titleStyle>
      <a:lvl1pPr algn="l" defTabSz="914400" rtl="0" eaLnBrk="1" latinLnBrk="0" hangingPunct="1">
        <a:lnSpc>
          <a:spcPts val="5000"/>
        </a:lnSpc>
        <a:spcBef>
          <a:spcPct val="0"/>
        </a:spcBef>
        <a:buNone/>
        <a:defRPr sz="4000" b="1" kern="1200">
          <a:solidFill>
            <a:schemeClr val="bg2"/>
          </a:solidFill>
          <a:latin typeface="Arial" panose="020B0604020202020204" pitchFamily="34" charset="0"/>
          <a:ea typeface="Galaxie Polaris Bold" panose="020B0504030301020103" pitchFamily="34" charset="0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714375" indent="-714375" algn="l" defTabSz="914400" rtl="0" eaLnBrk="1" latinLnBrk="0" hangingPunct="1">
        <a:lnSpc>
          <a:spcPct val="100000"/>
        </a:lnSpc>
        <a:spcBef>
          <a:spcPts val="1000"/>
        </a:spcBef>
        <a:buClr>
          <a:srgbClr val="F05662"/>
        </a:buClr>
        <a:buSzPct val="115000"/>
        <a:buFont typeface="Wingdings" panose="05000000000000000000" pitchFamily="2" charset="2"/>
        <a:buChar char="§"/>
        <a:defRPr sz="3200" kern="1200">
          <a:solidFill>
            <a:schemeClr val="bg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343025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F05662"/>
        </a:buClr>
        <a:buSzPct val="115000"/>
        <a:buFont typeface="Wingdings" panose="05000000000000000000" pitchFamily="2" charset="2"/>
        <a:buChar char="§"/>
        <a:defRPr sz="3200" kern="1200">
          <a:solidFill>
            <a:schemeClr val="bg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61925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F05662"/>
        </a:buClr>
        <a:buSzPct val="115000"/>
        <a:buFont typeface="Wingdings" panose="05000000000000000000" pitchFamily="2" charset="2"/>
        <a:buChar char="§"/>
        <a:defRPr sz="3200" kern="1200">
          <a:solidFill>
            <a:schemeClr val="bg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71675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F05662"/>
        </a:buClr>
        <a:buSzPct val="115000"/>
        <a:buFont typeface="Wingdings" panose="05000000000000000000" pitchFamily="2" charset="2"/>
        <a:buChar char="§"/>
        <a:defRPr sz="3200" kern="1200">
          <a:solidFill>
            <a:schemeClr val="bg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1935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F05662"/>
        </a:buClr>
        <a:buSzPct val="115000"/>
        <a:buFont typeface="Wingdings" panose="05000000000000000000" pitchFamily="2" charset="2"/>
        <a:buChar char="§"/>
        <a:defRPr sz="3200" kern="1200">
          <a:solidFill>
            <a:schemeClr val="bg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91B4AE0-F13D-DE40-4802-4513A07F2B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Experience of Education Division Members Survey:</a:t>
            </a:r>
            <a:br>
              <a:rPr lang="en-US" sz="4000" dirty="0"/>
            </a:br>
            <a:r>
              <a:rPr lang="en-US" sz="4000" dirty="0"/>
              <a:t>Stress and Burnout</a:t>
            </a:r>
          </a:p>
        </p:txBody>
      </p:sp>
    </p:spTree>
    <p:extLst>
      <p:ext uri="{BB962C8B-B14F-4D97-AF65-F5344CB8AC3E}">
        <p14:creationId xmlns:p14="http://schemas.microsoft.com/office/powerpoint/2010/main" val="267719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CD11-CB9B-4AEF-B96C-6B6A2EB9E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35" y="618461"/>
            <a:ext cx="9255008" cy="776288"/>
          </a:xfrm>
        </p:spPr>
        <p:txBody>
          <a:bodyPr>
            <a:normAutofit/>
          </a:bodyPr>
          <a:lstStyle/>
          <a:p>
            <a:r>
              <a:rPr lang="en-IE" sz="3000" dirty="0"/>
              <a:t>Stress and burnout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D2A40-0E33-1241-7D77-1C11AEEFB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424" y="1597374"/>
            <a:ext cx="5295778" cy="3663251"/>
          </a:xfrm>
        </p:spPr>
        <p:txBody>
          <a:bodyPr/>
          <a:lstStyle/>
          <a:p>
            <a:pPr marL="0" indent="0">
              <a:buNone/>
            </a:pPr>
            <a:r>
              <a:rPr lang="en-IE" sz="2000" dirty="0"/>
              <a:t>How often do you feel stressed at work?</a:t>
            </a:r>
          </a:p>
          <a:p>
            <a:pPr marL="0" indent="0">
              <a:buNone/>
            </a:pPr>
            <a:endParaRPr lang="en-IE" sz="2000" dirty="0"/>
          </a:p>
          <a:p>
            <a:r>
              <a:rPr lang="en-GB" sz="2000" dirty="0"/>
              <a:t>Never		53 (2%)</a:t>
            </a:r>
          </a:p>
          <a:p>
            <a:r>
              <a:rPr lang="en-GB" sz="2000" dirty="0"/>
              <a:t>Rarely		248 (9%)</a:t>
            </a:r>
          </a:p>
          <a:p>
            <a:r>
              <a:rPr lang="en-GB" sz="2000" dirty="0"/>
              <a:t>Sometimes	1135 (40%)</a:t>
            </a:r>
          </a:p>
          <a:p>
            <a:r>
              <a:rPr lang="en-GB" sz="2000" dirty="0"/>
              <a:t>Very often	1093 (39%)</a:t>
            </a:r>
          </a:p>
          <a:p>
            <a:r>
              <a:rPr lang="en-GB" sz="2000" dirty="0"/>
              <a:t>Always		287 (10%)</a:t>
            </a:r>
            <a:endParaRPr lang="en-IE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AE2DD-AAA7-9067-4B1B-302DB0C21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973" y="1493823"/>
            <a:ext cx="4381500" cy="414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08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BDBA0-41E6-35C3-2111-DC2573E7F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83DE0-8CB6-B69A-D5E1-27C50431D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70" y="393006"/>
            <a:ext cx="9255008" cy="776288"/>
          </a:xfrm>
        </p:spPr>
        <p:txBody>
          <a:bodyPr>
            <a:normAutofit/>
          </a:bodyPr>
          <a:lstStyle/>
          <a:p>
            <a:r>
              <a:rPr lang="en-IE" sz="3000" dirty="0"/>
              <a:t>Stress and burnout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6A61C-0483-66A8-9C93-4DAA4A806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370" y="1401648"/>
            <a:ext cx="9255008" cy="3663251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There is a satisfactory level of support at work for managing stress:</a:t>
            </a:r>
          </a:p>
          <a:p>
            <a:pPr>
              <a:spcBef>
                <a:spcPts val="0"/>
              </a:spcBef>
            </a:pPr>
            <a:endParaRPr lang="en-GB" sz="2000" dirty="0"/>
          </a:p>
          <a:p>
            <a:r>
              <a:rPr lang="en-GB" sz="2000" dirty="0"/>
              <a:t>52.9% disagreed or strongly disagreed, and only 20.5% agreed or strongly agreed.</a:t>
            </a:r>
          </a:p>
          <a:p>
            <a:pPr>
              <a:spcBef>
                <a:spcPts val="0"/>
              </a:spcBef>
            </a:pPr>
            <a:endParaRPr lang="en-GB" sz="2000" dirty="0"/>
          </a:p>
          <a:p>
            <a:r>
              <a:rPr lang="en-GB" sz="2000" dirty="0"/>
              <a:t>Strongly disagree - 17.4%</a:t>
            </a:r>
          </a:p>
          <a:p>
            <a:r>
              <a:rPr lang="en-GB" sz="2000" dirty="0"/>
              <a:t>Disagree - 35.5%</a:t>
            </a:r>
          </a:p>
          <a:p>
            <a:r>
              <a:rPr lang="en-GB" sz="2000" dirty="0"/>
              <a:t>Agree - 16.7%</a:t>
            </a:r>
          </a:p>
          <a:p>
            <a:r>
              <a:rPr lang="en-GB" sz="2000" dirty="0"/>
              <a:t>Strongly agree - 3.8%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246247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96841-61F3-361B-6E87-EF9A43052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17" y="411113"/>
            <a:ext cx="9255008" cy="776288"/>
          </a:xfrm>
        </p:spPr>
        <p:txBody>
          <a:bodyPr>
            <a:normAutofit/>
          </a:bodyPr>
          <a:lstStyle/>
          <a:p>
            <a:r>
              <a:rPr lang="en-IE" sz="3000" dirty="0"/>
              <a:t>Stress and burnout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CC8C6-DCC4-AE5A-1BB4-AE81246D9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12" y="1383540"/>
            <a:ext cx="9255008" cy="3663251"/>
          </a:xfrm>
        </p:spPr>
        <p:txBody>
          <a:bodyPr/>
          <a:lstStyle/>
          <a:p>
            <a:pPr marL="0" indent="0">
              <a:buNone/>
            </a:pPr>
            <a:r>
              <a:rPr lang="en-IE" sz="2000" dirty="0"/>
              <a:t>In your opinion, what could be done to reduce stress in the workplace?</a:t>
            </a:r>
          </a:p>
          <a:p>
            <a:pPr>
              <a:spcBef>
                <a:spcPts val="0"/>
              </a:spcBef>
            </a:pPr>
            <a:endParaRPr lang="en-IE" sz="2000" dirty="0"/>
          </a:p>
          <a:p>
            <a:pPr marL="0" indent="0">
              <a:spcBef>
                <a:spcPts val="0"/>
              </a:spcBef>
              <a:buNone/>
            </a:pPr>
            <a:r>
              <a:rPr lang="en-IE" sz="2000" dirty="0"/>
              <a:t>Most common responses included:</a:t>
            </a:r>
          </a:p>
          <a:p>
            <a:pPr>
              <a:spcBef>
                <a:spcPts val="0"/>
              </a:spcBef>
            </a:pPr>
            <a:endParaRPr lang="en-IE" sz="2000" dirty="0"/>
          </a:p>
          <a:p>
            <a:r>
              <a:rPr lang="en-IE" sz="2000" dirty="0"/>
              <a:t>Improved communication with management</a:t>
            </a:r>
          </a:p>
          <a:p>
            <a:r>
              <a:rPr lang="en-IE" sz="2000" dirty="0"/>
              <a:t>More training and CPD</a:t>
            </a:r>
          </a:p>
          <a:p>
            <a:r>
              <a:rPr lang="en-IE" sz="2000" dirty="0"/>
              <a:t>Increased staffing</a:t>
            </a:r>
          </a:p>
          <a:p>
            <a:r>
              <a:rPr lang="en-IE" sz="2000" dirty="0"/>
              <a:t>Improved compliance with / addressing Health &amp; Safety issues</a:t>
            </a:r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042472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F5278-AB74-61C7-593F-5B55A8703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6041A-9B89-08DF-31AC-0E6095584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8" y="347739"/>
            <a:ext cx="9255008" cy="776288"/>
          </a:xfrm>
        </p:spPr>
        <p:txBody>
          <a:bodyPr>
            <a:normAutofit/>
          </a:bodyPr>
          <a:lstStyle/>
          <a:p>
            <a:r>
              <a:rPr lang="en-IE" sz="3000" dirty="0"/>
              <a:t>Stress and burnout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98314-B402-3823-CEC1-59B50B6F7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50" y="1265845"/>
            <a:ext cx="9255008" cy="3663251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I feel emotionally drained from my work:</a:t>
            </a:r>
          </a:p>
          <a:p>
            <a:pPr>
              <a:spcBef>
                <a:spcPts val="0"/>
              </a:spcBef>
            </a:pPr>
            <a:endParaRPr lang="en-GB" sz="2000" dirty="0"/>
          </a:p>
          <a:p>
            <a:r>
              <a:rPr lang="en-GB" sz="2000" dirty="0"/>
              <a:t>51.2% answered very often or always, while 33.9% said sometimes, and only 14.9% rarely or never.</a:t>
            </a:r>
          </a:p>
          <a:p>
            <a:pPr>
              <a:spcBef>
                <a:spcPts val="0"/>
              </a:spcBef>
            </a:pPr>
            <a:endParaRPr lang="en-GB" sz="2000" dirty="0"/>
          </a:p>
          <a:p>
            <a:r>
              <a:rPr lang="en-GB" sz="2000" dirty="0"/>
              <a:t>Always - 16.5%</a:t>
            </a:r>
          </a:p>
          <a:p>
            <a:r>
              <a:rPr lang="en-GB" sz="2000" dirty="0"/>
              <a:t>Very often - 34.7%</a:t>
            </a:r>
          </a:p>
          <a:p>
            <a:r>
              <a:rPr lang="en-GB" sz="2000" dirty="0"/>
              <a:t>Sometimes - 33.9%</a:t>
            </a:r>
          </a:p>
          <a:p>
            <a:r>
              <a:rPr lang="en-GB" sz="2000" dirty="0"/>
              <a:t>Rarely - 12.2%</a:t>
            </a:r>
          </a:p>
          <a:p>
            <a:r>
              <a:rPr lang="en-GB" sz="2000" dirty="0"/>
              <a:t>Never - 2.7%</a:t>
            </a:r>
          </a:p>
        </p:txBody>
      </p:sp>
    </p:spTree>
    <p:extLst>
      <p:ext uri="{BB962C8B-B14F-4D97-AF65-F5344CB8AC3E}">
        <p14:creationId xmlns:p14="http://schemas.microsoft.com/office/powerpoint/2010/main" val="1562128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A46A4-E9E8-6CCA-C4D9-E92AAFE2B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AE120-C5CF-2F1E-D6F5-4937591ED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82" y="311524"/>
            <a:ext cx="9255008" cy="776288"/>
          </a:xfrm>
        </p:spPr>
        <p:txBody>
          <a:bodyPr>
            <a:normAutofit/>
          </a:bodyPr>
          <a:lstStyle/>
          <a:p>
            <a:r>
              <a:rPr lang="en-IE" sz="3000" dirty="0"/>
              <a:t>Stress and burnout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BFB22-4632-5B4E-AFD7-7FC14075A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09" y="1211524"/>
            <a:ext cx="6771493" cy="3663251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Do you feel you have enough support at work to prevent or manage burnout?</a:t>
            </a:r>
          </a:p>
          <a:p>
            <a:endParaRPr lang="en-GB" sz="2000" dirty="0"/>
          </a:p>
          <a:p>
            <a:r>
              <a:rPr lang="en-IE" sz="2000" dirty="0"/>
              <a:t>Yes		666 (24%)</a:t>
            </a:r>
          </a:p>
          <a:p>
            <a:r>
              <a:rPr lang="en-IE" sz="2000" dirty="0"/>
              <a:t>No		1324 (48%)</a:t>
            </a:r>
          </a:p>
          <a:p>
            <a:r>
              <a:rPr lang="en-IE" sz="2000" dirty="0"/>
              <a:t>Not sure		793 (28%)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794B9E-4CF9-B292-BE8E-07864BB3C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770" y="1087812"/>
            <a:ext cx="4381500" cy="437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27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7CC94-7A92-9038-BA34-6E00BE3AC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48A34-955A-90BF-91B7-86D55342F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22" y="365846"/>
            <a:ext cx="9255008" cy="776288"/>
          </a:xfrm>
        </p:spPr>
        <p:txBody>
          <a:bodyPr>
            <a:normAutofit/>
          </a:bodyPr>
          <a:lstStyle/>
          <a:p>
            <a:r>
              <a:rPr lang="en-IE" sz="3000" dirty="0"/>
              <a:t>Stress and burnout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A4FD7-DCD5-FD27-93C0-14355222B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622" y="1142134"/>
            <a:ext cx="11153370" cy="432111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I feel like quitting my job because of burnout:</a:t>
            </a:r>
          </a:p>
          <a:p>
            <a:pPr>
              <a:spcBef>
                <a:spcPts val="0"/>
              </a:spcBef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17% answered very often or always, while 30.2% said sometimes, and 52.9% rarely or never.</a:t>
            </a:r>
          </a:p>
          <a:p>
            <a:pPr>
              <a:spcBef>
                <a:spcPts val="0"/>
              </a:spcBef>
            </a:pPr>
            <a:endParaRPr lang="en-GB" sz="2000" dirty="0"/>
          </a:p>
          <a:p>
            <a:r>
              <a:rPr lang="en-GB" sz="2000" dirty="0"/>
              <a:t>Always - 5.4%</a:t>
            </a:r>
          </a:p>
          <a:p>
            <a:r>
              <a:rPr lang="en-GB" sz="2000" dirty="0"/>
              <a:t>Very Often - 11.6%</a:t>
            </a:r>
          </a:p>
          <a:p>
            <a:r>
              <a:rPr lang="en-GB" sz="2000" dirty="0"/>
              <a:t>Sometimes - 30.2%</a:t>
            </a:r>
          </a:p>
          <a:p>
            <a:r>
              <a:rPr lang="en-GB" sz="2000" dirty="0"/>
              <a:t>Rarely - 21.6%</a:t>
            </a:r>
          </a:p>
          <a:p>
            <a:r>
              <a:rPr lang="en-GB" sz="2000" dirty="0"/>
              <a:t>Never - 31.3%</a:t>
            </a:r>
          </a:p>
          <a:p>
            <a:pPr>
              <a:spcBef>
                <a:spcPts val="0"/>
              </a:spcBef>
            </a:pP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87359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5F808-8C15-1370-B117-B438B57E1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B8D96-E189-4C4E-E49D-E33BF573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82" y="356792"/>
            <a:ext cx="9255008" cy="776288"/>
          </a:xfrm>
        </p:spPr>
        <p:txBody>
          <a:bodyPr>
            <a:normAutofit/>
          </a:bodyPr>
          <a:lstStyle/>
          <a:p>
            <a:r>
              <a:rPr lang="en-IE" sz="3000" dirty="0"/>
              <a:t>Stress and burnout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B8FF0-534C-87D5-8293-858869EFC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82" y="1421394"/>
            <a:ext cx="10477226" cy="404185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I often feel that my work makes a difference:</a:t>
            </a:r>
          </a:p>
          <a:p>
            <a:pPr>
              <a:spcBef>
                <a:spcPts val="0"/>
              </a:spcBef>
            </a:pPr>
            <a:endParaRPr lang="en-GB" sz="2000" dirty="0"/>
          </a:p>
          <a:p>
            <a:r>
              <a:rPr lang="en-GB" sz="2000" dirty="0"/>
              <a:t>73.3% agreed or strongly agreed, while only 8.9% disagreed or strongly disagreed.</a:t>
            </a:r>
          </a:p>
          <a:p>
            <a:pPr>
              <a:spcBef>
                <a:spcPts val="0"/>
              </a:spcBef>
            </a:pPr>
            <a:endParaRPr lang="en-GB" sz="2000" dirty="0"/>
          </a:p>
          <a:p>
            <a:pPr marL="714375" marR="0" lvl="0" indent="-71437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05662"/>
              </a:buClr>
              <a:buSzPct val="11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Strongly agree - 24.8%</a:t>
            </a:r>
          </a:p>
          <a:p>
            <a:pPr marL="714375" marR="0" lvl="0" indent="-71437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05662"/>
              </a:buClr>
              <a:buSzPct val="11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Agree - 48.5%</a:t>
            </a:r>
          </a:p>
          <a:p>
            <a:pPr marL="714375" marR="0" lvl="0" indent="-71437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05662"/>
              </a:buClr>
              <a:buSzPct val="115000"/>
              <a:buFont typeface="Wingdings" panose="05000000000000000000" pitchFamily="2" charset="2"/>
              <a:buChar char="§"/>
              <a:tabLst/>
              <a:defRPr/>
            </a:pPr>
            <a:r>
              <a:rPr lang="en-GB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Neutral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- 17.9% </a:t>
            </a:r>
          </a:p>
          <a:p>
            <a:pPr marL="714375" marR="0" lvl="0" indent="-71437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05662"/>
              </a:buClr>
              <a:buSzPct val="11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Disagree - 6.4%</a:t>
            </a:r>
          </a:p>
          <a:p>
            <a:pPr marL="714375" marR="0" lvl="0" indent="-71437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05662"/>
              </a:buClr>
              <a:buSzPct val="11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Strongly disagree - 2.5%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96525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E44F8-F5EB-1EDC-29CA-EE3871972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478" y="338685"/>
            <a:ext cx="9255008" cy="776288"/>
          </a:xfrm>
        </p:spPr>
        <p:txBody>
          <a:bodyPr>
            <a:normAutofit/>
          </a:bodyPr>
          <a:lstStyle/>
          <a:p>
            <a:r>
              <a:rPr lang="en-IE" sz="3000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088A4-4F86-AF05-1D32-9AFB076F6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478" y="1231272"/>
            <a:ext cx="10359530" cy="4231980"/>
          </a:xfrm>
        </p:spPr>
        <p:txBody>
          <a:bodyPr/>
          <a:lstStyle/>
          <a:p>
            <a:r>
              <a:rPr lang="en-IE" sz="2000" dirty="0"/>
              <a:t>Stress is an issue for members in workplaces in the Education sector.</a:t>
            </a:r>
          </a:p>
          <a:p>
            <a:r>
              <a:rPr lang="en-IE" sz="2000" dirty="0"/>
              <a:t>89% of respondents cited being stressed some of the time, 49% on a regular basis.</a:t>
            </a:r>
          </a:p>
          <a:p>
            <a:r>
              <a:rPr lang="en-IE" sz="2000" dirty="0"/>
              <a:t>Issues around communication and HR practices, specifically in schools were cited.</a:t>
            </a:r>
          </a:p>
          <a:p>
            <a:r>
              <a:rPr lang="en-IE" sz="2000" dirty="0"/>
              <a:t>There is a need for greater supports in relation to stress and burnout.</a:t>
            </a:r>
          </a:p>
          <a:p>
            <a:r>
              <a:rPr lang="en-IE" sz="2000" dirty="0"/>
              <a:t>47.2% of respondents have considered leave their job citing burnout, 17% on a regular basis.</a:t>
            </a:r>
          </a:p>
          <a:p>
            <a:r>
              <a:rPr lang="en-IE" sz="2000" dirty="0"/>
              <a:t>Members in the Education sector are proud of their work, are highly motivated and feel a strong sense of achievement in respect of its contribution both to the sector and in wider society.</a:t>
            </a:r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818309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2EEAA-AE28-C75F-AE99-7DB3DDAA2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6" y="202883"/>
            <a:ext cx="9255008" cy="776288"/>
          </a:xfrm>
        </p:spPr>
        <p:txBody>
          <a:bodyPr>
            <a:normAutofit/>
          </a:bodyPr>
          <a:lstStyle/>
          <a:p>
            <a:r>
              <a:rPr lang="en-IE" sz="3000" dirty="0"/>
              <a:t>Background - gender / age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7C13F-DA51-2762-124F-2E804A542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42" y="1157204"/>
            <a:ext cx="4656000" cy="3663251"/>
          </a:xfrm>
        </p:spPr>
        <p:txBody>
          <a:bodyPr/>
          <a:lstStyle/>
          <a:p>
            <a:r>
              <a:rPr lang="en-IE" sz="2000" dirty="0"/>
              <a:t>2816 total respondents.</a:t>
            </a:r>
          </a:p>
          <a:p>
            <a:pPr>
              <a:spcBef>
                <a:spcPts val="0"/>
              </a:spcBef>
            </a:pPr>
            <a:endParaRPr lang="en-IE" sz="2000" dirty="0"/>
          </a:p>
          <a:p>
            <a:pPr>
              <a:spcBef>
                <a:spcPts val="0"/>
              </a:spcBef>
            </a:pPr>
            <a:r>
              <a:rPr lang="en-IE" sz="2000" dirty="0"/>
              <a:t>Gender split:</a:t>
            </a:r>
          </a:p>
          <a:p>
            <a:pPr>
              <a:spcBef>
                <a:spcPts val="0"/>
              </a:spcBef>
            </a:pPr>
            <a:r>
              <a:rPr lang="en-IE" sz="2000" dirty="0"/>
              <a:t>Woman		2640 (94%)</a:t>
            </a:r>
          </a:p>
          <a:p>
            <a:pPr>
              <a:spcBef>
                <a:spcPts val="0"/>
              </a:spcBef>
            </a:pPr>
            <a:r>
              <a:rPr lang="en-IE" sz="2000" dirty="0"/>
              <a:t>Men		167 (6%)</a:t>
            </a:r>
          </a:p>
          <a:p>
            <a:pPr>
              <a:spcBef>
                <a:spcPts val="0"/>
              </a:spcBef>
            </a:pPr>
            <a:endParaRPr lang="en-IE" sz="2000" dirty="0"/>
          </a:p>
          <a:p>
            <a:pPr>
              <a:spcBef>
                <a:spcPts val="0"/>
              </a:spcBef>
            </a:pPr>
            <a:r>
              <a:rPr lang="en-IE" sz="2000" dirty="0"/>
              <a:t>Age profile:</a:t>
            </a:r>
          </a:p>
          <a:p>
            <a:pPr>
              <a:spcBef>
                <a:spcPts val="0"/>
              </a:spcBef>
            </a:pPr>
            <a:r>
              <a:rPr lang="en-GB" sz="2000" dirty="0"/>
              <a:t>8-24		11</a:t>
            </a:r>
          </a:p>
          <a:p>
            <a:pPr>
              <a:spcBef>
                <a:spcPts val="0"/>
              </a:spcBef>
            </a:pPr>
            <a:r>
              <a:rPr lang="en-GB" sz="2000" dirty="0"/>
              <a:t>25-34		166</a:t>
            </a:r>
          </a:p>
          <a:p>
            <a:pPr>
              <a:spcBef>
                <a:spcPts val="0"/>
              </a:spcBef>
            </a:pPr>
            <a:r>
              <a:rPr lang="en-GB" sz="2000" dirty="0"/>
              <a:t>35-44		563</a:t>
            </a:r>
          </a:p>
          <a:p>
            <a:pPr>
              <a:spcBef>
                <a:spcPts val="0"/>
              </a:spcBef>
            </a:pPr>
            <a:r>
              <a:rPr lang="en-GB" sz="2000" dirty="0"/>
              <a:t>45-54		1094</a:t>
            </a:r>
          </a:p>
          <a:p>
            <a:pPr>
              <a:spcBef>
                <a:spcPts val="0"/>
              </a:spcBef>
            </a:pPr>
            <a:r>
              <a:rPr lang="en-GB" sz="2000" dirty="0"/>
              <a:t>55-64		925</a:t>
            </a:r>
          </a:p>
          <a:p>
            <a:pPr>
              <a:spcBef>
                <a:spcPts val="0"/>
              </a:spcBef>
            </a:pPr>
            <a:r>
              <a:rPr lang="en-GB" sz="2000" dirty="0"/>
              <a:t>65 or over	56</a:t>
            </a:r>
          </a:p>
          <a:p>
            <a:endParaRPr lang="en-IE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1F156B-5F86-AFE1-6F86-6DD3CA254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267" y="524979"/>
            <a:ext cx="4011064" cy="4145659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D4FBD47-420A-68CE-379C-A627EBEA1E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9534424"/>
              </p:ext>
            </p:extLst>
          </p:nvPr>
        </p:nvGraphicFramePr>
        <p:xfrm>
          <a:off x="6400799" y="1661227"/>
          <a:ext cx="6629149" cy="4236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9280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D95AE-0395-7F7B-B45E-86008CC88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38" y="519755"/>
            <a:ext cx="9255008" cy="776288"/>
          </a:xfrm>
        </p:spPr>
        <p:txBody>
          <a:bodyPr>
            <a:normAutofit/>
          </a:bodyPr>
          <a:lstStyle/>
          <a:p>
            <a:r>
              <a:rPr lang="en-IE" sz="3000" dirty="0"/>
              <a:t>Employment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8CA7A-BAF9-FE20-5082-91869276D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38" y="1528396"/>
            <a:ext cx="5431580" cy="3663251"/>
          </a:xfrm>
        </p:spPr>
        <p:txBody>
          <a:bodyPr/>
          <a:lstStyle/>
          <a:p>
            <a:r>
              <a:rPr lang="en-GB" sz="2000" dirty="0"/>
              <a:t>Primary School			1522</a:t>
            </a:r>
          </a:p>
          <a:p>
            <a:r>
              <a:rPr lang="en-GB" sz="2000" dirty="0"/>
              <a:t>Secondary School		432</a:t>
            </a:r>
          </a:p>
          <a:p>
            <a:r>
              <a:rPr lang="en-GB" sz="2000" dirty="0"/>
              <a:t>Special School			258</a:t>
            </a:r>
          </a:p>
          <a:p>
            <a:r>
              <a:rPr lang="en-GB" sz="2000" dirty="0"/>
              <a:t>ETB				226</a:t>
            </a:r>
          </a:p>
          <a:p>
            <a:r>
              <a:rPr lang="en-GB" sz="2000" dirty="0"/>
              <a:t>Third Level			227</a:t>
            </a:r>
          </a:p>
          <a:p>
            <a:r>
              <a:rPr lang="en-GB" sz="2000" dirty="0"/>
              <a:t>School Completion Prog.		16</a:t>
            </a:r>
          </a:p>
          <a:p>
            <a:r>
              <a:rPr lang="en-GB" sz="2000" dirty="0"/>
              <a:t>Education Centre			14</a:t>
            </a:r>
          </a:p>
          <a:p>
            <a:r>
              <a:rPr lang="en-GB" sz="2000" dirty="0"/>
              <a:t>Other				121</a:t>
            </a:r>
            <a:endParaRPr lang="en-IE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9D209FF-E7C6-7E0C-15B4-E3E984037ED9}"/>
              </a:ext>
            </a:extLst>
          </p:cNvPr>
          <p:cNvSpPr txBox="1">
            <a:spLocks/>
          </p:cNvSpPr>
          <p:nvPr/>
        </p:nvSpPr>
        <p:spPr>
          <a:xfrm>
            <a:off x="2574354" y="519755"/>
            <a:ext cx="9255008" cy="7762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000" b="1" kern="1200">
                <a:solidFill>
                  <a:schemeClr val="bg2"/>
                </a:solidFill>
                <a:latin typeface="Arial" panose="020B0604020202020204" pitchFamily="34" charset="0"/>
                <a:ea typeface="Galaxie Polaris Bold" panose="020B0504030301020103" pitchFamily="34" charset="0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IE" sz="3000" dirty="0"/>
              <a:t>Occupation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2A442E-2698-1ECC-9F57-C06FE025B1CE}"/>
              </a:ext>
            </a:extLst>
          </p:cNvPr>
          <p:cNvSpPr txBox="1">
            <a:spLocks/>
          </p:cNvSpPr>
          <p:nvPr/>
        </p:nvSpPr>
        <p:spPr>
          <a:xfrm>
            <a:off x="7623517" y="1296043"/>
            <a:ext cx="4743517" cy="3663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714375" indent="-7143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05662"/>
              </a:buClr>
              <a:buSzPct val="115000"/>
              <a:buFont typeface="Wingdings" panose="05000000000000000000" pitchFamily="2" charset="2"/>
              <a:buChar char="§"/>
              <a:defRPr sz="320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4302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05662"/>
              </a:buClr>
              <a:buSzPct val="115000"/>
              <a:buFont typeface="Wingdings" panose="05000000000000000000" pitchFamily="2" charset="2"/>
              <a:buChar char="§"/>
              <a:defRPr sz="320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6192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05662"/>
              </a:buClr>
              <a:buSzPct val="115000"/>
              <a:buFont typeface="Wingdings" panose="05000000000000000000" pitchFamily="2" charset="2"/>
              <a:buChar char="§"/>
              <a:defRPr sz="320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7167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05662"/>
              </a:buClr>
              <a:buSzPct val="115000"/>
              <a:buFont typeface="Wingdings" panose="05000000000000000000" pitchFamily="2" charset="2"/>
              <a:buChar char="§"/>
              <a:defRPr sz="320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193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05662"/>
              </a:buClr>
              <a:buSzPct val="115000"/>
              <a:buFont typeface="Wingdings" panose="05000000000000000000" pitchFamily="2" charset="2"/>
              <a:buChar char="§"/>
              <a:defRPr sz="320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SNA			2167</a:t>
            </a:r>
          </a:p>
          <a:p>
            <a:r>
              <a:rPr lang="en-GB" sz="2000"/>
              <a:t>School Secretary		258</a:t>
            </a:r>
          </a:p>
          <a:p>
            <a:r>
              <a:rPr lang="en-GB" sz="2000"/>
              <a:t>Clerical Admin role	219</a:t>
            </a:r>
          </a:p>
          <a:p>
            <a:r>
              <a:rPr lang="en-GB" sz="2000"/>
              <a:t>Project Worker		15</a:t>
            </a:r>
          </a:p>
          <a:p>
            <a:r>
              <a:rPr lang="en-GB" sz="2000"/>
              <a:t>Project Co-Ordinator	16</a:t>
            </a:r>
          </a:p>
          <a:p>
            <a:r>
              <a:rPr lang="en-GB" sz="2000"/>
              <a:t>School Caretaker		16</a:t>
            </a:r>
          </a:p>
          <a:p>
            <a:r>
              <a:rPr lang="en-GB" sz="2000"/>
              <a:t>Library Worker		49</a:t>
            </a:r>
          </a:p>
          <a:p>
            <a:r>
              <a:rPr lang="en-GB" sz="2000"/>
              <a:t>Management role		42</a:t>
            </a:r>
          </a:p>
          <a:p>
            <a:r>
              <a:rPr lang="en-GB" sz="2000"/>
              <a:t>Other			34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232701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6F96801-E692-1A54-2A24-B06D4AB6A5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304402"/>
              </p:ext>
            </p:extLst>
          </p:nvPr>
        </p:nvGraphicFramePr>
        <p:xfrm>
          <a:off x="8948900" y="0"/>
          <a:ext cx="4062952" cy="381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29142760-A39A-6281-6D87-83699CD2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71" y="230157"/>
            <a:ext cx="9255125" cy="776287"/>
          </a:xfrm>
        </p:spPr>
        <p:txBody>
          <a:bodyPr>
            <a:normAutofit/>
          </a:bodyPr>
          <a:lstStyle/>
          <a:p>
            <a:r>
              <a:rPr lang="en-IE" sz="3000" dirty="0"/>
              <a:t>Assault in the workplace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BFCCE0B-0C81-4523-22BA-AA2A64005C47}"/>
              </a:ext>
            </a:extLst>
          </p:cNvPr>
          <p:cNvSpPr txBox="1">
            <a:spLocks/>
          </p:cNvSpPr>
          <p:nvPr/>
        </p:nvSpPr>
        <p:spPr>
          <a:xfrm>
            <a:off x="154270" y="1006444"/>
            <a:ext cx="10202894" cy="4552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714375" indent="-7143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05662"/>
              </a:buClr>
              <a:buSzPct val="115000"/>
              <a:buFont typeface="Wingdings" panose="05000000000000000000" pitchFamily="2" charset="2"/>
              <a:buChar char="§"/>
              <a:defRPr sz="320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4302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05662"/>
              </a:buClr>
              <a:buSzPct val="115000"/>
              <a:buFont typeface="Wingdings" panose="05000000000000000000" pitchFamily="2" charset="2"/>
              <a:buChar char="§"/>
              <a:defRPr sz="320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6192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05662"/>
              </a:buClr>
              <a:buSzPct val="115000"/>
              <a:buFont typeface="Wingdings" panose="05000000000000000000" pitchFamily="2" charset="2"/>
              <a:buChar char="§"/>
              <a:defRPr sz="320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7167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05662"/>
              </a:buClr>
              <a:buSzPct val="115000"/>
              <a:buFont typeface="Wingdings" panose="05000000000000000000" pitchFamily="2" charset="2"/>
              <a:buChar char="§"/>
              <a:defRPr sz="320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193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05662"/>
              </a:buClr>
              <a:buSzPct val="115000"/>
              <a:buFont typeface="Wingdings" panose="05000000000000000000" pitchFamily="2" charset="2"/>
              <a:buChar char="§"/>
              <a:defRPr sz="320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Have you ever been assaulted whilst carrying out your duties? (Overall)</a:t>
            </a:r>
            <a:endParaRPr lang="en-IE" sz="2000" dirty="0"/>
          </a:p>
          <a:p>
            <a:pPr lvl="1"/>
            <a:r>
              <a:rPr lang="en-GB" sz="2000" dirty="0"/>
              <a:t>Yes		1537 (54.6%)</a:t>
            </a:r>
          </a:p>
          <a:p>
            <a:pPr lvl="1"/>
            <a:r>
              <a:rPr lang="en-GB" sz="2000" dirty="0"/>
              <a:t>No		1279 (45.4%)</a:t>
            </a:r>
          </a:p>
          <a:p>
            <a:r>
              <a:rPr lang="en-GB" sz="2000" dirty="0"/>
              <a:t>Of those who have been assaulted, SNAs make up 96.8% &amp; all other grades        make up 3.2%</a:t>
            </a:r>
          </a:p>
          <a:p>
            <a:r>
              <a:rPr lang="en-GB" sz="2000" dirty="0"/>
              <a:t>47.6% needed medical treatment &amp; 37% attended hospital.</a:t>
            </a:r>
          </a:p>
          <a:p>
            <a:r>
              <a:rPr lang="en-GB" sz="2000" dirty="0"/>
              <a:t>41.5% require ongoing treatment or medication.</a:t>
            </a:r>
          </a:p>
          <a:p>
            <a:r>
              <a:rPr lang="en-GB" sz="2000" dirty="0"/>
              <a:t>Only 38.9% felt that their employer was supportive, 61.1% did not or were unsure,</a:t>
            </a:r>
          </a:p>
          <a:p>
            <a:r>
              <a:rPr lang="en-GB" sz="2000" dirty="0"/>
              <a:t>9.4% were offered counselling or other supports after the assault. </a:t>
            </a:r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17384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14F95-0D11-7EB9-D9E4-7391CB566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1901332-3CFE-7266-6BA5-58FEC21475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908768"/>
              </p:ext>
            </p:extLst>
          </p:nvPr>
        </p:nvGraphicFramePr>
        <p:xfrm>
          <a:off x="8645663" y="0"/>
          <a:ext cx="4062952" cy="381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F39E68AB-299B-EAAA-6B90-B2F2B7774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71" y="230157"/>
            <a:ext cx="9255125" cy="776287"/>
          </a:xfrm>
        </p:spPr>
        <p:txBody>
          <a:bodyPr>
            <a:normAutofit/>
          </a:bodyPr>
          <a:lstStyle/>
          <a:p>
            <a:r>
              <a:rPr lang="en-IE" sz="3000" dirty="0"/>
              <a:t>Assault in the workplace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007CE79-A28C-B034-A1D1-A6AA2603BAB3}"/>
              </a:ext>
            </a:extLst>
          </p:cNvPr>
          <p:cNvSpPr txBox="1">
            <a:spLocks/>
          </p:cNvSpPr>
          <p:nvPr/>
        </p:nvSpPr>
        <p:spPr>
          <a:xfrm>
            <a:off x="154270" y="1006444"/>
            <a:ext cx="10202894" cy="4697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714375" indent="-7143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05662"/>
              </a:buClr>
              <a:buSzPct val="115000"/>
              <a:buFont typeface="Wingdings" panose="05000000000000000000" pitchFamily="2" charset="2"/>
              <a:buChar char="§"/>
              <a:defRPr sz="320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4302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05662"/>
              </a:buClr>
              <a:buSzPct val="115000"/>
              <a:buFont typeface="Wingdings" panose="05000000000000000000" pitchFamily="2" charset="2"/>
              <a:buChar char="§"/>
              <a:defRPr sz="320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6192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05662"/>
              </a:buClr>
              <a:buSzPct val="115000"/>
              <a:buFont typeface="Wingdings" panose="05000000000000000000" pitchFamily="2" charset="2"/>
              <a:buChar char="§"/>
              <a:defRPr sz="320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7167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05662"/>
              </a:buClr>
              <a:buSzPct val="115000"/>
              <a:buFont typeface="Wingdings" panose="05000000000000000000" pitchFamily="2" charset="2"/>
              <a:buChar char="§"/>
              <a:defRPr sz="320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193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05662"/>
              </a:buClr>
              <a:buSzPct val="115000"/>
              <a:buFont typeface="Wingdings" panose="05000000000000000000" pitchFamily="2" charset="2"/>
              <a:buChar char="§"/>
              <a:defRPr sz="320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Did your employer provide any assistance with medical expenses? (Overall)</a:t>
            </a:r>
            <a:endParaRPr lang="en-IE" sz="2000" dirty="0"/>
          </a:p>
          <a:p>
            <a:pPr lvl="1"/>
            <a:r>
              <a:rPr lang="en-GB" sz="2000" dirty="0"/>
              <a:t>Yes		395 (54%)</a:t>
            </a:r>
          </a:p>
          <a:p>
            <a:pPr lvl="1"/>
            <a:r>
              <a:rPr lang="en-GB" sz="2000" dirty="0"/>
              <a:t>No		336 (46%)</a:t>
            </a:r>
          </a:p>
          <a:p>
            <a:r>
              <a:rPr lang="en-GB" sz="2000" dirty="0"/>
              <a:t>Of those who received assistance 29% found accessing assistance difficult          or were unsure on this point; 71% found it easy and straightforward.</a:t>
            </a:r>
          </a:p>
          <a:p>
            <a:r>
              <a:rPr lang="en-GB" sz="2000" dirty="0"/>
              <a:t>23.2% of recoveries took 1 month or longer, 76.8% recovered in less than 1 month</a:t>
            </a:r>
          </a:p>
          <a:p>
            <a:r>
              <a:rPr lang="en-GB" sz="2000" dirty="0"/>
              <a:t>63.9% were comfortable describing their experience as an assault however, 19.3% were not sure and 17.8% felt this was not an appropriate description.</a:t>
            </a:r>
          </a:p>
          <a:p>
            <a:r>
              <a:rPr lang="en-GB" sz="2000" b="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Overall 58.4% witnessed a colleague being assaulted at work however of SNA respondents 93% had witnessed assault.</a:t>
            </a:r>
          </a:p>
          <a:p>
            <a:r>
              <a:rPr lang="en-GB" sz="2000" dirty="0">
                <a:solidFill>
                  <a:srgbClr val="323130"/>
                </a:solidFill>
                <a:latin typeface="Segoe UI" panose="020B0502040204020203" pitchFamily="34" charset="0"/>
              </a:rPr>
              <a:t>Of those who work with students 83.2% would be comfortable with describing injury as resulting from assault by a student/young person. </a:t>
            </a:r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62151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AC2A7-C2D1-7ED4-FAF2-EEC71863C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0EB0856-FA95-AE3C-2939-76AD3D711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271" y="1222218"/>
            <a:ext cx="10540737" cy="5015620"/>
          </a:xfrm>
        </p:spPr>
        <p:txBody>
          <a:bodyPr/>
          <a:lstStyle/>
          <a:p>
            <a:pPr marL="0" indent="0">
              <a:buNone/>
            </a:pPr>
            <a:r>
              <a:rPr lang="en-GB" sz="2000" b="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Do you have access to an Assault Leave Scheme in your workplace? (Overall)</a:t>
            </a:r>
          </a:p>
          <a:p>
            <a:pPr lvl="1"/>
            <a:r>
              <a:rPr lang="en-GB" sz="2000" dirty="0">
                <a:solidFill>
                  <a:srgbClr val="323130"/>
                </a:solidFill>
                <a:latin typeface="Segoe UI" panose="020B0502040204020203" pitchFamily="34" charset="0"/>
              </a:rPr>
              <a:t>Yes 		921 (32.71%)</a:t>
            </a:r>
          </a:p>
          <a:p>
            <a:pPr lvl="1"/>
            <a:r>
              <a:rPr lang="en-GB" sz="2000" b="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No 		457 (16.22%)</a:t>
            </a:r>
          </a:p>
          <a:p>
            <a:pPr lvl="1"/>
            <a:r>
              <a:rPr lang="en-GB" sz="2000" dirty="0">
                <a:solidFill>
                  <a:srgbClr val="323130"/>
                </a:solidFill>
                <a:latin typeface="Segoe UI" panose="020B0502040204020203" pitchFamily="34" charset="0"/>
              </a:rPr>
              <a:t>Not Sure 	1438 (51.07%)</a:t>
            </a:r>
          </a:p>
          <a:p>
            <a:r>
              <a:rPr lang="en-GB" sz="2000" dirty="0">
                <a:solidFill>
                  <a:srgbClr val="323130"/>
                </a:solidFill>
                <a:latin typeface="Segoe UI" panose="020B0502040204020203" pitchFamily="34" charset="0"/>
              </a:rPr>
              <a:t>Worryingly, 52.3% of SNA respondents still are not aware of the Assault Leave Scheme</a:t>
            </a:r>
          </a:p>
          <a:p>
            <a:r>
              <a:rPr lang="en-GB" sz="2000" b="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Overall only 36.36% of respondents believe their employer can maintain a safe work environment. </a:t>
            </a:r>
          </a:p>
          <a:p>
            <a:r>
              <a:rPr lang="en-GB" sz="2000" dirty="0">
                <a:solidFill>
                  <a:srgbClr val="323130"/>
                </a:solidFill>
                <a:latin typeface="Segoe UI" panose="020B0502040204020203" pitchFamily="34" charset="0"/>
              </a:rPr>
              <a:t>O</a:t>
            </a:r>
            <a:r>
              <a:rPr lang="en-GB" sz="2000" b="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f SNA respondents, 70% do not believe this or are unsure as to their employers ability to maintain this safe work environment.</a:t>
            </a:r>
          </a:p>
          <a:p>
            <a:r>
              <a:rPr lang="en-GB" sz="2000" dirty="0">
                <a:solidFill>
                  <a:srgbClr val="323130"/>
                </a:solidFill>
                <a:latin typeface="Segoe UI" panose="020B0502040204020203" pitchFamily="34" charset="0"/>
              </a:rPr>
              <a:t>30.7% believe that their employer has conducted a proper risk assessment &amp; of SNAs this figure drops to 26.7%. Overall 40.4% do not feel that a proper risk assessment has not been done</a:t>
            </a:r>
            <a:endParaRPr lang="en-GB" sz="2000" b="0" i="0" dirty="0">
              <a:solidFill>
                <a:srgbClr val="323130"/>
              </a:solidFill>
              <a:effectLst/>
              <a:latin typeface="Segoe UI" panose="020B0502040204020203" pitchFamily="34" charset="0"/>
            </a:endParaRPr>
          </a:p>
          <a:p>
            <a:pPr lvl="1"/>
            <a:endParaRPr lang="en-IE" sz="20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9C4DDE-AC43-9EA6-8922-BE3F519BD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71" y="230157"/>
            <a:ext cx="9255125" cy="776287"/>
          </a:xfrm>
        </p:spPr>
        <p:txBody>
          <a:bodyPr>
            <a:normAutofit/>
          </a:bodyPr>
          <a:lstStyle/>
          <a:p>
            <a:r>
              <a:rPr lang="en-IE" sz="3000" dirty="0"/>
              <a:t>Assault in the workplace</a:t>
            </a:r>
          </a:p>
        </p:txBody>
      </p:sp>
    </p:spTree>
    <p:extLst>
      <p:ext uri="{BB962C8B-B14F-4D97-AF65-F5344CB8AC3E}">
        <p14:creationId xmlns:p14="http://schemas.microsoft.com/office/powerpoint/2010/main" val="5036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9C37C-26AE-A899-295A-8980FFC05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6704D7-0094-D1E0-500D-ADCB1E88C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032" y="1222218"/>
            <a:ext cx="6029608" cy="4472412"/>
          </a:xfrm>
        </p:spPr>
        <p:txBody>
          <a:bodyPr/>
          <a:lstStyle/>
          <a:p>
            <a:r>
              <a:rPr lang="en-GB" sz="2000" b="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Have you ever been injured at work? (</a:t>
            </a:r>
            <a:r>
              <a:rPr lang="en-GB" sz="2000" dirty="0">
                <a:solidFill>
                  <a:srgbClr val="323130"/>
                </a:solidFill>
                <a:latin typeface="Segoe UI" panose="020B0502040204020203" pitchFamily="34" charset="0"/>
              </a:rPr>
              <a:t>Overall)</a:t>
            </a:r>
            <a:endParaRPr lang="en-GB" sz="2000" b="0" i="0" dirty="0">
              <a:solidFill>
                <a:srgbClr val="323130"/>
              </a:solidFill>
              <a:effectLst/>
              <a:latin typeface="Segoe UI" panose="020B0502040204020203" pitchFamily="34" charset="0"/>
            </a:endParaRPr>
          </a:p>
          <a:p>
            <a:pPr lvl="1"/>
            <a:r>
              <a:rPr lang="en-GB" sz="2000" dirty="0">
                <a:solidFill>
                  <a:srgbClr val="323130"/>
                </a:solidFill>
                <a:latin typeface="Segoe UI" panose="020B0502040204020203" pitchFamily="34" charset="0"/>
              </a:rPr>
              <a:t>Yes			953 (33.84%)</a:t>
            </a:r>
          </a:p>
          <a:p>
            <a:pPr lvl="1"/>
            <a:r>
              <a:rPr lang="en-GB" sz="2000" dirty="0">
                <a:solidFill>
                  <a:srgbClr val="323130"/>
                </a:solidFill>
                <a:latin typeface="Segoe UI" panose="020B0502040204020203" pitchFamily="34" charset="0"/>
              </a:rPr>
              <a:t>No			1743 (61.89%)</a:t>
            </a:r>
          </a:p>
          <a:p>
            <a:pPr lvl="1"/>
            <a:r>
              <a:rPr lang="en-GB" sz="2000" dirty="0">
                <a:solidFill>
                  <a:srgbClr val="323130"/>
                </a:solidFill>
                <a:latin typeface="Segoe UI" panose="020B0502040204020203" pitchFamily="34" charset="0"/>
              </a:rPr>
              <a:t>Prefer not to say	120 (4.26%) </a:t>
            </a:r>
          </a:p>
          <a:p>
            <a:r>
              <a:rPr lang="en-GB" sz="2000" b="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How severe was the injury?</a:t>
            </a:r>
          </a:p>
          <a:p>
            <a:pPr lvl="1"/>
            <a:r>
              <a:rPr lang="en-GB" sz="2000" dirty="0">
                <a:solidFill>
                  <a:srgbClr val="323130"/>
                </a:solidFill>
                <a:latin typeface="Segoe UI" panose="020B0502040204020203" pitchFamily="34" charset="0"/>
              </a:rPr>
              <a:t>Minor		229 (24.03%)</a:t>
            </a:r>
          </a:p>
          <a:p>
            <a:pPr lvl="1"/>
            <a:r>
              <a:rPr lang="en-GB" sz="2000" dirty="0">
                <a:solidFill>
                  <a:srgbClr val="323130"/>
                </a:solidFill>
                <a:latin typeface="Segoe UI" panose="020B0502040204020203" pitchFamily="34" charset="0"/>
              </a:rPr>
              <a:t>Moderate		456 (47.85%)</a:t>
            </a:r>
          </a:p>
          <a:p>
            <a:pPr lvl="1"/>
            <a:r>
              <a:rPr lang="en-GB" sz="2000" dirty="0">
                <a:solidFill>
                  <a:srgbClr val="323130"/>
                </a:solidFill>
                <a:latin typeface="Segoe UI" panose="020B0502040204020203" pitchFamily="34" charset="0"/>
              </a:rPr>
              <a:t>Severe		268 (28.12%)</a:t>
            </a:r>
          </a:p>
          <a:p>
            <a:r>
              <a:rPr lang="en-GB" sz="200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Was the injury caused by a safety hazard that you believe could have been prevented?</a:t>
            </a:r>
            <a:br>
              <a:rPr lang="en-GB" sz="2000" b="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</a:br>
            <a:endParaRPr lang="en-GB" sz="2000" dirty="0">
              <a:solidFill>
                <a:srgbClr val="323130"/>
              </a:solidFill>
              <a:latin typeface="Segoe UI" panose="020B0502040204020203" pitchFamily="34" charset="0"/>
            </a:endParaRPr>
          </a:p>
          <a:p>
            <a:pPr lvl="1"/>
            <a:endParaRPr lang="en-GB" sz="2000" dirty="0">
              <a:solidFill>
                <a:srgbClr val="323130"/>
              </a:solidFill>
              <a:latin typeface="Segoe UI" panose="020B0502040204020203" pitchFamily="34" charset="0"/>
            </a:endParaRPr>
          </a:p>
          <a:p>
            <a:endParaRPr lang="en-GB" sz="2000" dirty="0">
              <a:solidFill>
                <a:srgbClr val="323130"/>
              </a:solidFill>
              <a:latin typeface="Segoe UI" panose="020B0502040204020203" pitchFamily="34" charset="0"/>
            </a:endParaRPr>
          </a:p>
          <a:p>
            <a:pPr lvl="1"/>
            <a:endParaRPr lang="en-IE" sz="20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49140C-4BE9-94CE-B8EB-BC28C6F3D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71" y="230157"/>
            <a:ext cx="9255125" cy="776287"/>
          </a:xfrm>
        </p:spPr>
        <p:txBody>
          <a:bodyPr>
            <a:normAutofit/>
          </a:bodyPr>
          <a:lstStyle/>
          <a:p>
            <a:r>
              <a:rPr lang="en-IE" sz="3000" dirty="0"/>
              <a:t>Injury in the workplace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7D5B214-FEC8-745C-C299-10D0D02A6D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1359394"/>
              </p:ext>
            </p:extLst>
          </p:nvPr>
        </p:nvGraphicFramePr>
        <p:xfrm>
          <a:off x="8202439" y="68043"/>
          <a:ext cx="5307845" cy="3274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BAFED05-20E1-321B-90CE-9B4FC73EEB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5641726"/>
              </p:ext>
            </p:extLst>
          </p:nvPr>
        </p:nvGraphicFramePr>
        <p:xfrm>
          <a:off x="6000434" y="2812806"/>
          <a:ext cx="4404010" cy="3396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910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F251C-FF0D-A432-988C-8D525B983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6A5F54-1A46-7186-4389-C294813C9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325" y="920560"/>
            <a:ext cx="10350976" cy="4241033"/>
          </a:xfrm>
        </p:spPr>
        <p:txBody>
          <a:bodyPr/>
          <a:lstStyle/>
          <a:p>
            <a:r>
              <a:rPr lang="en-GB" sz="2000" dirty="0">
                <a:solidFill>
                  <a:srgbClr val="323130"/>
                </a:solidFill>
                <a:latin typeface="Segoe UI" panose="020B0502040204020203" pitchFamily="34" charset="0"/>
              </a:rPr>
              <a:t>N</a:t>
            </a:r>
            <a:r>
              <a:rPr lang="en-GB" sz="2000" b="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ature of the injuries</a:t>
            </a:r>
            <a:endParaRPr lang="en-IE" sz="20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DD37B8E-D0A4-48F1-BB46-C8321A366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71" y="230157"/>
            <a:ext cx="9255125" cy="776287"/>
          </a:xfrm>
        </p:spPr>
        <p:txBody>
          <a:bodyPr>
            <a:normAutofit/>
          </a:bodyPr>
          <a:lstStyle/>
          <a:p>
            <a:r>
              <a:rPr lang="en-IE" sz="3000" dirty="0"/>
              <a:t>Injury in the workplace</a:t>
            </a:r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FB5B8F21-4912-A16B-8B43-0630508E22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550730"/>
              </p:ext>
            </p:extLst>
          </p:nvPr>
        </p:nvGraphicFramePr>
        <p:xfrm>
          <a:off x="760852" y="150065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5397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805BB-2036-A867-245F-F1F9D2951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247504-EF45-07DD-F603-FC2944FE4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031" y="1222218"/>
            <a:ext cx="11452633" cy="4241033"/>
          </a:xfrm>
        </p:spPr>
        <p:txBody>
          <a:bodyPr/>
          <a:lstStyle/>
          <a:p>
            <a:r>
              <a:rPr lang="en-GB" sz="200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83.35% reported the injury.</a:t>
            </a:r>
          </a:p>
          <a:p>
            <a:r>
              <a:rPr lang="en-GB" sz="2000" dirty="0">
                <a:solidFill>
                  <a:srgbClr val="323130"/>
                </a:solidFill>
                <a:latin typeface="Segoe UI" panose="020B0502040204020203" pitchFamily="34" charset="0"/>
              </a:rPr>
              <a:t>59% rated the employer resp. as satisfactory or better, 41% described the resp. as neutral.</a:t>
            </a:r>
          </a:p>
          <a:p>
            <a:r>
              <a:rPr lang="en-GB" sz="200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Only 17.3% believe that there are no measured that can be taken to improve their </a:t>
            </a:r>
            <a:r>
              <a:rPr lang="en-GB" sz="2000" dirty="0">
                <a:solidFill>
                  <a:srgbClr val="323130"/>
                </a:solidFill>
                <a:latin typeface="Segoe UI" panose="020B0502040204020203" pitchFamily="34" charset="0"/>
              </a:rPr>
              <a:t>workplaces safety.</a:t>
            </a:r>
          </a:p>
          <a:p>
            <a:r>
              <a:rPr lang="en-GB" sz="200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51% do not receive regular safety training or briefings related to their role, 14.35% get regular briefings and the remainder get occasional briefings.</a:t>
            </a:r>
          </a:p>
          <a:p>
            <a:r>
              <a:rPr lang="en-GB" sz="200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How confident are you in the employer’s commitment to workplace safety?</a:t>
            </a:r>
          </a:p>
          <a:p>
            <a:pPr lvl="1"/>
            <a:r>
              <a:rPr lang="en-GB" sz="2000" dirty="0">
                <a:solidFill>
                  <a:srgbClr val="323130"/>
                </a:solidFill>
                <a:latin typeface="Segoe UI" panose="020B0502040204020203" pitchFamily="34" charset="0"/>
              </a:rPr>
              <a:t>Confident		1338 (47.68%)</a:t>
            </a:r>
          </a:p>
          <a:p>
            <a:pPr lvl="1"/>
            <a:r>
              <a:rPr lang="en-GB" sz="200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Neutral		747 (26.32%)</a:t>
            </a:r>
          </a:p>
          <a:p>
            <a:pPr lvl="1"/>
            <a:r>
              <a:rPr lang="en-GB" sz="2000" dirty="0">
                <a:solidFill>
                  <a:srgbClr val="323130"/>
                </a:solidFill>
                <a:latin typeface="Segoe UI" panose="020B0502040204020203" pitchFamily="34" charset="0"/>
              </a:rPr>
              <a:t>Unconfident		731 (26%)</a:t>
            </a:r>
            <a:br>
              <a:rPr lang="en-GB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</a:br>
            <a:endParaRPr lang="en-I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263464-1903-277E-07D0-F131AC462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71" y="230157"/>
            <a:ext cx="9255125" cy="776287"/>
          </a:xfrm>
        </p:spPr>
        <p:txBody>
          <a:bodyPr>
            <a:normAutofit/>
          </a:bodyPr>
          <a:lstStyle/>
          <a:p>
            <a:r>
              <a:rPr lang="en-IE" sz="3000" dirty="0"/>
              <a:t>Injury in the workplace</a:t>
            </a:r>
          </a:p>
        </p:txBody>
      </p:sp>
    </p:spTree>
    <p:extLst>
      <p:ext uri="{BB962C8B-B14F-4D97-AF65-F5344CB8AC3E}">
        <p14:creationId xmlns:p14="http://schemas.microsoft.com/office/powerpoint/2010/main" val="2198346485"/>
      </p:ext>
    </p:extLst>
  </p:cSld>
  <p:clrMapOvr>
    <a:masterClrMapping/>
  </p:clrMapOvr>
</p:sld>
</file>

<file path=ppt/theme/theme1.xml><?xml version="1.0" encoding="utf-8"?>
<a:theme xmlns:a="http://schemas.openxmlformats.org/drawingml/2006/main" name="Fórsa theme">
  <a:themeElements>
    <a:clrScheme name="Forsa_MasterColours">
      <a:dk1>
        <a:sysClr val="windowText" lastClr="000000"/>
      </a:dk1>
      <a:lt1>
        <a:sysClr val="window" lastClr="FFFFFF"/>
      </a:lt1>
      <a:dk2>
        <a:srgbClr val="3E8B94"/>
      </a:dk2>
      <a:lt2>
        <a:srgbClr val="78952C"/>
      </a:lt2>
      <a:accent1>
        <a:srgbClr val="F05662"/>
      </a:accent1>
      <a:accent2>
        <a:srgbClr val="D44E5B"/>
      </a:accent2>
      <a:accent3>
        <a:srgbClr val="20AA97"/>
      </a:accent3>
      <a:accent4>
        <a:srgbClr val="27B67A"/>
      </a:accent4>
      <a:accent5>
        <a:srgbClr val="00A39D"/>
      </a:accent5>
      <a:accent6>
        <a:srgbClr val="7BE1D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órsa theme" id="{D0DCDCBF-67B3-4310-8CCB-7FDDFADFE432}" vid="{A757AAD5-794D-4940-B7D0-31500E7CAC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Fórsa theme</Template>
  <TotalTime>255</TotalTime>
  <Words>1232</Words>
  <Application>Microsoft Office PowerPoint</Application>
  <PresentationFormat>Widescreen</PresentationFormat>
  <Paragraphs>164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Segoe UI</vt:lpstr>
      <vt:lpstr>Wingdings</vt:lpstr>
      <vt:lpstr>Fórsa theme</vt:lpstr>
      <vt:lpstr>Experience of Education Division Members Survey: Stress and Burnout</vt:lpstr>
      <vt:lpstr>Background - gender / age breakdown</vt:lpstr>
      <vt:lpstr>Employment breakdown</vt:lpstr>
      <vt:lpstr>Assault in the workplace</vt:lpstr>
      <vt:lpstr>Assault in the workplace</vt:lpstr>
      <vt:lpstr>Assault in the workplace</vt:lpstr>
      <vt:lpstr>Injury in the workplace</vt:lpstr>
      <vt:lpstr>Injury in the workplace</vt:lpstr>
      <vt:lpstr>Injury in the workplace</vt:lpstr>
      <vt:lpstr>Stress and burnout questions</vt:lpstr>
      <vt:lpstr>Stress and burnout questions</vt:lpstr>
      <vt:lpstr>Stress and burnout questions</vt:lpstr>
      <vt:lpstr>Stress and burnout questions</vt:lpstr>
      <vt:lpstr>Stress and burnout questions</vt:lpstr>
      <vt:lpstr>Stress and burnout questions</vt:lpstr>
      <vt:lpstr>Stress and burnout questions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Diarmaid Mac a Bhaird</dc:creator>
  <cp:lastModifiedBy>Seamus Ryan</cp:lastModifiedBy>
  <cp:revision>2</cp:revision>
  <dcterms:created xsi:type="dcterms:W3CDTF">2025-04-22T11:32:30Z</dcterms:created>
  <dcterms:modified xsi:type="dcterms:W3CDTF">2025-04-23T13:52:44Z</dcterms:modified>
</cp:coreProperties>
</file>