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theme/themeOverride1.xml" ContentType="application/vnd.openxmlformats-officedocument.themeOverride+xml"/>
  <Override PartName="/ppt/charts/chart11.xml" ContentType="application/vnd.openxmlformats-officedocument.drawingml.chart+xml"/>
  <Override PartName="/ppt/theme/themeOverride2.xml" ContentType="application/vnd.openxmlformats-officedocument.themeOverride+xml"/>
  <Override PartName="/ppt/charts/chart12.xml" ContentType="application/vnd.openxmlformats-officedocument.drawingml.chart+xml"/>
  <Override PartName="/ppt/theme/themeOverride3.xml" ContentType="application/vnd.openxmlformats-officedocument.themeOverride+xml"/>
  <Override PartName="/ppt/charts/chart13.xml" ContentType="application/vnd.openxmlformats-officedocument.drawingml.chart+xml"/>
  <Override PartName="/ppt/theme/themeOverride4.xml" ContentType="application/vnd.openxmlformats-officedocument.themeOverride+xml"/>
  <Override PartName="/ppt/charts/chart14.xml" ContentType="application/vnd.openxmlformats-officedocument.drawingml.chart+xml"/>
  <Override PartName="/ppt/theme/themeOverride5.xml" ContentType="application/vnd.openxmlformats-officedocument.themeOverrid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7.xml" ContentType="application/vnd.openxmlformats-officedocument.drawingml.chart+xml"/>
  <Override PartName="/ppt/theme/themeOverride6.xml" ContentType="application/vnd.openxmlformats-officedocument.themeOverride+xml"/>
  <Override PartName="/ppt/charts/chart18.xml" ContentType="application/vnd.openxmlformats-officedocument.drawingml.chart+xml"/>
  <Override PartName="/ppt/theme/themeOverride7.xml" ContentType="application/vnd.openxmlformats-officedocument.themeOverride+xml"/>
  <Override PartName="/ppt/charts/chart19.xml" ContentType="application/vnd.openxmlformats-officedocument.drawingml.chart+xml"/>
  <Override PartName="/ppt/theme/themeOverride8.xml" ContentType="application/vnd.openxmlformats-officedocument.themeOverride+xml"/>
  <Override PartName="/ppt/charts/chart20.xml" ContentType="application/vnd.openxmlformats-officedocument.drawingml.chart+xml"/>
  <Override PartName="/ppt/theme/themeOverride9.xml" ContentType="application/vnd.openxmlformats-officedocument.themeOverride+xml"/>
  <Override PartName="/ppt/charts/chart21.xml" ContentType="application/vnd.openxmlformats-officedocument.drawingml.chart+xml"/>
  <Override PartName="/ppt/theme/themeOverride10.xml" ContentType="application/vnd.openxmlformats-officedocument.themeOverride+xml"/>
  <Override PartName="/ppt/charts/chart22.xml" ContentType="application/vnd.openxmlformats-officedocument.drawingml.chart+xml"/>
  <Override PartName="/ppt/theme/themeOverride11.xml" ContentType="application/vnd.openxmlformats-officedocument.themeOverride+xml"/>
  <Override PartName="/ppt/charts/chart23.xml" ContentType="application/vnd.openxmlformats-officedocument.drawingml.chart+xml"/>
  <Override PartName="/ppt/theme/themeOverride12.xml" ContentType="application/vnd.openxmlformats-officedocument.themeOverride+xml"/>
  <Override PartName="/ppt/charts/chart24.xml" ContentType="application/vnd.openxmlformats-officedocument.drawingml.chart+xml"/>
  <Override PartName="/ppt/theme/themeOverride13.xml" ContentType="application/vnd.openxmlformats-officedocument.themeOverride+xml"/>
  <Override PartName="/ppt/charts/chart25.xml" ContentType="application/vnd.openxmlformats-officedocument.drawingml.chart+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301" r:id="rId4"/>
    <p:sldId id="260" r:id="rId5"/>
    <p:sldId id="270" r:id="rId6"/>
    <p:sldId id="261" r:id="rId7"/>
    <p:sldId id="273" r:id="rId8"/>
    <p:sldId id="265" r:id="rId9"/>
    <p:sldId id="266" r:id="rId10"/>
    <p:sldId id="275" r:id="rId11"/>
    <p:sldId id="274" r:id="rId12"/>
    <p:sldId id="281" r:id="rId13"/>
    <p:sldId id="282" r:id="rId14"/>
    <p:sldId id="300" r:id="rId15"/>
    <p:sldId id="285" r:id="rId16"/>
    <p:sldId id="286" r:id="rId17"/>
    <p:sldId id="287" r:id="rId18"/>
    <p:sldId id="288" r:id="rId19"/>
    <p:sldId id="289" r:id="rId20"/>
    <p:sldId id="290" r:id="rId21"/>
    <p:sldId id="291" r:id="rId22"/>
    <p:sldId id="292" r:id="rId23"/>
    <p:sldId id="299" r:id="rId24"/>
    <p:sldId id="283" r:id="rId25"/>
    <p:sldId id="264" r:id="rId26"/>
    <p:sldId id="284" r:id="rId27"/>
    <p:sldId id="298" r:id="rId28"/>
    <p:sldId id="295" r:id="rId29"/>
    <p:sldId id="294" r:id="rId30"/>
    <p:sldId id="296" r:id="rId31"/>
    <p:sldId id="29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2" autoAdjust="0"/>
    <p:restoredTop sz="94705"/>
  </p:normalViewPr>
  <p:slideViewPr>
    <p:cSldViewPr snapToGrid="0" snapToObjects="1">
      <p:cViewPr varScale="1">
        <p:scale>
          <a:sx n="83" d="100"/>
          <a:sy n="83" d="100"/>
        </p:scale>
        <p:origin x="57"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2.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3.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4.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5.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3.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4.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1"/>
          <c:order val="0"/>
          <c:tx>
            <c:strRef>
              <c:f>Sheet1!$A$2</c:f>
              <c:strCache>
                <c:ptCount val="1"/>
                <c:pt idx="0">
                  <c:v>Working</c:v>
                </c:pt>
              </c:strCache>
            </c:strRef>
          </c:tx>
          <c:spPr>
            <a:solidFill>
              <a:schemeClr val="accent2"/>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Column2</c:v>
                </c:pt>
              </c:strCache>
            </c:strRef>
          </c:cat>
          <c:val>
            <c:numRef>
              <c:f>Sheet1!$B$2</c:f>
              <c:numCache>
                <c:formatCode>0</c:formatCode>
                <c:ptCount val="1"/>
                <c:pt idx="0">
                  <c:v>53</c:v>
                </c:pt>
              </c:numCache>
            </c:numRef>
          </c:val>
          <c:extLst xmlns:c16r2="http://schemas.microsoft.com/office/drawing/2015/06/chart">
            <c:ext xmlns:c16="http://schemas.microsoft.com/office/drawing/2014/chart" uri="{C3380CC4-5D6E-409C-BE32-E72D297353CC}">
              <c16:uniqueId val="{00000000-B656-45D5-8244-B0A672A0D0EB}"/>
            </c:ext>
          </c:extLst>
        </c:ser>
        <c:ser>
          <c:idx val="0"/>
          <c:order val="1"/>
          <c:tx>
            <c:strRef>
              <c:f>Sheet1!$A$3</c:f>
              <c:strCache>
                <c:ptCount val="1"/>
                <c:pt idx="0">
                  <c:v>Non Working</c:v>
                </c:pt>
              </c:strCache>
            </c:strRef>
          </c:tx>
          <c:spPr>
            <a:solidFill>
              <a:schemeClr val="accent1"/>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Column2</c:v>
                </c:pt>
              </c:strCache>
            </c:strRef>
          </c:cat>
          <c:val>
            <c:numRef>
              <c:f>Sheet1!$B$3</c:f>
              <c:numCache>
                <c:formatCode>0</c:formatCode>
                <c:ptCount val="1"/>
                <c:pt idx="0">
                  <c:v>47</c:v>
                </c:pt>
              </c:numCache>
            </c:numRef>
          </c:val>
          <c:extLst xmlns:c16r2="http://schemas.microsoft.com/office/drawing/2015/06/chart">
            <c:ext xmlns:c16="http://schemas.microsoft.com/office/drawing/2014/chart" uri="{C3380CC4-5D6E-409C-BE32-E72D297353CC}">
              <c16:uniqueId val="{00000001-B656-45D5-8244-B0A672A0D0EB}"/>
            </c:ext>
          </c:extLst>
        </c:ser>
        <c:ser>
          <c:idx val="2"/>
          <c:order val="2"/>
          <c:tx>
            <c:strRef>
              <c:f>Sheet1!$A$4</c:f>
              <c:strCache>
                <c:ptCount val="1"/>
              </c:strCache>
            </c:strRef>
          </c:tx>
          <c:spPr>
            <a:solidFill>
              <a:schemeClr val="accent3"/>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Column2</c:v>
                </c:pt>
              </c:strCache>
            </c:strRef>
          </c:cat>
          <c:val>
            <c:numRef>
              <c:f>Sheet1!$B$4</c:f>
              <c:numCache>
                <c:formatCode>0</c:formatCode>
                <c:ptCount val="1"/>
              </c:numCache>
            </c:numRef>
          </c:val>
          <c:extLst xmlns:c16r2="http://schemas.microsoft.com/office/drawing/2015/06/chart">
            <c:ext xmlns:c16="http://schemas.microsoft.com/office/drawing/2014/chart" uri="{C3380CC4-5D6E-409C-BE32-E72D297353CC}">
              <c16:uniqueId val="{00000002-B656-45D5-8244-B0A672A0D0EB}"/>
            </c:ext>
          </c:extLst>
        </c:ser>
        <c:dLbls>
          <c:showLegendKey val="0"/>
          <c:showVal val="0"/>
          <c:showCatName val="0"/>
          <c:showSerName val="0"/>
          <c:showPercent val="0"/>
          <c:showBubbleSize val="0"/>
        </c:dLbls>
        <c:gapWidth val="50"/>
        <c:overlap val="100"/>
        <c:axId val="313646080"/>
        <c:axId val="313645688"/>
      </c:barChart>
      <c:catAx>
        <c:axId val="313646080"/>
        <c:scaling>
          <c:orientation val="minMax"/>
        </c:scaling>
        <c:delete val="1"/>
        <c:axPos val="t"/>
        <c:numFmt formatCode="General" sourceLinked="0"/>
        <c:majorTickMark val="out"/>
        <c:minorTickMark val="none"/>
        <c:tickLblPos val="none"/>
        <c:crossAx val="313645688"/>
        <c:crosses val="autoZero"/>
        <c:auto val="1"/>
        <c:lblAlgn val="ctr"/>
        <c:lblOffset val="100"/>
        <c:noMultiLvlLbl val="0"/>
      </c:catAx>
      <c:valAx>
        <c:axId val="313645688"/>
        <c:scaling>
          <c:orientation val="maxMin"/>
        </c:scaling>
        <c:delete val="1"/>
        <c:axPos val="l"/>
        <c:numFmt formatCode="0%" sourceLinked="1"/>
        <c:majorTickMark val="out"/>
        <c:minorTickMark val="none"/>
        <c:tickLblPos val="none"/>
        <c:crossAx val="313646080"/>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400" b="1">
          <a:solidFill>
            <a:schemeClr val="bg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487192900896665"/>
          <c:y val="7.4231801601819247E-2"/>
          <c:w val="0.44274069673469169"/>
          <c:h val="0.89011719623045205"/>
        </c:manualLayout>
      </c:layout>
      <c:barChart>
        <c:barDir val="bar"/>
        <c:grouping val="clustered"/>
        <c:varyColors val="0"/>
        <c:ser>
          <c:idx val="0"/>
          <c:order val="0"/>
          <c:tx>
            <c:strRef>
              <c:f>Sheet1!$B$1</c:f>
              <c:strCache>
                <c:ptCount val="1"/>
              </c:strCache>
            </c:strRef>
          </c:tx>
          <c:spPr>
            <a:solidFill>
              <a:srgbClr val="AEC411">
                <a:lumMod val="75000"/>
              </a:srgbClr>
            </a:solidFill>
            <a:ln>
              <a:solidFill>
                <a:schemeClr val="bg1"/>
              </a:solidFill>
            </a:ln>
          </c:spPr>
          <c:invertIfNegative val="0"/>
          <c:dPt>
            <c:idx val="5"/>
            <c:invertIfNegative val="0"/>
            <c:bubble3D val="0"/>
            <c:extLst xmlns:c16r2="http://schemas.microsoft.com/office/drawing/2015/06/chart">
              <c:ext xmlns:c16="http://schemas.microsoft.com/office/drawing/2014/chart" uri="{C3380CC4-5D6E-409C-BE32-E72D297353CC}">
                <c16:uniqueId val="{00000000-C912-4C6E-90ED-929F4F9BCDAA}"/>
              </c:ext>
            </c:extLst>
          </c:dPt>
          <c:dLbls>
            <c:spPr>
              <a:noFill/>
              <a:ln>
                <a:noFill/>
              </a:ln>
              <a:effectLst/>
            </c:spPr>
            <c:txPr>
              <a:bodyPr/>
              <a:lstStyle/>
              <a:p>
                <a:pPr>
                  <a:defRPr sz="1400" b="1">
                    <a:solidFill>
                      <a:schemeClr val="tx1">
                        <a:lumMod val="65000"/>
                        <a:lumOff val="35000"/>
                      </a:schemeClr>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9"/>
                <c:pt idx="0">
                  <c:v>Full Time</c:v>
                </c:pt>
                <c:pt idx="1">
                  <c:v>Part Time</c:v>
                </c:pt>
                <c:pt idx="2">
                  <c:v>Self Employed</c:v>
                </c:pt>
                <c:pt idx="4">
                  <c:v>Public Sector</c:v>
                </c:pt>
                <c:pt idx="5">
                  <c:v>Private Sector</c:v>
                </c:pt>
                <c:pt idx="7">
                  <c:v>Employer</c:v>
                </c:pt>
                <c:pt idx="8">
                  <c:v>Employee</c:v>
                </c:pt>
              </c:strCache>
            </c:strRef>
          </c:cat>
          <c:val>
            <c:numRef>
              <c:f>Sheet1!$B$2:$B$13</c:f>
              <c:numCache>
                <c:formatCode>0</c:formatCode>
                <c:ptCount val="12"/>
                <c:pt idx="0">
                  <c:v>71</c:v>
                </c:pt>
                <c:pt idx="1">
                  <c:v>72</c:v>
                </c:pt>
                <c:pt idx="2">
                  <c:v>44</c:v>
                </c:pt>
                <c:pt idx="4">
                  <c:v>75</c:v>
                </c:pt>
                <c:pt idx="5">
                  <c:v>67</c:v>
                </c:pt>
                <c:pt idx="7">
                  <c:v>53</c:v>
                </c:pt>
                <c:pt idx="8">
                  <c:v>73</c:v>
                </c:pt>
              </c:numCache>
            </c:numRef>
          </c:val>
          <c:extLst xmlns:c16r2="http://schemas.microsoft.com/office/drawing/2015/06/chart">
            <c:ext xmlns:c16="http://schemas.microsoft.com/office/drawing/2014/chart" uri="{C3380CC4-5D6E-409C-BE32-E72D297353CC}">
              <c16:uniqueId val="{00000001-C912-4C6E-90ED-929F4F9BCDAA}"/>
            </c:ext>
          </c:extLst>
        </c:ser>
        <c:dLbls>
          <c:showLegendKey val="0"/>
          <c:showVal val="0"/>
          <c:showCatName val="0"/>
          <c:showSerName val="0"/>
          <c:showPercent val="0"/>
          <c:showBubbleSize val="0"/>
        </c:dLbls>
        <c:gapWidth val="60"/>
        <c:axId val="497592128"/>
        <c:axId val="497590560"/>
      </c:barChart>
      <c:catAx>
        <c:axId val="497592128"/>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65000"/>
                    <a:lumOff val="35000"/>
                  </a:schemeClr>
                </a:solidFill>
              </a:defRPr>
            </a:pPr>
            <a:endParaRPr lang="en-US"/>
          </a:p>
        </c:txPr>
        <c:crossAx val="497590560"/>
        <c:crosses val="autoZero"/>
        <c:auto val="1"/>
        <c:lblAlgn val="ctr"/>
        <c:lblOffset val="100"/>
        <c:noMultiLvlLbl val="0"/>
      </c:catAx>
      <c:valAx>
        <c:axId val="497590560"/>
        <c:scaling>
          <c:orientation val="minMax"/>
          <c:max val="150"/>
        </c:scaling>
        <c:delete val="1"/>
        <c:axPos val="t"/>
        <c:numFmt formatCode="0" sourceLinked="1"/>
        <c:majorTickMark val="out"/>
        <c:minorTickMark val="none"/>
        <c:tickLblPos val="nextTo"/>
        <c:crossAx val="49759212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739531758676304E-2"/>
          <c:y val="2.9850746268656716E-2"/>
          <c:w val="0.97380323925805512"/>
          <c:h val="0.92324093816631125"/>
        </c:manualLayout>
      </c:layout>
      <c:barChart>
        <c:barDir val="col"/>
        <c:grouping val="percentStacked"/>
        <c:varyColors val="0"/>
        <c:ser>
          <c:idx val="0"/>
          <c:order val="0"/>
          <c:tx>
            <c:strRef>
              <c:f>Sheet1!$A$2</c:f>
              <c:strCache>
                <c:ptCount val="1"/>
                <c:pt idx="0">
                  <c:v>Strongly believe it is achievable</c:v>
                </c:pt>
              </c:strCache>
            </c:strRef>
          </c:tx>
          <c:spPr>
            <a:solidFill>
              <a:srgbClr val="AEC411">
                <a:lumMod val="75000"/>
              </a:srgbClr>
            </a:solidFill>
            <a:ln w="12700">
              <a:solidFill>
                <a:schemeClr val="bg1"/>
              </a:solidFill>
            </a:ln>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Sheet1!$B$1</c:f>
              <c:numCache>
                <c:formatCode>General</c:formatCode>
                <c:ptCount val="1"/>
              </c:numCache>
            </c:numRef>
          </c:cat>
          <c:val>
            <c:numRef>
              <c:f>Sheet1!$B$2</c:f>
              <c:numCache>
                <c:formatCode>0</c:formatCode>
                <c:ptCount val="1"/>
                <c:pt idx="0">
                  <c:v>39</c:v>
                </c:pt>
              </c:numCache>
            </c:numRef>
          </c:val>
          <c:extLst xmlns:c16r2="http://schemas.microsoft.com/office/drawing/2015/06/chart">
            <c:ext xmlns:c16="http://schemas.microsoft.com/office/drawing/2014/chart" uri="{C3380CC4-5D6E-409C-BE32-E72D297353CC}">
              <c16:uniqueId val="{00000000-E8B4-4A1C-9A7D-AE121912622D}"/>
            </c:ext>
          </c:extLst>
        </c:ser>
        <c:ser>
          <c:idx val="1"/>
          <c:order val="1"/>
          <c:tx>
            <c:strRef>
              <c:f>Sheet1!$A$3</c:f>
              <c:strCache>
                <c:ptCount val="1"/>
                <c:pt idx="0">
                  <c:v>Broadly believe it is achievable</c:v>
                </c:pt>
              </c:strCache>
            </c:strRef>
          </c:tx>
          <c:spPr>
            <a:solidFill>
              <a:srgbClr val="AEC411"/>
            </a:solidFill>
            <a:ln w="12700">
              <a:solidFill>
                <a:schemeClr val="bg1"/>
              </a:solid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c:f>
              <c:numCache>
                <c:formatCode>General</c:formatCode>
                <c:ptCount val="1"/>
              </c:numCache>
            </c:numRef>
          </c:cat>
          <c:val>
            <c:numRef>
              <c:f>Sheet1!$B$3</c:f>
              <c:numCache>
                <c:formatCode>0</c:formatCode>
                <c:ptCount val="1"/>
                <c:pt idx="0">
                  <c:v>27</c:v>
                </c:pt>
              </c:numCache>
            </c:numRef>
          </c:val>
          <c:extLst xmlns:c16r2="http://schemas.microsoft.com/office/drawing/2015/06/chart">
            <c:ext xmlns:c16="http://schemas.microsoft.com/office/drawing/2014/chart" uri="{C3380CC4-5D6E-409C-BE32-E72D297353CC}">
              <c16:uniqueId val="{00000001-E8B4-4A1C-9A7D-AE121912622D}"/>
            </c:ext>
          </c:extLst>
        </c:ser>
        <c:ser>
          <c:idx val="2"/>
          <c:order val="2"/>
          <c:tx>
            <c:strRef>
              <c:f>Sheet1!$A$4</c:f>
              <c:strCache>
                <c:ptCount val="1"/>
                <c:pt idx="0">
                  <c:v>Not really sure</c:v>
                </c:pt>
              </c:strCache>
            </c:strRef>
          </c:tx>
          <c:spPr>
            <a:solidFill>
              <a:srgbClr val="AEC411">
                <a:lumMod val="60000"/>
                <a:lumOff val="40000"/>
              </a:srgbClr>
            </a:solidFill>
            <a:ln w="12700">
              <a:solidFill>
                <a:schemeClr val="bg1"/>
              </a:solidFill>
            </a:ln>
            <a:effectLst/>
          </c:spPr>
          <c:invertIfNegative val="0"/>
          <c:dLbls>
            <c:spPr>
              <a:noFill/>
              <a:ln>
                <a:noFill/>
              </a:ln>
              <a:effectLst/>
            </c:spPr>
            <c:txPr>
              <a:bodyPr rot="0" vert="horz"/>
              <a:lstStyle/>
              <a:p>
                <a:pPr>
                  <a:defRPr>
                    <a:solidFill>
                      <a:schemeClr val="tx1">
                        <a:lumMod val="65000"/>
                        <a:lumOff val="35000"/>
                      </a:schemeClr>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c:f>
              <c:numCache>
                <c:formatCode>General</c:formatCode>
                <c:ptCount val="1"/>
              </c:numCache>
            </c:numRef>
          </c:cat>
          <c:val>
            <c:numRef>
              <c:f>Sheet1!$B$4</c:f>
              <c:numCache>
                <c:formatCode>0</c:formatCode>
                <c:ptCount val="1"/>
                <c:pt idx="0">
                  <c:v>20</c:v>
                </c:pt>
              </c:numCache>
            </c:numRef>
          </c:val>
          <c:extLst xmlns:c16r2="http://schemas.microsoft.com/office/drawing/2015/06/chart">
            <c:ext xmlns:c16="http://schemas.microsoft.com/office/drawing/2014/chart" uri="{C3380CC4-5D6E-409C-BE32-E72D297353CC}">
              <c16:uniqueId val="{00000002-E8B4-4A1C-9A7D-AE121912622D}"/>
            </c:ext>
          </c:extLst>
        </c:ser>
        <c:ser>
          <c:idx val="3"/>
          <c:order val="3"/>
          <c:tx>
            <c:strRef>
              <c:f>Sheet1!$A$5</c:f>
              <c:strCache>
                <c:ptCount val="1"/>
                <c:pt idx="0">
                  <c:v>Don’t really believe it is achievable</c:v>
                </c:pt>
              </c:strCache>
            </c:strRef>
          </c:tx>
          <c:spPr>
            <a:solidFill>
              <a:srgbClr val="D61D6E"/>
            </a:solidFill>
            <a:ln w="12700">
              <a:solidFill>
                <a:schemeClr val="bg1"/>
              </a:solidFill>
            </a:ln>
            <a:effectLst/>
          </c:spPr>
          <c:invertIfNegative val="0"/>
          <c:dLbls>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c:f>
              <c:numCache>
                <c:formatCode>General</c:formatCode>
                <c:ptCount val="1"/>
              </c:numCache>
            </c:numRef>
          </c:cat>
          <c:val>
            <c:numRef>
              <c:f>Sheet1!$B$5</c:f>
              <c:numCache>
                <c:formatCode>0</c:formatCode>
                <c:ptCount val="1"/>
                <c:pt idx="0">
                  <c:v>10</c:v>
                </c:pt>
              </c:numCache>
            </c:numRef>
          </c:val>
          <c:extLst xmlns:c16r2="http://schemas.microsoft.com/office/drawing/2015/06/chart">
            <c:ext xmlns:c16="http://schemas.microsoft.com/office/drawing/2014/chart" uri="{C3380CC4-5D6E-409C-BE32-E72D297353CC}">
              <c16:uniqueId val="{00000003-E8B4-4A1C-9A7D-AE121912622D}"/>
            </c:ext>
          </c:extLst>
        </c:ser>
        <c:ser>
          <c:idx val="4"/>
          <c:order val="4"/>
          <c:tx>
            <c:strRef>
              <c:f>Sheet1!$A$6</c:f>
              <c:strCache>
                <c:ptCount val="1"/>
                <c:pt idx="0">
                  <c:v>Don’t at all believe it is achievable</c:v>
                </c:pt>
              </c:strCache>
            </c:strRef>
          </c:tx>
          <c:spPr>
            <a:solidFill>
              <a:srgbClr val="D61D6E">
                <a:lumMod val="75000"/>
              </a:srgbClr>
            </a:solidFill>
            <a:ln w="12700">
              <a:solidFill>
                <a:schemeClr val="bg1"/>
              </a:solidFill>
            </a:ln>
            <a:effectLst/>
          </c:spPr>
          <c:invertIfNegative val="0"/>
          <c:dLbls>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c:f>
              <c:numCache>
                <c:formatCode>General</c:formatCode>
                <c:ptCount val="1"/>
              </c:numCache>
            </c:numRef>
          </c:cat>
          <c:val>
            <c:numRef>
              <c:f>Sheet1!$B$6</c:f>
              <c:numCache>
                <c:formatCode>0</c:formatCode>
                <c:ptCount val="1"/>
                <c:pt idx="0">
                  <c:v>4</c:v>
                </c:pt>
              </c:numCache>
            </c:numRef>
          </c:val>
          <c:extLst xmlns:c16r2="http://schemas.microsoft.com/office/drawing/2015/06/chart">
            <c:ext xmlns:c16="http://schemas.microsoft.com/office/drawing/2014/chart" uri="{C3380CC4-5D6E-409C-BE32-E72D297353CC}">
              <c16:uniqueId val="{00000004-E8B4-4A1C-9A7D-AE121912622D}"/>
            </c:ext>
          </c:extLst>
        </c:ser>
        <c:dLbls>
          <c:showLegendKey val="0"/>
          <c:showVal val="0"/>
          <c:showCatName val="0"/>
          <c:showSerName val="0"/>
          <c:showPercent val="0"/>
          <c:showBubbleSize val="0"/>
        </c:dLbls>
        <c:gapWidth val="50"/>
        <c:overlap val="100"/>
        <c:axId val="497594088"/>
        <c:axId val="497590952"/>
      </c:barChart>
      <c:catAx>
        <c:axId val="497594088"/>
        <c:scaling>
          <c:orientation val="minMax"/>
        </c:scaling>
        <c:delete val="1"/>
        <c:axPos val="t"/>
        <c:numFmt formatCode="General" sourceLinked="1"/>
        <c:majorTickMark val="out"/>
        <c:minorTickMark val="none"/>
        <c:tickLblPos val="none"/>
        <c:crossAx val="497590952"/>
        <c:crosses val="autoZero"/>
        <c:auto val="1"/>
        <c:lblAlgn val="ctr"/>
        <c:lblOffset val="100"/>
        <c:noMultiLvlLbl val="0"/>
      </c:catAx>
      <c:valAx>
        <c:axId val="497590952"/>
        <c:scaling>
          <c:orientation val="maxMin"/>
        </c:scaling>
        <c:delete val="1"/>
        <c:axPos val="l"/>
        <c:numFmt formatCode="0%" sourceLinked="1"/>
        <c:majorTickMark val="out"/>
        <c:minorTickMark val="none"/>
        <c:tickLblPos val="none"/>
        <c:crossAx val="497594088"/>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400" b="1" i="0" u="none" strike="noStrike" baseline="0">
          <a:solidFill>
            <a:schemeClr val="bg1"/>
          </a:solidFill>
          <a:latin typeface="+mn-lt"/>
          <a:ea typeface="Arial"/>
          <a:cs typeface="Aria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487192900896665"/>
          <c:y val="7.4231801601819247E-2"/>
          <c:w val="0.44274069673469169"/>
          <c:h val="0.89011719623045205"/>
        </c:manualLayout>
      </c:layout>
      <c:barChart>
        <c:barDir val="bar"/>
        <c:grouping val="clustered"/>
        <c:varyColors val="0"/>
        <c:ser>
          <c:idx val="0"/>
          <c:order val="0"/>
          <c:tx>
            <c:strRef>
              <c:f>Sheet1!$B$1</c:f>
              <c:strCache>
                <c:ptCount val="1"/>
              </c:strCache>
            </c:strRef>
          </c:tx>
          <c:spPr>
            <a:solidFill>
              <a:srgbClr val="AEC411">
                <a:lumMod val="75000"/>
              </a:srgbClr>
            </a:solidFill>
            <a:ln>
              <a:solidFill>
                <a:schemeClr val="bg1"/>
              </a:solidFill>
            </a:ln>
          </c:spPr>
          <c:invertIfNegative val="0"/>
          <c:dPt>
            <c:idx val="5"/>
            <c:invertIfNegative val="0"/>
            <c:bubble3D val="0"/>
            <c:extLst xmlns:c16r2="http://schemas.microsoft.com/office/drawing/2015/06/chart">
              <c:ext xmlns:c16="http://schemas.microsoft.com/office/drawing/2014/chart" uri="{C3380CC4-5D6E-409C-BE32-E72D297353CC}">
                <c16:uniqueId val="{00000000-C912-4C6E-90ED-929F4F9BCDAA}"/>
              </c:ext>
            </c:extLst>
          </c:dPt>
          <c:dLbls>
            <c:spPr>
              <a:noFill/>
              <a:ln>
                <a:noFill/>
              </a:ln>
              <a:effectLst/>
            </c:spPr>
            <c:txPr>
              <a:bodyPr/>
              <a:lstStyle/>
              <a:p>
                <a:pPr>
                  <a:defRPr sz="1400" b="1">
                    <a:solidFill>
                      <a:schemeClr val="tx1">
                        <a:lumMod val="65000"/>
                        <a:lumOff val="35000"/>
                      </a:schemeClr>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Male</c:v>
                </c:pt>
                <c:pt idx="1">
                  <c:v>Female</c:v>
                </c:pt>
                <c:pt idx="3">
                  <c:v>U25</c:v>
                </c:pt>
                <c:pt idx="4">
                  <c:v>25-34</c:v>
                </c:pt>
                <c:pt idx="5">
                  <c:v>35-49</c:v>
                </c:pt>
                <c:pt idx="6">
                  <c:v>50-64</c:v>
                </c:pt>
                <c:pt idx="7">
                  <c:v>65+</c:v>
                </c:pt>
                <c:pt idx="9">
                  <c:v>ABC1</c:v>
                </c:pt>
                <c:pt idx="10">
                  <c:v>C2DE</c:v>
                </c:pt>
                <c:pt idx="11">
                  <c:v>F</c:v>
                </c:pt>
              </c:strCache>
            </c:strRef>
          </c:cat>
          <c:val>
            <c:numRef>
              <c:f>Sheet1!$B$2:$B$13</c:f>
              <c:numCache>
                <c:formatCode>0</c:formatCode>
                <c:ptCount val="12"/>
                <c:pt idx="0">
                  <c:v>66</c:v>
                </c:pt>
                <c:pt idx="1">
                  <c:v>67</c:v>
                </c:pt>
                <c:pt idx="3">
                  <c:v>73</c:v>
                </c:pt>
                <c:pt idx="4">
                  <c:v>76</c:v>
                </c:pt>
                <c:pt idx="5">
                  <c:v>66</c:v>
                </c:pt>
                <c:pt idx="6">
                  <c:v>67</c:v>
                </c:pt>
                <c:pt idx="7">
                  <c:v>54</c:v>
                </c:pt>
                <c:pt idx="9">
                  <c:v>71</c:v>
                </c:pt>
                <c:pt idx="10">
                  <c:v>65</c:v>
                </c:pt>
                <c:pt idx="11">
                  <c:v>52</c:v>
                </c:pt>
              </c:numCache>
            </c:numRef>
          </c:val>
          <c:extLst xmlns:c16r2="http://schemas.microsoft.com/office/drawing/2015/06/chart">
            <c:ext xmlns:c16="http://schemas.microsoft.com/office/drawing/2014/chart" uri="{C3380CC4-5D6E-409C-BE32-E72D297353CC}">
              <c16:uniqueId val="{00000001-C912-4C6E-90ED-929F4F9BCDAA}"/>
            </c:ext>
          </c:extLst>
        </c:ser>
        <c:dLbls>
          <c:showLegendKey val="0"/>
          <c:showVal val="0"/>
          <c:showCatName val="0"/>
          <c:showSerName val="0"/>
          <c:showPercent val="0"/>
          <c:showBubbleSize val="0"/>
        </c:dLbls>
        <c:gapWidth val="60"/>
        <c:axId val="497595656"/>
        <c:axId val="497592520"/>
      </c:barChart>
      <c:catAx>
        <c:axId val="497595656"/>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65000"/>
                    <a:lumOff val="35000"/>
                  </a:schemeClr>
                </a:solidFill>
              </a:defRPr>
            </a:pPr>
            <a:endParaRPr lang="en-US"/>
          </a:p>
        </c:txPr>
        <c:crossAx val="497592520"/>
        <c:crosses val="autoZero"/>
        <c:auto val="1"/>
        <c:lblAlgn val="ctr"/>
        <c:lblOffset val="100"/>
        <c:noMultiLvlLbl val="0"/>
      </c:catAx>
      <c:valAx>
        <c:axId val="497592520"/>
        <c:scaling>
          <c:orientation val="minMax"/>
          <c:max val="150"/>
        </c:scaling>
        <c:delete val="1"/>
        <c:axPos val="t"/>
        <c:numFmt formatCode="0" sourceLinked="1"/>
        <c:majorTickMark val="out"/>
        <c:minorTickMark val="none"/>
        <c:tickLblPos val="nextTo"/>
        <c:crossAx val="49759565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42296101876156"/>
          <c:y val="0.16432878483540408"/>
          <c:w val="0.71365752891999612"/>
          <c:h val="0.64882501248905478"/>
        </c:manualLayout>
      </c:layout>
      <c:doughnutChart>
        <c:varyColors val="1"/>
        <c:ser>
          <c:idx val="0"/>
          <c:order val="0"/>
          <c:tx>
            <c:strRef>
              <c:f>Sheet1!$B$1</c:f>
              <c:strCache>
                <c:ptCount val="1"/>
                <c:pt idx="0">
                  <c:v>Series 1</c:v>
                </c:pt>
              </c:strCache>
            </c:strRef>
          </c:tx>
          <c:spPr>
            <a:solidFill>
              <a:srgbClr val="4A8A26"/>
            </a:solidFill>
            <a:ln>
              <a:solidFill>
                <a:schemeClr val="bg1"/>
              </a:solidFill>
            </a:ln>
          </c:spPr>
          <c:dPt>
            <c:idx val="0"/>
            <c:bubble3D val="0"/>
            <c:spPr>
              <a:solidFill>
                <a:srgbClr val="AEC411">
                  <a:lumMod val="75000"/>
                </a:srgbClr>
              </a:solidFill>
              <a:ln>
                <a:solidFill>
                  <a:schemeClr val="bg1"/>
                </a:solidFill>
              </a:ln>
            </c:spPr>
            <c:extLst xmlns:c16r2="http://schemas.microsoft.com/office/drawing/2015/06/chart">
              <c:ext xmlns:c16="http://schemas.microsoft.com/office/drawing/2014/chart" uri="{C3380CC4-5D6E-409C-BE32-E72D297353CC}">
                <c16:uniqueId val="{00000001-3F26-4834-A8CD-A5A3DEFA4D35}"/>
              </c:ext>
            </c:extLst>
          </c:dPt>
          <c:dPt>
            <c:idx val="1"/>
            <c:bubble3D val="0"/>
            <c:spPr>
              <a:solidFill>
                <a:srgbClr val="D61D6E"/>
              </a:solidFill>
              <a:ln>
                <a:solidFill>
                  <a:schemeClr val="bg1"/>
                </a:solidFill>
              </a:ln>
            </c:spPr>
            <c:extLst xmlns:c16r2="http://schemas.microsoft.com/office/drawing/2015/06/chart">
              <c:ext xmlns:c16="http://schemas.microsoft.com/office/drawing/2014/chart" uri="{C3380CC4-5D6E-409C-BE32-E72D297353CC}">
                <c16:uniqueId val="{00000003-3F26-4834-A8CD-A5A3DEFA4D35}"/>
              </c:ext>
            </c:extLst>
          </c:dPt>
          <c:dPt>
            <c:idx val="2"/>
            <c:bubble3D val="0"/>
            <c:spPr>
              <a:solidFill>
                <a:srgbClr val="D61D6E"/>
              </a:solidFill>
              <a:ln>
                <a:solidFill>
                  <a:schemeClr val="bg1"/>
                </a:solidFill>
              </a:ln>
            </c:spPr>
            <c:extLst xmlns:c16r2="http://schemas.microsoft.com/office/drawing/2015/06/chart">
              <c:ext xmlns:c16="http://schemas.microsoft.com/office/drawing/2014/chart" uri="{C3380CC4-5D6E-409C-BE32-E72D297353CC}">
                <c16:uniqueId val="{00000005-3F26-4834-A8CD-A5A3DEFA4D35}"/>
              </c:ext>
            </c:extLst>
          </c:dPt>
          <c:dPt>
            <c:idx val="3"/>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7-3F26-4834-A8CD-A5A3DEFA4D35}"/>
              </c:ext>
            </c:extLst>
          </c:dPt>
          <c:dPt>
            <c:idx val="4"/>
            <c:bubble3D val="0"/>
            <c:spPr>
              <a:solidFill>
                <a:schemeClr val="accent4">
                  <a:lumMod val="50000"/>
                </a:schemeClr>
              </a:solidFill>
              <a:ln>
                <a:solidFill>
                  <a:schemeClr val="bg1"/>
                </a:solidFill>
              </a:ln>
            </c:spPr>
            <c:extLst xmlns:c16r2="http://schemas.microsoft.com/office/drawing/2015/06/chart">
              <c:ext xmlns:c16="http://schemas.microsoft.com/office/drawing/2014/chart" uri="{C3380CC4-5D6E-409C-BE32-E72D297353CC}">
                <c16:uniqueId val="{00000009-3F26-4834-A8CD-A5A3DEFA4D35}"/>
              </c:ext>
            </c:extLst>
          </c:dPt>
          <c:dLbls>
            <c:spPr>
              <a:noFill/>
              <a:ln>
                <a:noFill/>
              </a:ln>
              <a:effectLst/>
            </c:spPr>
            <c:txPr>
              <a:bodyPr/>
              <a:lstStyle/>
              <a:p>
                <a:pPr>
                  <a:defRPr sz="1400" b="1">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Sheet1!$A$2:$A$3</c:f>
              <c:strCache>
                <c:ptCount val="2"/>
                <c:pt idx="0">
                  <c:v>Category 1</c:v>
                </c:pt>
                <c:pt idx="1">
                  <c:v>Category 2</c:v>
                </c:pt>
              </c:strCache>
            </c:strRef>
          </c:cat>
          <c:val>
            <c:numRef>
              <c:f>Sheet1!$B$2:$B$3</c:f>
              <c:numCache>
                <c:formatCode>General</c:formatCode>
                <c:ptCount val="2"/>
                <c:pt idx="0">
                  <c:v>76</c:v>
                </c:pt>
                <c:pt idx="1">
                  <c:v>24</c:v>
                </c:pt>
              </c:numCache>
            </c:numRef>
          </c:val>
          <c:extLst xmlns:c16r2="http://schemas.microsoft.com/office/drawing/2015/06/chart">
            <c:ext xmlns:c16="http://schemas.microsoft.com/office/drawing/2014/chart" uri="{C3380CC4-5D6E-409C-BE32-E72D297353CC}">
              <c16:uniqueId val="{0000000A-3F26-4834-A8CD-A5A3DEFA4D35}"/>
            </c:ext>
          </c:extLst>
        </c:ser>
        <c:dLbls>
          <c:showLegendKey val="0"/>
          <c:showVal val="0"/>
          <c:showCatName val="0"/>
          <c:showSerName val="0"/>
          <c:showPercent val="0"/>
          <c:showBubbleSize val="0"/>
          <c:showLeaderLines val="0"/>
        </c:dLbls>
        <c:firstSliceAng val="0"/>
        <c:holeSize val="50"/>
      </c:doughnutChart>
      <c:spPr>
        <a:noFill/>
        <a:ln w="25385">
          <a:noFill/>
        </a:ln>
      </c:spPr>
    </c:plotArea>
    <c:plotVisOnly val="1"/>
    <c:dispBlanksAs val="zero"/>
    <c:showDLblsOverMax val="0"/>
  </c:chart>
  <c:txPr>
    <a:bodyPr/>
    <a:lstStyle/>
    <a:p>
      <a:pPr>
        <a:defRPr sz="1799"/>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42296101876156"/>
          <c:y val="0.16432878483540408"/>
          <c:w val="0.71365752891999612"/>
          <c:h val="0.64882501248905478"/>
        </c:manualLayout>
      </c:layout>
      <c:doughnutChart>
        <c:varyColors val="1"/>
        <c:ser>
          <c:idx val="0"/>
          <c:order val="0"/>
          <c:tx>
            <c:strRef>
              <c:f>Sheet1!$B$1</c:f>
              <c:strCache>
                <c:ptCount val="1"/>
                <c:pt idx="0">
                  <c:v>Series 1</c:v>
                </c:pt>
              </c:strCache>
            </c:strRef>
          </c:tx>
          <c:spPr>
            <a:solidFill>
              <a:srgbClr val="4A8A26"/>
            </a:solidFill>
            <a:ln>
              <a:solidFill>
                <a:schemeClr val="bg1"/>
              </a:solidFill>
            </a:ln>
          </c:spPr>
          <c:dPt>
            <c:idx val="0"/>
            <c:bubble3D val="0"/>
            <c:spPr>
              <a:solidFill>
                <a:srgbClr val="AEC411">
                  <a:lumMod val="75000"/>
                </a:srgbClr>
              </a:solidFill>
              <a:ln>
                <a:solidFill>
                  <a:schemeClr val="bg1"/>
                </a:solidFill>
              </a:ln>
            </c:spPr>
            <c:extLst xmlns:c16r2="http://schemas.microsoft.com/office/drawing/2015/06/chart">
              <c:ext xmlns:c16="http://schemas.microsoft.com/office/drawing/2014/chart" uri="{C3380CC4-5D6E-409C-BE32-E72D297353CC}">
                <c16:uniqueId val="{00000001-3F26-4834-A8CD-A5A3DEFA4D35}"/>
              </c:ext>
            </c:extLst>
          </c:dPt>
          <c:dPt>
            <c:idx val="1"/>
            <c:bubble3D val="0"/>
            <c:spPr>
              <a:solidFill>
                <a:srgbClr val="D61D6E"/>
              </a:solidFill>
              <a:ln>
                <a:solidFill>
                  <a:schemeClr val="bg1"/>
                </a:solidFill>
              </a:ln>
            </c:spPr>
            <c:extLst xmlns:c16r2="http://schemas.microsoft.com/office/drawing/2015/06/chart">
              <c:ext xmlns:c16="http://schemas.microsoft.com/office/drawing/2014/chart" uri="{C3380CC4-5D6E-409C-BE32-E72D297353CC}">
                <c16:uniqueId val="{00000003-3F26-4834-A8CD-A5A3DEFA4D35}"/>
              </c:ext>
            </c:extLst>
          </c:dPt>
          <c:dPt>
            <c:idx val="2"/>
            <c:bubble3D val="0"/>
            <c:spPr>
              <a:solidFill>
                <a:srgbClr val="D61D6E"/>
              </a:solidFill>
              <a:ln>
                <a:solidFill>
                  <a:schemeClr val="bg1"/>
                </a:solidFill>
              </a:ln>
            </c:spPr>
            <c:extLst xmlns:c16r2="http://schemas.microsoft.com/office/drawing/2015/06/chart">
              <c:ext xmlns:c16="http://schemas.microsoft.com/office/drawing/2014/chart" uri="{C3380CC4-5D6E-409C-BE32-E72D297353CC}">
                <c16:uniqueId val="{00000005-3F26-4834-A8CD-A5A3DEFA4D35}"/>
              </c:ext>
            </c:extLst>
          </c:dPt>
          <c:dPt>
            <c:idx val="3"/>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7-3F26-4834-A8CD-A5A3DEFA4D35}"/>
              </c:ext>
            </c:extLst>
          </c:dPt>
          <c:dPt>
            <c:idx val="4"/>
            <c:bubble3D val="0"/>
            <c:spPr>
              <a:solidFill>
                <a:schemeClr val="accent4">
                  <a:lumMod val="50000"/>
                </a:schemeClr>
              </a:solidFill>
              <a:ln>
                <a:solidFill>
                  <a:schemeClr val="bg1"/>
                </a:solidFill>
              </a:ln>
            </c:spPr>
            <c:extLst xmlns:c16r2="http://schemas.microsoft.com/office/drawing/2015/06/chart">
              <c:ext xmlns:c16="http://schemas.microsoft.com/office/drawing/2014/chart" uri="{C3380CC4-5D6E-409C-BE32-E72D297353CC}">
                <c16:uniqueId val="{00000009-3F26-4834-A8CD-A5A3DEFA4D35}"/>
              </c:ext>
            </c:extLst>
          </c:dPt>
          <c:dLbls>
            <c:spPr>
              <a:noFill/>
              <a:ln>
                <a:noFill/>
              </a:ln>
              <a:effectLst/>
            </c:spPr>
            <c:txPr>
              <a:bodyPr/>
              <a:lstStyle/>
              <a:p>
                <a:pPr>
                  <a:defRPr sz="1400" b="1">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Sheet1!$A$2:$A$3</c:f>
              <c:strCache>
                <c:ptCount val="2"/>
                <c:pt idx="0">
                  <c:v>Category 1</c:v>
                </c:pt>
                <c:pt idx="1">
                  <c:v>Category 2</c:v>
                </c:pt>
              </c:strCache>
            </c:strRef>
          </c:cat>
          <c:val>
            <c:numRef>
              <c:f>Sheet1!$B$2:$B$3</c:f>
              <c:numCache>
                <c:formatCode>General</c:formatCode>
                <c:ptCount val="2"/>
                <c:pt idx="0">
                  <c:v>59</c:v>
                </c:pt>
                <c:pt idx="1">
                  <c:v>41</c:v>
                </c:pt>
              </c:numCache>
            </c:numRef>
          </c:val>
          <c:extLst xmlns:c16r2="http://schemas.microsoft.com/office/drawing/2015/06/chart">
            <c:ext xmlns:c16="http://schemas.microsoft.com/office/drawing/2014/chart" uri="{C3380CC4-5D6E-409C-BE32-E72D297353CC}">
              <c16:uniqueId val="{0000000A-3F26-4834-A8CD-A5A3DEFA4D35}"/>
            </c:ext>
          </c:extLst>
        </c:ser>
        <c:dLbls>
          <c:showLegendKey val="0"/>
          <c:showVal val="0"/>
          <c:showCatName val="0"/>
          <c:showSerName val="0"/>
          <c:showPercent val="0"/>
          <c:showBubbleSize val="0"/>
          <c:showLeaderLines val="0"/>
        </c:dLbls>
        <c:firstSliceAng val="0"/>
        <c:holeSize val="50"/>
      </c:doughnutChart>
      <c:spPr>
        <a:noFill/>
        <a:ln w="25385">
          <a:noFill/>
        </a:ln>
      </c:spPr>
    </c:plotArea>
    <c:plotVisOnly val="1"/>
    <c:dispBlanksAs val="zero"/>
    <c:showDLblsOverMax val="0"/>
  </c:chart>
  <c:txPr>
    <a:bodyPr/>
    <a:lstStyle/>
    <a:p>
      <a:pPr>
        <a:defRPr sz="1799"/>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U24</c:v>
                </c:pt>
                <c:pt idx="1">
                  <c:v>25-34</c:v>
                </c:pt>
                <c:pt idx="2">
                  <c:v>35-49</c:v>
                </c:pt>
                <c:pt idx="3">
                  <c:v>50-64</c:v>
                </c:pt>
                <c:pt idx="4">
                  <c:v>65+</c:v>
                </c:pt>
              </c:strCache>
            </c:strRef>
          </c:cat>
          <c:val>
            <c:numRef>
              <c:f>Sheet1!$B$2:$B$6</c:f>
              <c:numCache>
                <c:formatCode>General</c:formatCode>
                <c:ptCount val="5"/>
                <c:pt idx="0">
                  <c:v>86</c:v>
                </c:pt>
                <c:pt idx="1">
                  <c:v>84</c:v>
                </c:pt>
                <c:pt idx="2">
                  <c:v>80</c:v>
                </c:pt>
                <c:pt idx="3">
                  <c:v>75</c:v>
                </c:pt>
                <c:pt idx="4">
                  <c:v>56</c:v>
                </c:pt>
              </c:numCache>
            </c:numRef>
          </c:val>
          <c:extLst xmlns:c16r2="http://schemas.microsoft.com/office/drawing/2015/06/chart">
            <c:ext xmlns:c16="http://schemas.microsoft.com/office/drawing/2014/chart" uri="{C3380CC4-5D6E-409C-BE32-E72D297353CC}">
              <c16:uniqueId val="{00000000-3F45-4E09-956E-EA7EDEB85B86}"/>
            </c:ext>
          </c:extLst>
        </c:ser>
        <c:dLbls>
          <c:showLegendKey val="0"/>
          <c:showVal val="0"/>
          <c:showCatName val="0"/>
          <c:showSerName val="0"/>
          <c:showPercent val="0"/>
          <c:showBubbleSize val="0"/>
        </c:dLbls>
        <c:gapWidth val="100"/>
        <c:overlap val="-27"/>
        <c:axId val="498556288"/>
        <c:axId val="498555504"/>
      </c:barChart>
      <c:catAx>
        <c:axId val="49855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8555504"/>
        <c:crosses val="autoZero"/>
        <c:auto val="1"/>
        <c:lblAlgn val="ctr"/>
        <c:lblOffset val="100"/>
        <c:noMultiLvlLbl val="0"/>
      </c:catAx>
      <c:valAx>
        <c:axId val="498555504"/>
        <c:scaling>
          <c:orientation val="minMax"/>
        </c:scaling>
        <c:delete val="1"/>
        <c:axPos val="l"/>
        <c:numFmt formatCode="General" sourceLinked="1"/>
        <c:majorTickMark val="none"/>
        <c:minorTickMark val="none"/>
        <c:tickLblPos val="nextTo"/>
        <c:crossAx val="4985562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U24</c:v>
                </c:pt>
                <c:pt idx="1">
                  <c:v>25-34</c:v>
                </c:pt>
                <c:pt idx="2">
                  <c:v>35-49</c:v>
                </c:pt>
                <c:pt idx="3">
                  <c:v>50-64</c:v>
                </c:pt>
                <c:pt idx="4">
                  <c:v>65+</c:v>
                </c:pt>
              </c:strCache>
            </c:strRef>
          </c:cat>
          <c:val>
            <c:numRef>
              <c:f>Sheet1!$B$2:$B$6</c:f>
              <c:numCache>
                <c:formatCode>General</c:formatCode>
                <c:ptCount val="5"/>
                <c:pt idx="0">
                  <c:v>68</c:v>
                </c:pt>
                <c:pt idx="1">
                  <c:v>70</c:v>
                </c:pt>
                <c:pt idx="2">
                  <c:v>60</c:v>
                </c:pt>
                <c:pt idx="3">
                  <c:v>59</c:v>
                </c:pt>
                <c:pt idx="4">
                  <c:v>40</c:v>
                </c:pt>
              </c:numCache>
            </c:numRef>
          </c:val>
          <c:extLst xmlns:c16r2="http://schemas.microsoft.com/office/drawing/2015/06/chart">
            <c:ext xmlns:c16="http://schemas.microsoft.com/office/drawing/2014/chart" uri="{C3380CC4-5D6E-409C-BE32-E72D297353CC}">
              <c16:uniqueId val="{00000000-3F45-4E09-956E-EA7EDEB85B86}"/>
            </c:ext>
          </c:extLst>
        </c:ser>
        <c:dLbls>
          <c:showLegendKey val="0"/>
          <c:showVal val="0"/>
          <c:showCatName val="0"/>
          <c:showSerName val="0"/>
          <c:showPercent val="0"/>
          <c:showBubbleSize val="0"/>
        </c:dLbls>
        <c:gapWidth val="100"/>
        <c:overlap val="-27"/>
        <c:axId val="498559032"/>
        <c:axId val="498560208"/>
      </c:barChart>
      <c:catAx>
        <c:axId val="498559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8560208"/>
        <c:crosses val="autoZero"/>
        <c:auto val="1"/>
        <c:lblAlgn val="ctr"/>
        <c:lblOffset val="100"/>
        <c:noMultiLvlLbl val="0"/>
      </c:catAx>
      <c:valAx>
        <c:axId val="498560208"/>
        <c:scaling>
          <c:orientation val="minMax"/>
        </c:scaling>
        <c:delete val="1"/>
        <c:axPos val="l"/>
        <c:numFmt formatCode="General" sourceLinked="1"/>
        <c:majorTickMark val="none"/>
        <c:minorTickMark val="none"/>
        <c:tickLblPos val="nextTo"/>
        <c:crossAx val="4985590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244564646977746"/>
          <c:y val="2.7815708289081295E-2"/>
          <c:w val="0.53377537167459976"/>
          <c:h val="0.94436858342183749"/>
        </c:manualLayout>
      </c:layout>
      <c:barChart>
        <c:barDir val="bar"/>
        <c:grouping val="clustered"/>
        <c:varyColors val="0"/>
        <c:ser>
          <c:idx val="0"/>
          <c:order val="0"/>
          <c:tx>
            <c:strRef>
              <c:f>Sheet1!$B$1</c:f>
              <c:strCache>
                <c:ptCount val="1"/>
                <c:pt idx="0">
                  <c:v>Series 1</c:v>
                </c:pt>
              </c:strCache>
            </c:strRef>
          </c:tx>
          <c:spPr>
            <a:solidFill>
              <a:srgbClr val="AEC411">
                <a:lumMod val="75000"/>
              </a:srgbClr>
            </a:solidFill>
            <a:ln>
              <a:solidFill>
                <a:sysClr val="window" lastClr="FFFFFF"/>
              </a:solidFill>
            </a:ln>
            <a:effectLst/>
          </c:spPr>
          <c:invertIfNegative val="0"/>
          <c:dLbls>
            <c:dLbl>
              <c:idx val="4"/>
              <c:layout>
                <c:manualLayout>
                  <c:x val="0"/>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4C3-4889-B5C7-0B7D4CCDE5B6}"/>
                </c:ext>
                <c:ext xmlns:c15="http://schemas.microsoft.com/office/drawing/2012/chart" uri="{CE6537A1-D6FC-4f65-9D91-7224C49458BB}"/>
              </c:extLst>
            </c:dLbl>
            <c:spPr>
              <a:noFill/>
              <a:ln>
                <a:noFill/>
              </a:ln>
              <a:effectLst/>
            </c:spPr>
            <c:txPr>
              <a:bodyPr/>
              <a:lstStyle/>
              <a:p>
                <a:pPr>
                  <a:defRPr sz="1200" b="0">
                    <a:solidFill>
                      <a:schemeClr val="tx1"/>
                    </a:solidFill>
                    <a:latin typeface="Calibri" panose="020F0502020204030204" pitchFamily="34" charset="0"/>
                    <a:ea typeface="Verdana"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Sheet1!$A$2:$A$23</c:f>
              <c:strCache>
                <c:ptCount val="22"/>
                <c:pt idx="0">
                  <c:v>Full Time</c:v>
                </c:pt>
                <c:pt idx="1">
                  <c:v>Part Time</c:v>
                </c:pt>
                <c:pt idx="2">
                  <c:v>Self Employed</c:v>
                </c:pt>
                <c:pt idx="4">
                  <c:v>Public Sector</c:v>
                </c:pt>
                <c:pt idx="5">
                  <c:v>Private Sector</c:v>
                </c:pt>
                <c:pt idx="7">
                  <c:v>Employer </c:v>
                </c:pt>
                <c:pt idx="8">
                  <c:v>Employee</c:v>
                </c:pt>
                <c:pt idx="10">
                  <c:v>Manufacturing</c:v>
                </c:pt>
                <c:pt idx="11">
                  <c:v>Office based/admin</c:v>
                </c:pt>
                <c:pt idx="12">
                  <c:v>Retail/shops/distribution</c:v>
                </c:pt>
                <c:pt idx="13">
                  <c:v>Education</c:v>
                </c:pt>
                <c:pt idx="14">
                  <c:v>Services</c:v>
                </c:pt>
                <c:pt idx="15">
                  <c:v>Other</c:v>
                </c:pt>
                <c:pt idx="17">
                  <c:v>Professional</c:v>
                </c:pt>
                <c:pt idx="18">
                  <c:v>Technical</c:v>
                </c:pt>
                <c:pt idx="19">
                  <c:v>Skilled</c:v>
                </c:pt>
                <c:pt idx="20">
                  <c:v>Semi-skilled</c:v>
                </c:pt>
                <c:pt idx="21">
                  <c:v>Unskilled</c:v>
                </c:pt>
              </c:strCache>
            </c:strRef>
          </c:cat>
          <c:val>
            <c:numRef>
              <c:f>Sheet1!$B$2:$B$23</c:f>
              <c:numCache>
                <c:formatCode>0</c:formatCode>
                <c:ptCount val="22"/>
                <c:pt idx="0">
                  <c:v>86</c:v>
                </c:pt>
                <c:pt idx="1">
                  <c:v>81</c:v>
                </c:pt>
                <c:pt idx="2">
                  <c:v>40</c:v>
                </c:pt>
                <c:pt idx="4">
                  <c:v>86</c:v>
                </c:pt>
                <c:pt idx="5">
                  <c:v>80</c:v>
                </c:pt>
                <c:pt idx="7">
                  <c:v>69</c:v>
                </c:pt>
                <c:pt idx="8">
                  <c:v>85</c:v>
                </c:pt>
                <c:pt idx="10">
                  <c:v>91</c:v>
                </c:pt>
                <c:pt idx="11">
                  <c:v>94</c:v>
                </c:pt>
                <c:pt idx="12">
                  <c:v>87</c:v>
                </c:pt>
                <c:pt idx="13">
                  <c:v>72</c:v>
                </c:pt>
                <c:pt idx="14">
                  <c:v>77</c:v>
                </c:pt>
                <c:pt idx="15">
                  <c:v>69</c:v>
                </c:pt>
                <c:pt idx="17">
                  <c:v>86</c:v>
                </c:pt>
                <c:pt idx="18">
                  <c:v>85</c:v>
                </c:pt>
                <c:pt idx="19">
                  <c:v>77</c:v>
                </c:pt>
                <c:pt idx="20">
                  <c:v>82</c:v>
                </c:pt>
                <c:pt idx="21">
                  <c:v>80</c:v>
                </c:pt>
              </c:numCache>
            </c:numRef>
          </c:val>
          <c:extLst xmlns:c16r2="http://schemas.microsoft.com/office/drawing/2015/06/chart">
            <c:ext xmlns:c16="http://schemas.microsoft.com/office/drawing/2014/chart" uri="{C3380CC4-5D6E-409C-BE32-E72D297353CC}">
              <c16:uniqueId val="{00000001-14C3-4889-B5C7-0B7D4CCDE5B6}"/>
            </c:ext>
          </c:extLst>
        </c:ser>
        <c:dLbls>
          <c:showLegendKey val="0"/>
          <c:showVal val="0"/>
          <c:showCatName val="0"/>
          <c:showSerName val="0"/>
          <c:showPercent val="0"/>
          <c:showBubbleSize val="0"/>
        </c:dLbls>
        <c:gapWidth val="32"/>
        <c:axId val="498554720"/>
        <c:axId val="498555112"/>
      </c:barChart>
      <c:catAx>
        <c:axId val="498554720"/>
        <c:scaling>
          <c:orientation val="maxMin"/>
        </c:scaling>
        <c:delete val="0"/>
        <c:axPos val="l"/>
        <c:numFmt formatCode="General" sourceLinked="0"/>
        <c:majorTickMark val="out"/>
        <c:minorTickMark val="none"/>
        <c:tickLblPos val="nextTo"/>
        <c:spPr>
          <a:ln>
            <a:noFill/>
          </a:ln>
        </c:spPr>
        <c:txPr>
          <a:bodyPr/>
          <a:lstStyle/>
          <a:p>
            <a:pPr>
              <a:defRPr sz="1200" b="0">
                <a:latin typeface="Calibri" panose="020F0502020204030204" pitchFamily="34" charset="0"/>
                <a:ea typeface="Verdana" pitchFamily="34" charset="0"/>
                <a:cs typeface="Calibri" panose="020F0502020204030204" pitchFamily="34" charset="0"/>
              </a:defRPr>
            </a:pPr>
            <a:endParaRPr lang="en-US"/>
          </a:p>
        </c:txPr>
        <c:crossAx val="498555112"/>
        <c:crosses val="autoZero"/>
        <c:auto val="1"/>
        <c:lblAlgn val="ctr"/>
        <c:lblOffset val="100"/>
        <c:noMultiLvlLbl val="0"/>
      </c:catAx>
      <c:valAx>
        <c:axId val="498555112"/>
        <c:scaling>
          <c:orientation val="minMax"/>
          <c:max val="100"/>
          <c:min val="0"/>
        </c:scaling>
        <c:delete val="1"/>
        <c:axPos val="t"/>
        <c:numFmt formatCode="0" sourceLinked="1"/>
        <c:majorTickMark val="out"/>
        <c:minorTickMark val="none"/>
        <c:tickLblPos val="none"/>
        <c:crossAx val="49855472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244564646977746"/>
          <c:y val="2.7815708289081295E-2"/>
          <c:w val="0.53377537167459976"/>
          <c:h val="0.94436858342183749"/>
        </c:manualLayout>
      </c:layout>
      <c:barChart>
        <c:barDir val="bar"/>
        <c:grouping val="clustered"/>
        <c:varyColors val="0"/>
        <c:ser>
          <c:idx val="0"/>
          <c:order val="0"/>
          <c:tx>
            <c:strRef>
              <c:f>Sheet1!$B$1</c:f>
              <c:strCache>
                <c:ptCount val="1"/>
                <c:pt idx="0">
                  <c:v>Series 1</c:v>
                </c:pt>
              </c:strCache>
            </c:strRef>
          </c:tx>
          <c:spPr>
            <a:solidFill>
              <a:srgbClr val="AEC411">
                <a:lumMod val="75000"/>
              </a:srgbClr>
            </a:solidFill>
            <a:ln>
              <a:solidFill>
                <a:sysClr val="window" lastClr="FFFFFF"/>
              </a:solidFill>
            </a:ln>
            <a:effectLst/>
          </c:spPr>
          <c:invertIfNegative val="0"/>
          <c:dLbls>
            <c:dLbl>
              <c:idx val="4"/>
              <c:layout>
                <c:manualLayout>
                  <c:x val="0"/>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4C3-4889-B5C7-0B7D4CCDE5B6}"/>
                </c:ext>
                <c:ext xmlns:c15="http://schemas.microsoft.com/office/drawing/2012/chart" uri="{CE6537A1-D6FC-4f65-9D91-7224C49458BB}"/>
              </c:extLst>
            </c:dLbl>
            <c:spPr>
              <a:noFill/>
              <a:ln>
                <a:noFill/>
              </a:ln>
              <a:effectLst/>
            </c:spPr>
            <c:txPr>
              <a:bodyPr/>
              <a:lstStyle/>
              <a:p>
                <a:pPr>
                  <a:defRPr sz="1200" b="0">
                    <a:solidFill>
                      <a:schemeClr val="tx1"/>
                    </a:solidFill>
                    <a:latin typeface="Calibri" panose="020F0502020204030204" pitchFamily="34" charset="0"/>
                    <a:ea typeface="Verdana"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Sheet1!$A$2:$A$23</c:f>
              <c:strCache>
                <c:ptCount val="22"/>
                <c:pt idx="0">
                  <c:v>Full Time</c:v>
                </c:pt>
                <c:pt idx="1">
                  <c:v>Part Time</c:v>
                </c:pt>
                <c:pt idx="2">
                  <c:v>Self Employed</c:v>
                </c:pt>
                <c:pt idx="4">
                  <c:v>Public Sector</c:v>
                </c:pt>
                <c:pt idx="5">
                  <c:v>Private Sector</c:v>
                </c:pt>
                <c:pt idx="7">
                  <c:v>Employer </c:v>
                </c:pt>
                <c:pt idx="8">
                  <c:v>Employee</c:v>
                </c:pt>
                <c:pt idx="10">
                  <c:v>Manufacturing</c:v>
                </c:pt>
                <c:pt idx="11">
                  <c:v>Office based/admin</c:v>
                </c:pt>
                <c:pt idx="12">
                  <c:v>Retail/shops/distribution</c:v>
                </c:pt>
                <c:pt idx="13">
                  <c:v>Education</c:v>
                </c:pt>
                <c:pt idx="14">
                  <c:v>Services</c:v>
                </c:pt>
                <c:pt idx="15">
                  <c:v>Other</c:v>
                </c:pt>
                <c:pt idx="17">
                  <c:v>Professional</c:v>
                </c:pt>
                <c:pt idx="18">
                  <c:v>Technical</c:v>
                </c:pt>
                <c:pt idx="19">
                  <c:v>Skilled</c:v>
                </c:pt>
                <c:pt idx="20">
                  <c:v>Semi-skilled</c:v>
                </c:pt>
                <c:pt idx="21">
                  <c:v>Unskilled</c:v>
                </c:pt>
              </c:strCache>
            </c:strRef>
          </c:cat>
          <c:val>
            <c:numRef>
              <c:f>Sheet1!$B$2:$B$23</c:f>
              <c:numCache>
                <c:formatCode>0</c:formatCode>
                <c:ptCount val="22"/>
                <c:pt idx="0">
                  <c:v>65</c:v>
                </c:pt>
                <c:pt idx="1">
                  <c:v>62</c:v>
                </c:pt>
                <c:pt idx="2">
                  <c:v>31</c:v>
                </c:pt>
                <c:pt idx="4">
                  <c:v>66</c:v>
                </c:pt>
                <c:pt idx="5">
                  <c:v>61</c:v>
                </c:pt>
                <c:pt idx="7">
                  <c:v>46</c:v>
                </c:pt>
                <c:pt idx="8">
                  <c:v>65</c:v>
                </c:pt>
                <c:pt idx="10">
                  <c:v>64</c:v>
                </c:pt>
                <c:pt idx="11">
                  <c:v>80</c:v>
                </c:pt>
                <c:pt idx="12">
                  <c:v>60</c:v>
                </c:pt>
                <c:pt idx="13">
                  <c:v>64</c:v>
                </c:pt>
                <c:pt idx="14">
                  <c:v>56</c:v>
                </c:pt>
                <c:pt idx="15">
                  <c:v>51</c:v>
                </c:pt>
                <c:pt idx="17">
                  <c:v>67</c:v>
                </c:pt>
                <c:pt idx="18">
                  <c:v>59</c:v>
                </c:pt>
                <c:pt idx="19">
                  <c:v>56</c:v>
                </c:pt>
                <c:pt idx="20">
                  <c:v>64</c:v>
                </c:pt>
                <c:pt idx="21">
                  <c:v>63</c:v>
                </c:pt>
              </c:numCache>
            </c:numRef>
          </c:val>
          <c:extLst xmlns:c16r2="http://schemas.microsoft.com/office/drawing/2015/06/chart">
            <c:ext xmlns:c16="http://schemas.microsoft.com/office/drawing/2014/chart" uri="{C3380CC4-5D6E-409C-BE32-E72D297353CC}">
              <c16:uniqueId val="{00000001-14C3-4889-B5C7-0B7D4CCDE5B6}"/>
            </c:ext>
          </c:extLst>
        </c:ser>
        <c:dLbls>
          <c:showLegendKey val="0"/>
          <c:showVal val="0"/>
          <c:showCatName val="0"/>
          <c:showSerName val="0"/>
          <c:showPercent val="0"/>
          <c:showBubbleSize val="0"/>
        </c:dLbls>
        <c:gapWidth val="32"/>
        <c:axId val="498557072"/>
        <c:axId val="498560992"/>
      </c:barChart>
      <c:catAx>
        <c:axId val="498557072"/>
        <c:scaling>
          <c:orientation val="maxMin"/>
        </c:scaling>
        <c:delete val="0"/>
        <c:axPos val="l"/>
        <c:numFmt formatCode="General" sourceLinked="0"/>
        <c:majorTickMark val="out"/>
        <c:minorTickMark val="none"/>
        <c:tickLblPos val="nextTo"/>
        <c:spPr>
          <a:ln>
            <a:noFill/>
          </a:ln>
        </c:spPr>
        <c:txPr>
          <a:bodyPr/>
          <a:lstStyle/>
          <a:p>
            <a:pPr>
              <a:defRPr sz="1200" b="0">
                <a:latin typeface="Calibri" panose="020F0502020204030204" pitchFamily="34" charset="0"/>
                <a:ea typeface="Verdana" pitchFamily="34" charset="0"/>
                <a:cs typeface="Calibri" panose="020F0502020204030204" pitchFamily="34" charset="0"/>
              </a:defRPr>
            </a:pPr>
            <a:endParaRPr lang="en-US"/>
          </a:p>
        </c:txPr>
        <c:crossAx val="498560992"/>
        <c:crosses val="autoZero"/>
        <c:auto val="1"/>
        <c:lblAlgn val="ctr"/>
        <c:lblOffset val="100"/>
        <c:noMultiLvlLbl val="0"/>
      </c:catAx>
      <c:valAx>
        <c:axId val="498560992"/>
        <c:scaling>
          <c:orientation val="minMax"/>
          <c:max val="100"/>
          <c:min val="0"/>
        </c:scaling>
        <c:delete val="1"/>
        <c:axPos val="t"/>
        <c:numFmt formatCode="0" sourceLinked="1"/>
        <c:majorTickMark val="out"/>
        <c:minorTickMark val="none"/>
        <c:tickLblPos val="none"/>
        <c:crossAx val="49855707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739531758676304E-2"/>
          <c:y val="2.9850746268656716E-2"/>
          <c:w val="0.97380323925805512"/>
          <c:h val="0.92324093816631125"/>
        </c:manualLayout>
      </c:layout>
      <c:barChart>
        <c:barDir val="col"/>
        <c:grouping val="percentStacked"/>
        <c:varyColors val="0"/>
        <c:ser>
          <c:idx val="0"/>
          <c:order val="0"/>
          <c:tx>
            <c:strRef>
              <c:f>Sheet1!$A$2</c:f>
              <c:strCache>
                <c:ptCount val="1"/>
                <c:pt idx="0">
                  <c:v>Would strongly support</c:v>
                </c:pt>
              </c:strCache>
            </c:strRef>
          </c:tx>
          <c:spPr>
            <a:solidFill>
              <a:srgbClr val="AEC411">
                <a:lumMod val="75000"/>
              </a:srgbClr>
            </a:solidFill>
            <a:ln w="12700">
              <a:solidFill>
                <a:schemeClr val="bg1"/>
              </a:solidFill>
            </a:ln>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Sheet1!$B$1:$C$1</c:f>
              <c:numCache>
                <c:formatCode>General</c:formatCode>
                <c:ptCount val="2"/>
              </c:numCache>
            </c:numRef>
          </c:cat>
          <c:val>
            <c:numRef>
              <c:f>Sheet1!$B$2:$C$2</c:f>
              <c:numCache>
                <c:formatCode>0</c:formatCode>
                <c:ptCount val="2"/>
                <c:pt idx="0">
                  <c:v>48</c:v>
                </c:pt>
                <c:pt idx="1">
                  <c:v>52</c:v>
                </c:pt>
              </c:numCache>
            </c:numRef>
          </c:val>
          <c:extLst xmlns:c16r2="http://schemas.microsoft.com/office/drawing/2015/06/chart">
            <c:ext xmlns:c16="http://schemas.microsoft.com/office/drawing/2014/chart" uri="{C3380CC4-5D6E-409C-BE32-E72D297353CC}">
              <c16:uniqueId val="{00000000-E8B4-4A1C-9A7D-AE121912622D}"/>
            </c:ext>
          </c:extLst>
        </c:ser>
        <c:ser>
          <c:idx val="1"/>
          <c:order val="1"/>
          <c:tx>
            <c:strRef>
              <c:f>Sheet1!$A$3</c:f>
              <c:strCache>
                <c:ptCount val="1"/>
                <c:pt idx="0">
                  <c:v>Would generally support</c:v>
                </c:pt>
              </c:strCache>
            </c:strRef>
          </c:tx>
          <c:spPr>
            <a:solidFill>
              <a:srgbClr val="AEC411"/>
            </a:solidFill>
            <a:ln w="12700">
              <a:solidFill>
                <a:schemeClr val="bg1"/>
              </a:solid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Sheet1!$B$1:$C$1</c:f>
              <c:numCache>
                <c:formatCode>General</c:formatCode>
                <c:ptCount val="2"/>
              </c:numCache>
            </c:numRef>
          </c:cat>
          <c:val>
            <c:numRef>
              <c:f>Sheet1!$B$3:$C$3</c:f>
              <c:numCache>
                <c:formatCode>0</c:formatCode>
                <c:ptCount val="2"/>
                <c:pt idx="0">
                  <c:v>29</c:v>
                </c:pt>
                <c:pt idx="1">
                  <c:v>29</c:v>
                </c:pt>
              </c:numCache>
            </c:numRef>
          </c:val>
          <c:extLst xmlns:c16r2="http://schemas.microsoft.com/office/drawing/2015/06/chart">
            <c:ext xmlns:c16="http://schemas.microsoft.com/office/drawing/2014/chart" uri="{C3380CC4-5D6E-409C-BE32-E72D297353CC}">
              <c16:uniqueId val="{00000001-E8B4-4A1C-9A7D-AE121912622D}"/>
            </c:ext>
          </c:extLst>
        </c:ser>
        <c:ser>
          <c:idx val="2"/>
          <c:order val="2"/>
          <c:tx>
            <c:strRef>
              <c:f>Sheet1!$A$4</c:f>
              <c:strCache>
                <c:ptCount val="1"/>
                <c:pt idx="0">
                  <c:v>Would neither support nor oppose</c:v>
                </c:pt>
              </c:strCache>
            </c:strRef>
          </c:tx>
          <c:spPr>
            <a:solidFill>
              <a:srgbClr val="AEC411">
                <a:lumMod val="60000"/>
                <a:lumOff val="40000"/>
              </a:srgbClr>
            </a:solidFill>
            <a:ln w="12700">
              <a:solidFill>
                <a:schemeClr val="bg1"/>
              </a:solidFill>
            </a:ln>
            <a:effectLst/>
          </c:spPr>
          <c:invertIfNegative val="0"/>
          <c:dLbls>
            <c:spPr>
              <a:noFill/>
              <a:ln>
                <a:noFill/>
              </a:ln>
              <a:effectLst/>
            </c:spPr>
            <c:txPr>
              <a:bodyPr rot="0" vert="horz"/>
              <a:lstStyle/>
              <a:p>
                <a:pPr>
                  <a:defRPr>
                    <a:solidFill>
                      <a:schemeClr val="tx1">
                        <a:lumMod val="65000"/>
                        <a:lumOff val="35000"/>
                      </a:schemeClr>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Sheet1!$B$1:$C$1</c:f>
              <c:numCache>
                <c:formatCode>General</c:formatCode>
                <c:ptCount val="2"/>
              </c:numCache>
            </c:numRef>
          </c:cat>
          <c:val>
            <c:numRef>
              <c:f>Sheet1!$B$4:$C$4</c:f>
              <c:numCache>
                <c:formatCode>0</c:formatCode>
                <c:ptCount val="2"/>
                <c:pt idx="0">
                  <c:v>17</c:v>
                </c:pt>
                <c:pt idx="1">
                  <c:v>12</c:v>
                </c:pt>
              </c:numCache>
            </c:numRef>
          </c:val>
          <c:extLst xmlns:c16r2="http://schemas.microsoft.com/office/drawing/2015/06/chart">
            <c:ext xmlns:c16="http://schemas.microsoft.com/office/drawing/2014/chart" uri="{C3380CC4-5D6E-409C-BE32-E72D297353CC}">
              <c16:uniqueId val="{00000002-E8B4-4A1C-9A7D-AE121912622D}"/>
            </c:ext>
          </c:extLst>
        </c:ser>
        <c:ser>
          <c:idx val="3"/>
          <c:order val="3"/>
          <c:tx>
            <c:strRef>
              <c:f>Sheet1!$A$5</c:f>
              <c:strCache>
                <c:ptCount val="1"/>
                <c:pt idx="0">
                  <c:v>Would generally oppose</c:v>
                </c:pt>
              </c:strCache>
            </c:strRef>
          </c:tx>
          <c:spPr>
            <a:solidFill>
              <a:srgbClr val="D61D6E"/>
            </a:solidFill>
            <a:ln w="12700">
              <a:solidFill>
                <a:schemeClr val="bg1"/>
              </a:solidFill>
            </a:ln>
            <a:effectLst/>
          </c:spPr>
          <c:invertIfNegative val="0"/>
          <c:dLbls>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Sheet1!$B$1:$C$1</c:f>
              <c:numCache>
                <c:formatCode>General</c:formatCode>
                <c:ptCount val="2"/>
              </c:numCache>
            </c:numRef>
          </c:cat>
          <c:val>
            <c:numRef>
              <c:f>Sheet1!$B$5:$C$5</c:f>
              <c:numCache>
                <c:formatCode>0</c:formatCode>
                <c:ptCount val="2"/>
                <c:pt idx="0">
                  <c:v>4</c:v>
                </c:pt>
                <c:pt idx="1">
                  <c:v>4</c:v>
                </c:pt>
              </c:numCache>
            </c:numRef>
          </c:val>
          <c:extLst xmlns:c16r2="http://schemas.microsoft.com/office/drawing/2015/06/chart">
            <c:ext xmlns:c16="http://schemas.microsoft.com/office/drawing/2014/chart" uri="{C3380CC4-5D6E-409C-BE32-E72D297353CC}">
              <c16:uniqueId val="{00000003-E8B4-4A1C-9A7D-AE121912622D}"/>
            </c:ext>
          </c:extLst>
        </c:ser>
        <c:ser>
          <c:idx val="4"/>
          <c:order val="4"/>
          <c:tx>
            <c:strRef>
              <c:f>Sheet1!$A$6</c:f>
              <c:strCache>
                <c:ptCount val="1"/>
                <c:pt idx="0">
                  <c:v>Would strongly oppose</c:v>
                </c:pt>
              </c:strCache>
            </c:strRef>
          </c:tx>
          <c:spPr>
            <a:solidFill>
              <a:srgbClr val="D61D6E">
                <a:lumMod val="75000"/>
              </a:srgbClr>
            </a:solidFill>
            <a:ln w="12700">
              <a:solidFill>
                <a:schemeClr val="bg1"/>
              </a:solidFill>
            </a:ln>
            <a:effectLst/>
          </c:spPr>
          <c:invertIfNegative val="0"/>
          <c:dLbls>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Sheet1!$B$1:$C$1</c:f>
              <c:numCache>
                <c:formatCode>General</c:formatCode>
                <c:ptCount val="2"/>
              </c:numCache>
            </c:numRef>
          </c:cat>
          <c:val>
            <c:numRef>
              <c:f>Sheet1!$B$6:$C$6</c:f>
              <c:numCache>
                <c:formatCode>0</c:formatCode>
                <c:ptCount val="2"/>
                <c:pt idx="0">
                  <c:v>2</c:v>
                </c:pt>
                <c:pt idx="1">
                  <c:v>2</c:v>
                </c:pt>
              </c:numCache>
            </c:numRef>
          </c:val>
          <c:extLst xmlns:c16r2="http://schemas.microsoft.com/office/drawing/2015/06/chart">
            <c:ext xmlns:c16="http://schemas.microsoft.com/office/drawing/2014/chart" uri="{C3380CC4-5D6E-409C-BE32-E72D297353CC}">
              <c16:uniqueId val="{00000004-E8B4-4A1C-9A7D-AE121912622D}"/>
            </c:ext>
          </c:extLst>
        </c:ser>
        <c:dLbls>
          <c:showLegendKey val="0"/>
          <c:showVal val="0"/>
          <c:showCatName val="0"/>
          <c:showSerName val="0"/>
          <c:showPercent val="0"/>
          <c:showBubbleSize val="0"/>
        </c:dLbls>
        <c:gapWidth val="50"/>
        <c:overlap val="100"/>
        <c:axId val="498558640"/>
        <c:axId val="311792200"/>
      </c:barChart>
      <c:catAx>
        <c:axId val="498558640"/>
        <c:scaling>
          <c:orientation val="minMax"/>
        </c:scaling>
        <c:delete val="1"/>
        <c:axPos val="t"/>
        <c:numFmt formatCode="General" sourceLinked="1"/>
        <c:majorTickMark val="out"/>
        <c:minorTickMark val="none"/>
        <c:tickLblPos val="none"/>
        <c:crossAx val="311792200"/>
        <c:crosses val="autoZero"/>
        <c:auto val="1"/>
        <c:lblAlgn val="ctr"/>
        <c:lblOffset val="100"/>
        <c:noMultiLvlLbl val="0"/>
      </c:catAx>
      <c:valAx>
        <c:axId val="311792200"/>
        <c:scaling>
          <c:orientation val="maxMin"/>
        </c:scaling>
        <c:delete val="1"/>
        <c:axPos val="l"/>
        <c:numFmt formatCode="0%" sourceLinked="1"/>
        <c:majorTickMark val="out"/>
        <c:minorTickMark val="none"/>
        <c:tickLblPos val="none"/>
        <c:crossAx val="498558640"/>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400" b="1" i="0" u="none" strike="noStrike" baseline="0">
          <a:solidFill>
            <a:schemeClr val="bg1"/>
          </a:solidFill>
          <a:latin typeface="+mn-lt"/>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1"/>
          <c:order val="0"/>
          <c:tx>
            <c:strRef>
              <c:f>Sheet1!$A$2</c:f>
              <c:strCache>
                <c:ptCount val="1"/>
                <c:pt idx="0">
                  <c:v>Public </c:v>
                </c:pt>
              </c:strCache>
            </c:strRef>
          </c:tx>
          <c:spPr>
            <a:solidFill>
              <a:schemeClr val="accent2"/>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Column2</c:v>
                </c:pt>
              </c:strCache>
            </c:strRef>
          </c:cat>
          <c:val>
            <c:numRef>
              <c:f>Sheet1!$B$2</c:f>
              <c:numCache>
                <c:formatCode>0</c:formatCode>
                <c:ptCount val="1"/>
                <c:pt idx="0">
                  <c:v>26</c:v>
                </c:pt>
              </c:numCache>
            </c:numRef>
          </c:val>
          <c:extLst xmlns:c16r2="http://schemas.microsoft.com/office/drawing/2015/06/chart">
            <c:ext xmlns:c16="http://schemas.microsoft.com/office/drawing/2014/chart" uri="{C3380CC4-5D6E-409C-BE32-E72D297353CC}">
              <c16:uniqueId val="{00000000-B656-45D5-8244-B0A672A0D0EB}"/>
            </c:ext>
          </c:extLst>
        </c:ser>
        <c:ser>
          <c:idx val="0"/>
          <c:order val="1"/>
          <c:tx>
            <c:strRef>
              <c:f>Sheet1!$A$3</c:f>
              <c:strCache>
                <c:ptCount val="1"/>
                <c:pt idx="0">
                  <c:v>Private</c:v>
                </c:pt>
              </c:strCache>
            </c:strRef>
          </c:tx>
          <c:spPr>
            <a:solidFill>
              <a:schemeClr val="accent1"/>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Column2</c:v>
                </c:pt>
              </c:strCache>
            </c:strRef>
          </c:cat>
          <c:val>
            <c:numRef>
              <c:f>Sheet1!$B$3</c:f>
              <c:numCache>
                <c:formatCode>0</c:formatCode>
                <c:ptCount val="1"/>
                <c:pt idx="0">
                  <c:v>74</c:v>
                </c:pt>
              </c:numCache>
            </c:numRef>
          </c:val>
          <c:extLst xmlns:c16r2="http://schemas.microsoft.com/office/drawing/2015/06/chart">
            <c:ext xmlns:c16="http://schemas.microsoft.com/office/drawing/2014/chart" uri="{C3380CC4-5D6E-409C-BE32-E72D297353CC}">
              <c16:uniqueId val="{00000001-B656-45D5-8244-B0A672A0D0EB}"/>
            </c:ext>
          </c:extLst>
        </c:ser>
        <c:ser>
          <c:idx val="2"/>
          <c:order val="2"/>
          <c:tx>
            <c:strRef>
              <c:f>Sheet1!$A$4</c:f>
              <c:strCache>
                <c:ptCount val="1"/>
              </c:strCache>
            </c:strRef>
          </c:tx>
          <c:spPr>
            <a:solidFill>
              <a:schemeClr val="accent3"/>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Column2</c:v>
                </c:pt>
              </c:strCache>
            </c:strRef>
          </c:cat>
          <c:val>
            <c:numRef>
              <c:f>Sheet1!$B$4</c:f>
              <c:numCache>
                <c:formatCode>0</c:formatCode>
                <c:ptCount val="1"/>
              </c:numCache>
            </c:numRef>
          </c:val>
          <c:extLst xmlns:c16r2="http://schemas.microsoft.com/office/drawing/2015/06/chart">
            <c:ext xmlns:c16="http://schemas.microsoft.com/office/drawing/2014/chart" uri="{C3380CC4-5D6E-409C-BE32-E72D297353CC}">
              <c16:uniqueId val="{00000002-B656-45D5-8244-B0A672A0D0EB}"/>
            </c:ext>
          </c:extLst>
        </c:ser>
        <c:ser>
          <c:idx val="3"/>
          <c:order val="3"/>
          <c:tx>
            <c:strRef>
              <c:f>Sheet1!$A$5</c:f>
              <c:strCache>
                <c:ptCount val="1"/>
              </c:strCache>
            </c:strRef>
          </c:tx>
          <c:spPr>
            <a:solidFill>
              <a:schemeClr val="accent4"/>
            </a:solidFill>
            <a:ln>
              <a:noFill/>
            </a:ln>
            <a:effectLst/>
          </c:spPr>
          <c:invertIfNegative val="0"/>
          <c:cat>
            <c:strRef>
              <c:f>Sheet1!$B$1</c:f>
              <c:strCache>
                <c:ptCount val="1"/>
                <c:pt idx="0">
                  <c:v>Column2</c:v>
                </c:pt>
              </c:strCache>
            </c:strRef>
          </c:cat>
          <c:val>
            <c:numRef>
              <c:f>Sheet1!$B$5</c:f>
              <c:numCache>
                <c:formatCode>General</c:formatCode>
                <c:ptCount val="1"/>
              </c:numCache>
            </c:numRef>
          </c:val>
          <c:extLst xmlns:c16r2="http://schemas.microsoft.com/office/drawing/2015/06/chart">
            <c:ext xmlns:c16="http://schemas.microsoft.com/office/drawing/2014/chart" uri="{C3380CC4-5D6E-409C-BE32-E72D297353CC}">
              <c16:uniqueId val="{00000000-0F0E-41F1-B764-56156E5D2684}"/>
            </c:ext>
          </c:extLst>
        </c:ser>
        <c:dLbls>
          <c:showLegendKey val="0"/>
          <c:showVal val="0"/>
          <c:showCatName val="0"/>
          <c:showSerName val="0"/>
          <c:showPercent val="0"/>
          <c:showBubbleSize val="0"/>
        </c:dLbls>
        <c:gapWidth val="50"/>
        <c:overlap val="100"/>
        <c:axId val="313641768"/>
        <c:axId val="313646472"/>
      </c:barChart>
      <c:catAx>
        <c:axId val="313641768"/>
        <c:scaling>
          <c:orientation val="minMax"/>
        </c:scaling>
        <c:delete val="1"/>
        <c:axPos val="t"/>
        <c:numFmt formatCode="General" sourceLinked="0"/>
        <c:majorTickMark val="out"/>
        <c:minorTickMark val="none"/>
        <c:tickLblPos val="none"/>
        <c:crossAx val="313646472"/>
        <c:crosses val="autoZero"/>
        <c:auto val="1"/>
        <c:lblAlgn val="ctr"/>
        <c:lblOffset val="100"/>
        <c:noMultiLvlLbl val="0"/>
      </c:catAx>
      <c:valAx>
        <c:axId val="313646472"/>
        <c:scaling>
          <c:orientation val="maxMin"/>
        </c:scaling>
        <c:delete val="1"/>
        <c:axPos val="l"/>
        <c:numFmt formatCode="0%" sourceLinked="1"/>
        <c:majorTickMark val="out"/>
        <c:minorTickMark val="none"/>
        <c:tickLblPos val="none"/>
        <c:crossAx val="313641768"/>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400" b="1">
          <a:solidFill>
            <a:schemeClr val="bg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487192900896665"/>
          <c:y val="7.4231801601819247E-2"/>
          <c:w val="0.44274069673469169"/>
          <c:h val="0.89011719623045205"/>
        </c:manualLayout>
      </c:layout>
      <c:barChart>
        <c:barDir val="bar"/>
        <c:grouping val="stacked"/>
        <c:varyColors val="0"/>
        <c:ser>
          <c:idx val="0"/>
          <c:order val="0"/>
          <c:tx>
            <c:strRef>
              <c:f>Sheet1!$B$1</c:f>
              <c:strCache>
                <c:ptCount val="1"/>
              </c:strCache>
            </c:strRef>
          </c:tx>
          <c:spPr>
            <a:solidFill>
              <a:srgbClr val="AEC411">
                <a:lumMod val="75000"/>
              </a:srgbClr>
            </a:solidFill>
            <a:ln>
              <a:solidFill>
                <a:schemeClr val="bg1"/>
              </a:solidFill>
            </a:ln>
          </c:spPr>
          <c:invertIfNegative val="0"/>
          <c:dPt>
            <c:idx val="5"/>
            <c:invertIfNegative val="0"/>
            <c:bubble3D val="0"/>
            <c:extLst xmlns:c16r2="http://schemas.microsoft.com/office/drawing/2015/06/chart">
              <c:ext xmlns:c16="http://schemas.microsoft.com/office/drawing/2014/chart" uri="{C3380CC4-5D6E-409C-BE32-E72D297353CC}">
                <c16:uniqueId val="{00000000-C912-4C6E-90ED-929F4F9BCDAA}"/>
              </c:ext>
            </c:extLst>
          </c:dPt>
          <c:dLbls>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Male</c:v>
                </c:pt>
                <c:pt idx="1">
                  <c:v>Female</c:v>
                </c:pt>
                <c:pt idx="3">
                  <c:v>U25</c:v>
                </c:pt>
                <c:pt idx="4">
                  <c:v>25-34</c:v>
                </c:pt>
                <c:pt idx="5">
                  <c:v>35-49</c:v>
                </c:pt>
                <c:pt idx="6">
                  <c:v>50-64</c:v>
                </c:pt>
                <c:pt idx="7">
                  <c:v>65+</c:v>
                </c:pt>
                <c:pt idx="9">
                  <c:v>ABC1</c:v>
                </c:pt>
                <c:pt idx="10">
                  <c:v>C2DE</c:v>
                </c:pt>
                <c:pt idx="11">
                  <c:v>F</c:v>
                </c:pt>
              </c:strCache>
            </c:strRef>
          </c:cat>
          <c:val>
            <c:numRef>
              <c:f>Sheet1!$B$2:$B$13</c:f>
              <c:numCache>
                <c:formatCode>0</c:formatCode>
                <c:ptCount val="12"/>
                <c:pt idx="0">
                  <c:v>49</c:v>
                </c:pt>
                <c:pt idx="1">
                  <c:v>46</c:v>
                </c:pt>
                <c:pt idx="3">
                  <c:v>55</c:v>
                </c:pt>
                <c:pt idx="4">
                  <c:v>58</c:v>
                </c:pt>
                <c:pt idx="5">
                  <c:v>54</c:v>
                </c:pt>
                <c:pt idx="6">
                  <c:v>43</c:v>
                </c:pt>
                <c:pt idx="7">
                  <c:v>27</c:v>
                </c:pt>
                <c:pt idx="9">
                  <c:v>54</c:v>
                </c:pt>
                <c:pt idx="10">
                  <c:v>45</c:v>
                </c:pt>
                <c:pt idx="11">
                  <c:v>26</c:v>
                </c:pt>
              </c:numCache>
            </c:numRef>
          </c:val>
          <c:extLst xmlns:c16r2="http://schemas.microsoft.com/office/drawing/2015/06/chart">
            <c:ext xmlns:c16="http://schemas.microsoft.com/office/drawing/2014/chart" uri="{C3380CC4-5D6E-409C-BE32-E72D297353CC}">
              <c16:uniqueId val="{00000001-C912-4C6E-90ED-929F4F9BCDAA}"/>
            </c:ext>
          </c:extLst>
        </c:ser>
        <c:ser>
          <c:idx val="1"/>
          <c:order val="1"/>
          <c:tx>
            <c:strRef>
              <c:f>Sheet1!$C$1</c:f>
              <c:strCache>
                <c:ptCount val="1"/>
              </c:strCache>
            </c:strRef>
          </c:tx>
          <c:spPr>
            <a:solidFill>
              <a:srgbClr val="AEC411"/>
            </a:solidFill>
            <a:ln>
              <a:solidFill>
                <a:sysClr val="window" lastClr="FFFFFF"/>
              </a:solidFill>
            </a:ln>
          </c:spPr>
          <c:invertIfNegative val="0"/>
          <c:dLbls>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Sheet1!$A$2:$A$13</c:f>
              <c:strCache>
                <c:ptCount val="12"/>
                <c:pt idx="0">
                  <c:v>Male</c:v>
                </c:pt>
                <c:pt idx="1">
                  <c:v>Female</c:v>
                </c:pt>
                <c:pt idx="3">
                  <c:v>U25</c:v>
                </c:pt>
                <c:pt idx="4">
                  <c:v>25-34</c:v>
                </c:pt>
                <c:pt idx="5">
                  <c:v>35-49</c:v>
                </c:pt>
                <c:pt idx="6">
                  <c:v>50-64</c:v>
                </c:pt>
                <c:pt idx="7">
                  <c:v>65+</c:v>
                </c:pt>
                <c:pt idx="9">
                  <c:v>ABC1</c:v>
                </c:pt>
                <c:pt idx="10">
                  <c:v>C2DE</c:v>
                </c:pt>
                <c:pt idx="11">
                  <c:v>F</c:v>
                </c:pt>
              </c:strCache>
            </c:strRef>
          </c:cat>
          <c:val>
            <c:numRef>
              <c:f>Sheet1!$C$2:$C$13</c:f>
              <c:numCache>
                <c:formatCode>0</c:formatCode>
                <c:ptCount val="12"/>
                <c:pt idx="0">
                  <c:v>28</c:v>
                </c:pt>
                <c:pt idx="1">
                  <c:v>29</c:v>
                </c:pt>
                <c:pt idx="3">
                  <c:v>29</c:v>
                </c:pt>
                <c:pt idx="4">
                  <c:v>26</c:v>
                </c:pt>
                <c:pt idx="5">
                  <c:v>26</c:v>
                </c:pt>
                <c:pt idx="6">
                  <c:v>33</c:v>
                </c:pt>
                <c:pt idx="7">
                  <c:v>30</c:v>
                </c:pt>
                <c:pt idx="9">
                  <c:v>29</c:v>
                </c:pt>
                <c:pt idx="10">
                  <c:v>28</c:v>
                </c:pt>
                <c:pt idx="11">
                  <c:v>31</c:v>
                </c:pt>
              </c:numCache>
            </c:numRef>
          </c:val>
          <c:extLst xmlns:c16r2="http://schemas.microsoft.com/office/drawing/2015/06/chart">
            <c:ext xmlns:c16="http://schemas.microsoft.com/office/drawing/2014/chart" uri="{C3380CC4-5D6E-409C-BE32-E72D297353CC}">
              <c16:uniqueId val="{00000000-2037-4E94-81FA-3BFC00D74409}"/>
            </c:ext>
          </c:extLst>
        </c:ser>
        <c:ser>
          <c:idx val="2"/>
          <c:order val="2"/>
          <c:tx>
            <c:strRef>
              <c:f>Sheet1!$D$1</c:f>
              <c:strCache>
                <c:ptCount val="1"/>
              </c:strCache>
            </c:strRef>
          </c:tx>
          <c:spPr>
            <a:noFill/>
            <a:ln>
              <a:noFill/>
            </a:ln>
          </c:spPr>
          <c:invertIfNegative val="0"/>
          <c:dLbls>
            <c:spPr>
              <a:noFill/>
              <a:ln>
                <a:noFill/>
              </a:ln>
              <a:effectLst/>
            </c:spPr>
            <c:txPr>
              <a:bodyPr wrap="square" lIns="38100" tIns="19050" rIns="38100" bIns="19050" anchor="ctr">
                <a:spAutoFit/>
              </a:bodyPr>
              <a:lstStyle/>
              <a:p>
                <a:pPr>
                  <a:defRPr sz="1200"/>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Sheet1!$A$2:$A$13</c:f>
              <c:strCache>
                <c:ptCount val="12"/>
                <c:pt idx="0">
                  <c:v>Male</c:v>
                </c:pt>
                <c:pt idx="1">
                  <c:v>Female</c:v>
                </c:pt>
                <c:pt idx="3">
                  <c:v>U25</c:v>
                </c:pt>
                <c:pt idx="4">
                  <c:v>25-34</c:v>
                </c:pt>
                <c:pt idx="5">
                  <c:v>35-49</c:v>
                </c:pt>
                <c:pt idx="6">
                  <c:v>50-64</c:v>
                </c:pt>
                <c:pt idx="7">
                  <c:v>65+</c:v>
                </c:pt>
                <c:pt idx="9">
                  <c:v>ABC1</c:v>
                </c:pt>
                <c:pt idx="10">
                  <c:v>C2DE</c:v>
                </c:pt>
                <c:pt idx="11">
                  <c:v>F</c:v>
                </c:pt>
              </c:strCache>
            </c:strRef>
          </c:cat>
          <c:val>
            <c:numRef>
              <c:f>Sheet1!$D$2:$D$13</c:f>
              <c:numCache>
                <c:formatCode>0</c:formatCode>
                <c:ptCount val="12"/>
                <c:pt idx="0">
                  <c:v>77</c:v>
                </c:pt>
                <c:pt idx="1">
                  <c:v>75</c:v>
                </c:pt>
                <c:pt idx="3">
                  <c:v>84</c:v>
                </c:pt>
                <c:pt idx="4">
                  <c:v>84</c:v>
                </c:pt>
                <c:pt idx="5">
                  <c:v>80</c:v>
                </c:pt>
                <c:pt idx="6">
                  <c:v>76</c:v>
                </c:pt>
                <c:pt idx="7">
                  <c:v>57</c:v>
                </c:pt>
                <c:pt idx="9">
                  <c:v>83</c:v>
                </c:pt>
                <c:pt idx="10">
                  <c:v>73</c:v>
                </c:pt>
                <c:pt idx="11">
                  <c:v>57</c:v>
                </c:pt>
              </c:numCache>
            </c:numRef>
          </c:val>
          <c:extLst xmlns:c16r2="http://schemas.microsoft.com/office/drawing/2015/06/chart">
            <c:ext xmlns:c16="http://schemas.microsoft.com/office/drawing/2014/chart" uri="{C3380CC4-5D6E-409C-BE32-E72D297353CC}">
              <c16:uniqueId val="{00000001-0B39-4B9F-B344-F09C17296167}"/>
            </c:ext>
          </c:extLst>
        </c:ser>
        <c:dLbls>
          <c:showLegendKey val="0"/>
          <c:showVal val="0"/>
          <c:showCatName val="0"/>
          <c:showSerName val="0"/>
          <c:showPercent val="0"/>
          <c:showBubbleSize val="0"/>
        </c:dLbls>
        <c:gapWidth val="60"/>
        <c:overlap val="100"/>
        <c:axId val="311792984"/>
        <c:axId val="498558248"/>
      </c:barChart>
      <c:catAx>
        <c:axId val="311792984"/>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65000"/>
                    <a:lumOff val="35000"/>
                  </a:schemeClr>
                </a:solidFill>
              </a:defRPr>
            </a:pPr>
            <a:endParaRPr lang="en-US"/>
          </a:p>
        </c:txPr>
        <c:crossAx val="498558248"/>
        <c:crosses val="autoZero"/>
        <c:auto val="1"/>
        <c:lblAlgn val="ctr"/>
        <c:lblOffset val="100"/>
        <c:noMultiLvlLbl val="0"/>
      </c:catAx>
      <c:valAx>
        <c:axId val="498558248"/>
        <c:scaling>
          <c:orientation val="minMax"/>
          <c:max val="150"/>
        </c:scaling>
        <c:delete val="1"/>
        <c:axPos val="t"/>
        <c:numFmt formatCode="0" sourceLinked="1"/>
        <c:majorTickMark val="out"/>
        <c:minorTickMark val="none"/>
        <c:tickLblPos val="nextTo"/>
        <c:crossAx val="31179298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487192900896665"/>
          <c:y val="7.4231801601819247E-2"/>
          <c:w val="0.44274069673469169"/>
          <c:h val="0.89011719623045205"/>
        </c:manualLayout>
      </c:layout>
      <c:barChart>
        <c:barDir val="bar"/>
        <c:grouping val="stacked"/>
        <c:varyColors val="0"/>
        <c:ser>
          <c:idx val="0"/>
          <c:order val="0"/>
          <c:tx>
            <c:strRef>
              <c:f>Sheet1!$B$1</c:f>
              <c:strCache>
                <c:ptCount val="1"/>
              </c:strCache>
            </c:strRef>
          </c:tx>
          <c:spPr>
            <a:solidFill>
              <a:srgbClr val="AEC411">
                <a:lumMod val="75000"/>
              </a:srgbClr>
            </a:solidFill>
            <a:ln>
              <a:solidFill>
                <a:schemeClr val="bg1"/>
              </a:solidFill>
            </a:ln>
          </c:spPr>
          <c:invertIfNegative val="0"/>
          <c:dPt>
            <c:idx val="5"/>
            <c:invertIfNegative val="0"/>
            <c:bubble3D val="0"/>
            <c:extLst xmlns:c16r2="http://schemas.microsoft.com/office/drawing/2015/06/chart">
              <c:ext xmlns:c16="http://schemas.microsoft.com/office/drawing/2014/chart" uri="{C3380CC4-5D6E-409C-BE32-E72D297353CC}">
                <c16:uniqueId val="{00000000-C912-4C6E-90ED-929F4F9BCDAA}"/>
              </c:ext>
            </c:extLst>
          </c:dPt>
          <c:dLbls>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9"/>
                <c:pt idx="0">
                  <c:v>Full Time</c:v>
                </c:pt>
                <c:pt idx="1">
                  <c:v>Part Time</c:v>
                </c:pt>
                <c:pt idx="2">
                  <c:v>Self Employed</c:v>
                </c:pt>
                <c:pt idx="4">
                  <c:v>Public Sector</c:v>
                </c:pt>
                <c:pt idx="5">
                  <c:v>Private Sector</c:v>
                </c:pt>
                <c:pt idx="7">
                  <c:v>Employer</c:v>
                </c:pt>
                <c:pt idx="8">
                  <c:v>Employee</c:v>
                </c:pt>
              </c:strCache>
            </c:strRef>
          </c:cat>
          <c:val>
            <c:numRef>
              <c:f>Sheet1!$B$2:$B$13</c:f>
              <c:numCache>
                <c:formatCode>0</c:formatCode>
                <c:ptCount val="12"/>
                <c:pt idx="0">
                  <c:v>56</c:v>
                </c:pt>
                <c:pt idx="1">
                  <c:v>51</c:v>
                </c:pt>
                <c:pt idx="2">
                  <c:v>26</c:v>
                </c:pt>
                <c:pt idx="4">
                  <c:v>53</c:v>
                </c:pt>
                <c:pt idx="5">
                  <c:v>52</c:v>
                </c:pt>
                <c:pt idx="7">
                  <c:v>43</c:v>
                </c:pt>
                <c:pt idx="8">
                  <c:v>54</c:v>
                </c:pt>
              </c:numCache>
            </c:numRef>
          </c:val>
          <c:extLst xmlns:c16r2="http://schemas.microsoft.com/office/drawing/2015/06/chart">
            <c:ext xmlns:c16="http://schemas.microsoft.com/office/drawing/2014/chart" uri="{C3380CC4-5D6E-409C-BE32-E72D297353CC}">
              <c16:uniqueId val="{00000001-C912-4C6E-90ED-929F4F9BCDAA}"/>
            </c:ext>
          </c:extLst>
        </c:ser>
        <c:ser>
          <c:idx val="1"/>
          <c:order val="1"/>
          <c:tx>
            <c:strRef>
              <c:f>Sheet1!$C$1</c:f>
              <c:strCache>
                <c:ptCount val="1"/>
              </c:strCache>
            </c:strRef>
          </c:tx>
          <c:spPr>
            <a:solidFill>
              <a:srgbClr val="AEC411"/>
            </a:solidFill>
            <a:ln>
              <a:solidFill>
                <a:sysClr val="window" lastClr="FFFFFF"/>
              </a:solidFill>
            </a:ln>
          </c:spPr>
          <c:invertIfNegative val="0"/>
          <c:dLbls>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Sheet1!$A$2:$A$13</c:f>
              <c:strCache>
                <c:ptCount val="9"/>
                <c:pt idx="0">
                  <c:v>Full Time</c:v>
                </c:pt>
                <c:pt idx="1">
                  <c:v>Part Time</c:v>
                </c:pt>
                <c:pt idx="2">
                  <c:v>Self Employed</c:v>
                </c:pt>
                <c:pt idx="4">
                  <c:v>Public Sector</c:v>
                </c:pt>
                <c:pt idx="5">
                  <c:v>Private Sector</c:v>
                </c:pt>
                <c:pt idx="7">
                  <c:v>Employer</c:v>
                </c:pt>
                <c:pt idx="8">
                  <c:v>Employee</c:v>
                </c:pt>
              </c:strCache>
            </c:strRef>
          </c:cat>
          <c:val>
            <c:numRef>
              <c:f>Sheet1!$C$2:$C$13</c:f>
              <c:numCache>
                <c:formatCode>0</c:formatCode>
                <c:ptCount val="12"/>
                <c:pt idx="0">
                  <c:v>29</c:v>
                </c:pt>
                <c:pt idx="1">
                  <c:v>34</c:v>
                </c:pt>
                <c:pt idx="2">
                  <c:v>22</c:v>
                </c:pt>
                <c:pt idx="4">
                  <c:v>37</c:v>
                </c:pt>
                <c:pt idx="5">
                  <c:v>27</c:v>
                </c:pt>
                <c:pt idx="7">
                  <c:v>24</c:v>
                </c:pt>
                <c:pt idx="8">
                  <c:v>31</c:v>
                </c:pt>
              </c:numCache>
            </c:numRef>
          </c:val>
          <c:extLst xmlns:c16r2="http://schemas.microsoft.com/office/drawing/2015/06/chart">
            <c:ext xmlns:c16="http://schemas.microsoft.com/office/drawing/2014/chart" uri="{C3380CC4-5D6E-409C-BE32-E72D297353CC}">
              <c16:uniqueId val="{00000000-2037-4E94-81FA-3BFC00D74409}"/>
            </c:ext>
          </c:extLst>
        </c:ser>
        <c:ser>
          <c:idx val="2"/>
          <c:order val="2"/>
          <c:tx>
            <c:strRef>
              <c:f>Sheet1!$D$1</c:f>
              <c:strCache>
                <c:ptCount val="1"/>
              </c:strCache>
            </c:strRef>
          </c:tx>
          <c:spPr>
            <a:noFill/>
            <a:ln>
              <a:noFill/>
            </a:ln>
          </c:spPr>
          <c:invertIfNegative val="0"/>
          <c:dLbls>
            <c:spPr>
              <a:noFill/>
              <a:ln>
                <a:noFill/>
              </a:ln>
              <a:effectLst/>
            </c:spPr>
            <c:txPr>
              <a:bodyPr wrap="square" lIns="38100" tIns="19050" rIns="38100" bIns="19050" anchor="ctr">
                <a:spAutoFit/>
              </a:bodyPr>
              <a:lstStyle/>
              <a:p>
                <a:pPr>
                  <a:defRPr sz="1200"/>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Sheet1!$A$2:$A$13</c:f>
              <c:strCache>
                <c:ptCount val="9"/>
                <c:pt idx="0">
                  <c:v>Full Time</c:v>
                </c:pt>
                <c:pt idx="1">
                  <c:v>Part Time</c:v>
                </c:pt>
                <c:pt idx="2">
                  <c:v>Self Employed</c:v>
                </c:pt>
                <c:pt idx="4">
                  <c:v>Public Sector</c:v>
                </c:pt>
                <c:pt idx="5">
                  <c:v>Private Sector</c:v>
                </c:pt>
                <c:pt idx="7">
                  <c:v>Employer</c:v>
                </c:pt>
                <c:pt idx="8">
                  <c:v>Employee</c:v>
                </c:pt>
              </c:strCache>
            </c:strRef>
          </c:cat>
          <c:val>
            <c:numRef>
              <c:f>Sheet1!$D$2:$D$13</c:f>
              <c:numCache>
                <c:formatCode>0</c:formatCode>
                <c:ptCount val="12"/>
                <c:pt idx="0">
                  <c:v>85</c:v>
                </c:pt>
                <c:pt idx="1">
                  <c:v>85</c:v>
                </c:pt>
                <c:pt idx="2">
                  <c:v>48</c:v>
                </c:pt>
                <c:pt idx="4">
                  <c:v>90</c:v>
                </c:pt>
                <c:pt idx="5">
                  <c:v>79</c:v>
                </c:pt>
                <c:pt idx="7">
                  <c:v>67</c:v>
                </c:pt>
                <c:pt idx="8">
                  <c:v>85</c:v>
                </c:pt>
              </c:numCache>
            </c:numRef>
          </c:val>
          <c:extLst xmlns:c16r2="http://schemas.microsoft.com/office/drawing/2015/06/chart">
            <c:ext xmlns:c16="http://schemas.microsoft.com/office/drawing/2014/chart" uri="{C3380CC4-5D6E-409C-BE32-E72D297353CC}">
              <c16:uniqueId val="{00000001-6653-40CA-AF5B-46DAE313621E}"/>
            </c:ext>
          </c:extLst>
        </c:ser>
        <c:dLbls>
          <c:showLegendKey val="0"/>
          <c:showVal val="0"/>
          <c:showCatName val="0"/>
          <c:showSerName val="0"/>
          <c:showPercent val="0"/>
          <c:showBubbleSize val="0"/>
        </c:dLbls>
        <c:gapWidth val="60"/>
        <c:overlap val="100"/>
        <c:axId val="310967832"/>
        <c:axId val="313645296"/>
      </c:barChart>
      <c:catAx>
        <c:axId val="310967832"/>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65000"/>
                    <a:lumOff val="35000"/>
                  </a:schemeClr>
                </a:solidFill>
              </a:defRPr>
            </a:pPr>
            <a:endParaRPr lang="en-US"/>
          </a:p>
        </c:txPr>
        <c:crossAx val="313645296"/>
        <c:crosses val="autoZero"/>
        <c:auto val="1"/>
        <c:lblAlgn val="ctr"/>
        <c:lblOffset val="100"/>
        <c:noMultiLvlLbl val="0"/>
      </c:catAx>
      <c:valAx>
        <c:axId val="313645296"/>
        <c:scaling>
          <c:orientation val="minMax"/>
          <c:max val="150"/>
        </c:scaling>
        <c:delete val="1"/>
        <c:axPos val="t"/>
        <c:numFmt formatCode="0" sourceLinked="1"/>
        <c:majorTickMark val="out"/>
        <c:minorTickMark val="none"/>
        <c:tickLblPos val="nextTo"/>
        <c:crossAx val="31096783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739531758676304E-2"/>
          <c:y val="2.9850746268656716E-2"/>
          <c:w val="0.97380323925805512"/>
          <c:h val="0.92324093816631125"/>
        </c:manualLayout>
      </c:layout>
      <c:barChart>
        <c:barDir val="col"/>
        <c:grouping val="percentStacked"/>
        <c:varyColors val="0"/>
        <c:ser>
          <c:idx val="0"/>
          <c:order val="0"/>
          <c:tx>
            <c:strRef>
              <c:f>Sheet1!$A$2</c:f>
              <c:strCache>
                <c:ptCount val="1"/>
                <c:pt idx="0">
                  <c:v>Strongly believe it is achievable</c:v>
                </c:pt>
              </c:strCache>
            </c:strRef>
          </c:tx>
          <c:spPr>
            <a:solidFill>
              <a:srgbClr val="AEC411">
                <a:lumMod val="75000"/>
              </a:srgbClr>
            </a:solidFill>
            <a:ln w="12700">
              <a:solidFill>
                <a:schemeClr val="bg1"/>
              </a:solidFill>
            </a:ln>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Sheet1!$B$1</c:f>
              <c:numCache>
                <c:formatCode>General</c:formatCode>
                <c:ptCount val="1"/>
              </c:numCache>
            </c:numRef>
          </c:cat>
          <c:val>
            <c:numRef>
              <c:f>Sheet1!$B$2</c:f>
              <c:numCache>
                <c:formatCode>0</c:formatCode>
                <c:ptCount val="1"/>
                <c:pt idx="0">
                  <c:v>39</c:v>
                </c:pt>
              </c:numCache>
            </c:numRef>
          </c:val>
          <c:extLst xmlns:c16r2="http://schemas.microsoft.com/office/drawing/2015/06/chart">
            <c:ext xmlns:c16="http://schemas.microsoft.com/office/drawing/2014/chart" uri="{C3380CC4-5D6E-409C-BE32-E72D297353CC}">
              <c16:uniqueId val="{00000000-79EB-47B5-8840-9C6C4DB37116}"/>
            </c:ext>
          </c:extLst>
        </c:ser>
        <c:ser>
          <c:idx val="1"/>
          <c:order val="1"/>
          <c:tx>
            <c:strRef>
              <c:f>Sheet1!$A$3</c:f>
              <c:strCache>
                <c:ptCount val="1"/>
                <c:pt idx="0">
                  <c:v>Broadly believe it is achievable</c:v>
                </c:pt>
              </c:strCache>
            </c:strRef>
          </c:tx>
          <c:spPr>
            <a:solidFill>
              <a:srgbClr val="AEC411"/>
            </a:solidFill>
            <a:ln w="12700">
              <a:solidFill>
                <a:schemeClr val="bg1"/>
              </a:solid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c:f>
              <c:numCache>
                <c:formatCode>General</c:formatCode>
                <c:ptCount val="1"/>
              </c:numCache>
            </c:numRef>
          </c:cat>
          <c:val>
            <c:numRef>
              <c:f>Sheet1!$B$3</c:f>
              <c:numCache>
                <c:formatCode>0</c:formatCode>
                <c:ptCount val="1"/>
                <c:pt idx="0">
                  <c:v>27</c:v>
                </c:pt>
              </c:numCache>
            </c:numRef>
          </c:val>
          <c:extLst xmlns:c16r2="http://schemas.microsoft.com/office/drawing/2015/06/chart">
            <c:ext xmlns:c16="http://schemas.microsoft.com/office/drawing/2014/chart" uri="{C3380CC4-5D6E-409C-BE32-E72D297353CC}">
              <c16:uniqueId val="{00000001-79EB-47B5-8840-9C6C4DB37116}"/>
            </c:ext>
          </c:extLst>
        </c:ser>
        <c:ser>
          <c:idx val="2"/>
          <c:order val="2"/>
          <c:tx>
            <c:strRef>
              <c:f>Sheet1!$A$4</c:f>
              <c:strCache>
                <c:ptCount val="1"/>
                <c:pt idx="0">
                  <c:v>Not really sure</c:v>
                </c:pt>
              </c:strCache>
            </c:strRef>
          </c:tx>
          <c:spPr>
            <a:solidFill>
              <a:srgbClr val="AEC411">
                <a:lumMod val="60000"/>
                <a:lumOff val="40000"/>
              </a:srgbClr>
            </a:solidFill>
            <a:ln w="12700">
              <a:solidFill>
                <a:schemeClr val="bg1"/>
              </a:solidFill>
            </a:ln>
            <a:effectLst/>
          </c:spPr>
          <c:invertIfNegative val="0"/>
          <c:dLbls>
            <c:spPr>
              <a:noFill/>
              <a:ln>
                <a:noFill/>
              </a:ln>
              <a:effectLst/>
            </c:spPr>
            <c:txPr>
              <a:bodyPr rot="0" vert="horz"/>
              <a:lstStyle/>
              <a:p>
                <a:pPr>
                  <a:defRPr>
                    <a:solidFill>
                      <a:schemeClr val="tx1">
                        <a:lumMod val="65000"/>
                        <a:lumOff val="35000"/>
                      </a:schemeClr>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c:f>
              <c:numCache>
                <c:formatCode>General</c:formatCode>
                <c:ptCount val="1"/>
              </c:numCache>
            </c:numRef>
          </c:cat>
          <c:val>
            <c:numRef>
              <c:f>Sheet1!$B$4</c:f>
              <c:numCache>
                <c:formatCode>0</c:formatCode>
                <c:ptCount val="1"/>
                <c:pt idx="0">
                  <c:v>20</c:v>
                </c:pt>
              </c:numCache>
            </c:numRef>
          </c:val>
          <c:extLst xmlns:c16r2="http://schemas.microsoft.com/office/drawing/2015/06/chart">
            <c:ext xmlns:c16="http://schemas.microsoft.com/office/drawing/2014/chart" uri="{C3380CC4-5D6E-409C-BE32-E72D297353CC}">
              <c16:uniqueId val="{00000002-79EB-47B5-8840-9C6C4DB37116}"/>
            </c:ext>
          </c:extLst>
        </c:ser>
        <c:ser>
          <c:idx val="3"/>
          <c:order val="3"/>
          <c:tx>
            <c:strRef>
              <c:f>Sheet1!$A$5</c:f>
              <c:strCache>
                <c:ptCount val="1"/>
                <c:pt idx="0">
                  <c:v>Don’t really believe it is achievable</c:v>
                </c:pt>
              </c:strCache>
            </c:strRef>
          </c:tx>
          <c:spPr>
            <a:solidFill>
              <a:srgbClr val="D61D6E"/>
            </a:solidFill>
            <a:ln w="12700">
              <a:solidFill>
                <a:schemeClr val="bg1"/>
              </a:solidFill>
            </a:ln>
            <a:effectLst/>
          </c:spPr>
          <c:invertIfNegative val="0"/>
          <c:dLbls>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c:f>
              <c:numCache>
                <c:formatCode>General</c:formatCode>
                <c:ptCount val="1"/>
              </c:numCache>
            </c:numRef>
          </c:cat>
          <c:val>
            <c:numRef>
              <c:f>Sheet1!$B$5</c:f>
              <c:numCache>
                <c:formatCode>0</c:formatCode>
                <c:ptCount val="1"/>
                <c:pt idx="0">
                  <c:v>10</c:v>
                </c:pt>
              </c:numCache>
            </c:numRef>
          </c:val>
          <c:extLst xmlns:c16r2="http://schemas.microsoft.com/office/drawing/2015/06/chart">
            <c:ext xmlns:c16="http://schemas.microsoft.com/office/drawing/2014/chart" uri="{C3380CC4-5D6E-409C-BE32-E72D297353CC}">
              <c16:uniqueId val="{00000003-79EB-47B5-8840-9C6C4DB37116}"/>
            </c:ext>
          </c:extLst>
        </c:ser>
        <c:ser>
          <c:idx val="4"/>
          <c:order val="4"/>
          <c:tx>
            <c:strRef>
              <c:f>Sheet1!$A$6</c:f>
              <c:strCache>
                <c:ptCount val="1"/>
                <c:pt idx="0">
                  <c:v>Don’t at all believe it is achievable</c:v>
                </c:pt>
              </c:strCache>
            </c:strRef>
          </c:tx>
          <c:spPr>
            <a:solidFill>
              <a:srgbClr val="D61D6E">
                <a:lumMod val="75000"/>
              </a:srgbClr>
            </a:solidFill>
            <a:ln w="12700">
              <a:solidFill>
                <a:schemeClr val="bg1"/>
              </a:solidFill>
            </a:ln>
            <a:effectLst/>
          </c:spPr>
          <c:invertIfNegative val="0"/>
          <c:dLbls>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c:f>
              <c:numCache>
                <c:formatCode>General</c:formatCode>
                <c:ptCount val="1"/>
              </c:numCache>
            </c:numRef>
          </c:cat>
          <c:val>
            <c:numRef>
              <c:f>Sheet1!$B$6</c:f>
              <c:numCache>
                <c:formatCode>0</c:formatCode>
                <c:ptCount val="1"/>
                <c:pt idx="0">
                  <c:v>4</c:v>
                </c:pt>
              </c:numCache>
            </c:numRef>
          </c:val>
          <c:extLst xmlns:c16r2="http://schemas.microsoft.com/office/drawing/2015/06/chart">
            <c:ext xmlns:c16="http://schemas.microsoft.com/office/drawing/2014/chart" uri="{C3380CC4-5D6E-409C-BE32-E72D297353CC}">
              <c16:uniqueId val="{00000004-79EB-47B5-8840-9C6C4DB37116}"/>
            </c:ext>
          </c:extLst>
        </c:ser>
        <c:dLbls>
          <c:showLegendKey val="0"/>
          <c:showVal val="0"/>
          <c:showCatName val="0"/>
          <c:showSerName val="0"/>
          <c:showPercent val="0"/>
          <c:showBubbleSize val="0"/>
        </c:dLbls>
        <c:gapWidth val="50"/>
        <c:overlap val="100"/>
        <c:axId val="500439152"/>
        <c:axId val="500439544"/>
      </c:barChart>
      <c:catAx>
        <c:axId val="500439152"/>
        <c:scaling>
          <c:orientation val="minMax"/>
        </c:scaling>
        <c:delete val="1"/>
        <c:axPos val="t"/>
        <c:numFmt formatCode="General" sourceLinked="1"/>
        <c:majorTickMark val="out"/>
        <c:minorTickMark val="none"/>
        <c:tickLblPos val="none"/>
        <c:crossAx val="500439544"/>
        <c:crosses val="autoZero"/>
        <c:auto val="1"/>
        <c:lblAlgn val="ctr"/>
        <c:lblOffset val="100"/>
        <c:noMultiLvlLbl val="0"/>
      </c:catAx>
      <c:valAx>
        <c:axId val="500439544"/>
        <c:scaling>
          <c:orientation val="maxMin"/>
        </c:scaling>
        <c:delete val="1"/>
        <c:axPos val="l"/>
        <c:numFmt formatCode="0%" sourceLinked="1"/>
        <c:majorTickMark val="out"/>
        <c:minorTickMark val="none"/>
        <c:tickLblPos val="none"/>
        <c:crossAx val="500439152"/>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400" b="1" i="0" u="none" strike="noStrike" baseline="0">
          <a:solidFill>
            <a:schemeClr val="bg1"/>
          </a:solidFill>
          <a:latin typeface="+mn-lt"/>
          <a:ea typeface="Arial"/>
          <a:cs typeface="Arial"/>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739531758676304E-2"/>
          <c:y val="2.9850746268656716E-2"/>
          <c:w val="0.97380323925805512"/>
          <c:h val="0.92324093816631125"/>
        </c:manualLayout>
      </c:layout>
      <c:barChart>
        <c:barDir val="col"/>
        <c:grouping val="percentStacked"/>
        <c:varyColors val="0"/>
        <c:ser>
          <c:idx val="0"/>
          <c:order val="0"/>
          <c:tx>
            <c:strRef>
              <c:f>Sheet1!$A$2</c:f>
              <c:strCache>
                <c:ptCount val="1"/>
                <c:pt idx="0">
                  <c:v>Strongly believe it is achievable</c:v>
                </c:pt>
              </c:strCache>
            </c:strRef>
          </c:tx>
          <c:spPr>
            <a:solidFill>
              <a:srgbClr val="AEC411">
                <a:lumMod val="75000"/>
              </a:srgbClr>
            </a:solidFill>
            <a:ln w="12700">
              <a:solidFill>
                <a:schemeClr val="bg1"/>
              </a:solidFill>
            </a:ln>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Sheet1!$B$1</c:f>
              <c:numCache>
                <c:formatCode>General</c:formatCode>
                <c:ptCount val="1"/>
              </c:numCache>
            </c:numRef>
          </c:cat>
          <c:val>
            <c:numRef>
              <c:f>Sheet1!$B$2</c:f>
              <c:numCache>
                <c:formatCode>0</c:formatCode>
                <c:ptCount val="1"/>
                <c:pt idx="0">
                  <c:v>48</c:v>
                </c:pt>
              </c:numCache>
            </c:numRef>
          </c:val>
          <c:extLst xmlns:c16r2="http://schemas.microsoft.com/office/drawing/2015/06/chart">
            <c:ext xmlns:c16="http://schemas.microsoft.com/office/drawing/2014/chart" uri="{C3380CC4-5D6E-409C-BE32-E72D297353CC}">
              <c16:uniqueId val="{00000000-79EB-47B5-8840-9C6C4DB37116}"/>
            </c:ext>
          </c:extLst>
        </c:ser>
        <c:ser>
          <c:idx val="1"/>
          <c:order val="1"/>
          <c:tx>
            <c:strRef>
              <c:f>Sheet1!$A$3</c:f>
              <c:strCache>
                <c:ptCount val="1"/>
                <c:pt idx="0">
                  <c:v>Broadly believe it is achievable</c:v>
                </c:pt>
              </c:strCache>
            </c:strRef>
          </c:tx>
          <c:spPr>
            <a:solidFill>
              <a:srgbClr val="AEC411"/>
            </a:solidFill>
            <a:ln w="12700">
              <a:solidFill>
                <a:schemeClr val="bg1"/>
              </a:solid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c:f>
              <c:numCache>
                <c:formatCode>General</c:formatCode>
                <c:ptCount val="1"/>
              </c:numCache>
            </c:numRef>
          </c:cat>
          <c:val>
            <c:numRef>
              <c:f>Sheet1!$B$3</c:f>
              <c:numCache>
                <c:formatCode>0</c:formatCode>
                <c:ptCount val="1"/>
                <c:pt idx="0">
                  <c:v>29</c:v>
                </c:pt>
              </c:numCache>
            </c:numRef>
          </c:val>
          <c:extLst xmlns:c16r2="http://schemas.microsoft.com/office/drawing/2015/06/chart">
            <c:ext xmlns:c16="http://schemas.microsoft.com/office/drawing/2014/chart" uri="{C3380CC4-5D6E-409C-BE32-E72D297353CC}">
              <c16:uniqueId val="{00000001-79EB-47B5-8840-9C6C4DB37116}"/>
            </c:ext>
          </c:extLst>
        </c:ser>
        <c:ser>
          <c:idx val="2"/>
          <c:order val="2"/>
          <c:tx>
            <c:strRef>
              <c:f>Sheet1!$A$4</c:f>
              <c:strCache>
                <c:ptCount val="1"/>
                <c:pt idx="0">
                  <c:v>Not really sure</c:v>
                </c:pt>
              </c:strCache>
            </c:strRef>
          </c:tx>
          <c:spPr>
            <a:solidFill>
              <a:srgbClr val="AEC411">
                <a:lumMod val="60000"/>
                <a:lumOff val="40000"/>
              </a:srgbClr>
            </a:solidFill>
            <a:ln w="12700">
              <a:solidFill>
                <a:schemeClr val="bg1"/>
              </a:solidFill>
            </a:ln>
            <a:effectLst/>
          </c:spPr>
          <c:invertIfNegative val="0"/>
          <c:dLbls>
            <c:spPr>
              <a:noFill/>
              <a:ln>
                <a:noFill/>
              </a:ln>
              <a:effectLst/>
            </c:spPr>
            <c:txPr>
              <a:bodyPr rot="0" vert="horz"/>
              <a:lstStyle/>
              <a:p>
                <a:pPr>
                  <a:defRPr>
                    <a:solidFill>
                      <a:schemeClr val="tx1">
                        <a:lumMod val="65000"/>
                        <a:lumOff val="35000"/>
                      </a:schemeClr>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c:f>
              <c:numCache>
                <c:formatCode>General</c:formatCode>
                <c:ptCount val="1"/>
              </c:numCache>
            </c:numRef>
          </c:cat>
          <c:val>
            <c:numRef>
              <c:f>Sheet1!$B$4</c:f>
              <c:numCache>
                <c:formatCode>0</c:formatCode>
                <c:ptCount val="1"/>
                <c:pt idx="0">
                  <c:v>17</c:v>
                </c:pt>
              </c:numCache>
            </c:numRef>
          </c:val>
          <c:extLst xmlns:c16r2="http://schemas.microsoft.com/office/drawing/2015/06/chart">
            <c:ext xmlns:c16="http://schemas.microsoft.com/office/drawing/2014/chart" uri="{C3380CC4-5D6E-409C-BE32-E72D297353CC}">
              <c16:uniqueId val="{00000002-79EB-47B5-8840-9C6C4DB37116}"/>
            </c:ext>
          </c:extLst>
        </c:ser>
        <c:ser>
          <c:idx val="3"/>
          <c:order val="3"/>
          <c:tx>
            <c:strRef>
              <c:f>Sheet1!$A$5</c:f>
              <c:strCache>
                <c:ptCount val="1"/>
                <c:pt idx="0">
                  <c:v>Don’t really believe it is achievable</c:v>
                </c:pt>
              </c:strCache>
            </c:strRef>
          </c:tx>
          <c:spPr>
            <a:solidFill>
              <a:srgbClr val="D61D6E"/>
            </a:solidFill>
            <a:ln w="12700">
              <a:solidFill>
                <a:schemeClr val="bg1"/>
              </a:solidFill>
            </a:ln>
            <a:effectLst/>
          </c:spPr>
          <c:invertIfNegative val="0"/>
          <c:dLbls>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c:f>
              <c:numCache>
                <c:formatCode>General</c:formatCode>
                <c:ptCount val="1"/>
              </c:numCache>
            </c:numRef>
          </c:cat>
          <c:val>
            <c:numRef>
              <c:f>Sheet1!$B$5</c:f>
              <c:numCache>
                <c:formatCode>0</c:formatCode>
                <c:ptCount val="1"/>
                <c:pt idx="0">
                  <c:v>4</c:v>
                </c:pt>
              </c:numCache>
            </c:numRef>
          </c:val>
          <c:extLst xmlns:c16r2="http://schemas.microsoft.com/office/drawing/2015/06/chart">
            <c:ext xmlns:c16="http://schemas.microsoft.com/office/drawing/2014/chart" uri="{C3380CC4-5D6E-409C-BE32-E72D297353CC}">
              <c16:uniqueId val="{00000003-79EB-47B5-8840-9C6C4DB37116}"/>
            </c:ext>
          </c:extLst>
        </c:ser>
        <c:ser>
          <c:idx val="4"/>
          <c:order val="4"/>
          <c:tx>
            <c:strRef>
              <c:f>Sheet1!$A$6</c:f>
              <c:strCache>
                <c:ptCount val="1"/>
                <c:pt idx="0">
                  <c:v>Don’t at all believe it is achievable</c:v>
                </c:pt>
              </c:strCache>
            </c:strRef>
          </c:tx>
          <c:spPr>
            <a:solidFill>
              <a:srgbClr val="D61D6E">
                <a:lumMod val="75000"/>
              </a:srgbClr>
            </a:solidFill>
            <a:ln w="12700">
              <a:solidFill>
                <a:schemeClr val="bg1"/>
              </a:solidFill>
            </a:ln>
            <a:effectLst/>
          </c:spPr>
          <c:invertIfNegative val="0"/>
          <c:dLbls>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c:f>
              <c:numCache>
                <c:formatCode>General</c:formatCode>
                <c:ptCount val="1"/>
              </c:numCache>
            </c:numRef>
          </c:cat>
          <c:val>
            <c:numRef>
              <c:f>Sheet1!$B$6</c:f>
              <c:numCache>
                <c:formatCode>0</c:formatCode>
                <c:ptCount val="1"/>
                <c:pt idx="0">
                  <c:v>2</c:v>
                </c:pt>
              </c:numCache>
            </c:numRef>
          </c:val>
          <c:extLst xmlns:c16r2="http://schemas.microsoft.com/office/drawing/2015/06/chart">
            <c:ext xmlns:c16="http://schemas.microsoft.com/office/drawing/2014/chart" uri="{C3380CC4-5D6E-409C-BE32-E72D297353CC}">
              <c16:uniqueId val="{00000004-79EB-47B5-8840-9C6C4DB37116}"/>
            </c:ext>
          </c:extLst>
        </c:ser>
        <c:dLbls>
          <c:showLegendKey val="0"/>
          <c:showVal val="0"/>
          <c:showCatName val="0"/>
          <c:showSerName val="0"/>
          <c:showPercent val="0"/>
          <c:showBubbleSize val="0"/>
        </c:dLbls>
        <c:gapWidth val="50"/>
        <c:overlap val="100"/>
        <c:axId val="500443072"/>
        <c:axId val="500445032"/>
      </c:barChart>
      <c:catAx>
        <c:axId val="500443072"/>
        <c:scaling>
          <c:orientation val="minMax"/>
        </c:scaling>
        <c:delete val="1"/>
        <c:axPos val="t"/>
        <c:numFmt formatCode="General" sourceLinked="1"/>
        <c:majorTickMark val="out"/>
        <c:minorTickMark val="none"/>
        <c:tickLblPos val="none"/>
        <c:crossAx val="500445032"/>
        <c:crosses val="autoZero"/>
        <c:auto val="1"/>
        <c:lblAlgn val="ctr"/>
        <c:lblOffset val="100"/>
        <c:noMultiLvlLbl val="0"/>
      </c:catAx>
      <c:valAx>
        <c:axId val="500445032"/>
        <c:scaling>
          <c:orientation val="maxMin"/>
        </c:scaling>
        <c:delete val="1"/>
        <c:axPos val="l"/>
        <c:numFmt formatCode="0%" sourceLinked="1"/>
        <c:majorTickMark val="out"/>
        <c:minorTickMark val="none"/>
        <c:tickLblPos val="none"/>
        <c:crossAx val="500443072"/>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400" b="1" i="0" u="none" strike="noStrike" baseline="0">
          <a:solidFill>
            <a:schemeClr val="bg1"/>
          </a:solidFill>
          <a:latin typeface="+mn-lt"/>
          <a:ea typeface="Arial"/>
          <a:cs typeface="Arial"/>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5116758890311"/>
          <c:y val="0.13010145184024638"/>
          <c:w val="0.63073492694256028"/>
          <c:h val="0.83707650167678971"/>
        </c:manualLayout>
      </c:layout>
      <c:doughnutChart>
        <c:varyColors val="1"/>
        <c:ser>
          <c:idx val="0"/>
          <c:order val="0"/>
          <c:tx>
            <c:strRef>
              <c:f>Sheet1!$B$1</c:f>
              <c:strCache>
                <c:ptCount val="1"/>
                <c:pt idx="0">
                  <c:v>Series 1</c:v>
                </c:pt>
              </c:strCache>
            </c:strRef>
          </c:tx>
          <c:spPr>
            <a:solidFill>
              <a:srgbClr val="4A8A26"/>
            </a:solidFill>
            <a:ln>
              <a:solidFill>
                <a:schemeClr val="bg1"/>
              </a:solidFill>
            </a:ln>
          </c:spPr>
          <c:dPt>
            <c:idx val="0"/>
            <c:bubble3D val="0"/>
            <c:spPr>
              <a:solidFill>
                <a:srgbClr val="AEC411">
                  <a:lumMod val="75000"/>
                </a:srgbClr>
              </a:solidFill>
              <a:ln>
                <a:solidFill>
                  <a:schemeClr val="bg1"/>
                </a:solidFill>
              </a:ln>
            </c:spPr>
            <c:extLst xmlns:c16r2="http://schemas.microsoft.com/office/drawing/2015/06/chart">
              <c:ext xmlns:c16="http://schemas.microsoft.com/office/drawing/2014/chart" uri="{C3380CC4-5D6E-409C-BE32-E72D297353CC}">
                <c16:uniqueId val="{00000001-BCDD-4826-8914-4BD3DAE02CA7}"/>
              </c:ext>
            </c:extLst>
          </c:dPt>
          <c:dPt>
            <c:idx val="1"/>
            <c:bubble3D val="0"/>
            <c:spPr>
              <a:solidFill>
                <a:srgbClr val="AEC411"/>
              </a:solidFill>
              <a:ln>
                <a:solidFill>
                  <a:schemeClr val="bg1"/>
                </a:solidFill>
              </a:ln>
            </c:spPr>
            <c:extLst xmlns:c16r2="http://schemas.microsoft.com/office/drawing/2015/06/chart">
              <c:ext xmlns:c16="http://schemas.microsoft.com/office/drawing/2014/chart" uri="{C3380CC4-5D6E-409C-BE32-E72D297353CC}">
                <c16:uniqueId val="{00000003-BCDD-4826-8914-4BD3DAE02CA7}"/>
              </c:ext>
            </c:extLst>
          </c:dPt>
          <c:dPt>
            <c:idx val="2"/>
            <c:bubble3D val="0"/>
            <c:spPr>
              <a:solidFill>
                <a:srgbClr val="D61D6E"/>
              </a:solidFill>
              <a:ln>
                <a:solidFill>
                  <a:schemeClr val="bg1"/>
                </a:solidFill>
              </a:ln>
            </c:spPr>
            <c:extLst xmlns:c16r2="http://schemas.microsoft.com/office/drawing/2015/06/chart">
              <c:ext xmlns:c16="http://schemas.microsoft.com/office/drawing/2014/chart" uri="{C3380CC4-5D6E-409C-BE32-E72D297353CC}">
                <c16:uniqueId val="{00000005-BCDD-4826-8914-4BD3DAE02CA7}"/>
              </c:ext>
            </c:extLst>
          </c:dPt>
          <c:dPt>
            <c:idx val="3"/>
            <c:bubble3D val="0"/>
            <c:spPr>
              <a:solidFill>
                <a:srgbClr val="D61D6E">
                  <a:lumMod val="75000"/>
                </a:srgbClr>
              </a:solidFill>
              <a:ln>
                <a:solidFill>
                  <a:schemeClr val="bg1"/>
                </a:solidFill>
              </a:ln>
            </c:spPr>
            <c:extLst xmlns:c16r2="http://schemas.microsoft.com/office/drawing/2015/06/chart">
              <c:ext xmlns:c16="http://schemas.microsoft.com/office/drawing/2014/chart" uri="{C3380CC4-5D6E-409C-BE32-E72D297353CC}">
                <c16:uniqueId val="{00000007-BCDD-4826-8914-4BD3DAE02CA7}"/>
              </c:ext>
            </c:extLst>
          </c:dPt>
          <c:dPt>
            <c:idx val="4"/>
            <c:bubble3D val="0"/>
            <c:spPr>
              <a:solidFill>
                <a:schemeClr val="accent4">
                  <a:lumMod val="50000"/>
                </a:schemeClr>
              </a:solidFill>
              <a:ln>
                <a:solidFill>
                  <a:schemeClr val="bg1"/>
                </a:solidFill>
              </a:ln>
            </c:spPr>
            <c:extLst xmlns:c16r2="http://schemas.microsoft.com/office/drawing/2015/06/chart">
              <c:ext xmlns:c16="http://schemas.microsoft.com/office/drawing/2014/chart" uri="{C3380CC4-5D6E-409C-BE32-E72D297353CC}">
                <c16:uniqueId val="{00000009-BCDD-4826-8914-4BD3DAE02CA7}"/>
              </c:ext>
            </c:extLst>
          </c:dPt>
          <c:dLbls>
            <c:spPr>
              <a:noFill/>
              <a:ln>
                <a:noFill/>
              </a:ln>
              <a:effectLst/>
            </c:spPr>
            <c:txPr>
              <a:bodyPr/>
              <a:lstStyle/>
              <a:p>
                <a:pPr>
                  <a:defRPr sz="1400" b="1">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49</c:v>
                </c:pt>
                <c:pt idx="1">
                  <c:v>34</c:v>
                </c:pt>
                <c:pt idx="2">
                  <c:v>13</c:v>
                </c:pt>
                <c:pt idx="3">
                  <c:v>5</c:v>
                </c:pt>
              </c:numCache>
            </c:numRef>
          </c:val>
          <c:extLst xmlns:c16r2="http://schemas.microsoft.com/office/drawing/2015/06/chart">
            <c:ext xmlns:c16="http://schemas.microsoft.com/office/drawing/2014/chart" uri="{C3380CC4-5D6E-409C-BE32-E72D297353CC}">
              <c16:uniqueId val="{0000000A-BCDD-4826-8914-4BD3DAE02CA7}"/>
            </c:ext>
          </c:extLst>
        </c:ser>
        <c:dLbls>
          <c:showLegendKey val="0"/>
          <c:showVal val="0"/>
          <c:showCatName val="0"/>
          <c:showSerName val="0"/>
          <c:showPercent val="0"/>
          <c:showBubbleSize val="0"/>
          <c:showLeaderLines val="0"/>
        </c:dLbls>
        <c:firstSliceAng val="0"/>
        <c:holeSize val="50"/>
      </c:doughnutChart>
      <c:spPr>
        <a:noFill/>
        <a:ln w="25385">
          <a:noFill/>
        </a:ln>
      </c:spPr>
    </c:plotArea>
    <c:plotVisOnly val="1"/>
    <c:dispBlanksAs val="zero"/>
    <c:showDLblsOverMax val="0"/>
  </c:chart>
  <c:txPr>
    <a:bodyPr/>
    <a:lstStyle/>
    <a:p>
      <a:pPr>
        <a:defRPr sz="1799"/>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5116758890311"/>
          <c:y val="0.13010145184024638"/>
          <c:w val="0.63073492694256028"/>
          <c:h val="0.83707650167678971"/>
        </c:manualLayout>
      </c:layout>
      <c:doughnutChart>
        <c:varyColors val="1"/>
        <c:ser>
          <c:idx val="0"/>
          <c:order val="0"/>
          <c:tx>
            <c:strRef>
              <c:f>Sheet1!$B$1</c:f>
              <c:strCache>
                <c:ptCount val="1"/>
                <c:pt idx="0">
                  <c:v>Series 1</c:v>
                </c:pt>
              </c:strCache>
            </c:strRef>
          </c:tx>
          <c:spPr>
            <a:solidFill>
              <a:srgbClr val="4A8A26"/>
            </a:solidFill>
            <a:ln>
              <a:solidFill>
                <a:schemeClr val="bg1"/>
              </a:solidFill>
            </a:ln>
          </c:spPr>
          <c:dPt>
            <c:idx val="0"/>
            <c:bubble3D val="0"/>
            <c:spPr>
              <a:solidFill>
                <a:srgbClr val="AEC411">
                  <a:lumMod val="75000"/>
                </a:srgbClr>
              </a:solidFill>
              <a:ln>
                <a:solidFill>
                  <a:schemeClr val="bg1"/>
                </a:solidFill>
              </a:ln>
            </c:spPr>
            <c:extLst xmlns:c16r2="http://schemas.microsoft.com/office/drawing/2015/06/chart">
              <c:ext xmlns:c16="http://schemas.microsoft.com/office/drawing/2014/chart" uri="{C3380CC4-5D6E-409C-BE32-E72D297353CC}">
                <c16:uniqueId val="{00000001-BCDD-4826-8914-4BD3DAE02CA7}"/>
              </c:ext>
            </c:extLst>
          </c:dPt>
          <c:dPt>
            <c:idx val="1"/>
            <c:bubble3D val="0"/>
            <c:spPr>
              <a:solidFill>
                <a:srgbClr val="AEC411"/>
              </a:solidFill>
              <a:ln>
                <a:solidFill>
                  <a:schemeClr val="bg1"/>
                </a:solidFill>
              </a:ln>
            </c:spPr>
            <c:extLst xmlns:c16r2="http://schemas.microsoft.com/office/drawing/2015/06/chart">
              <c:ext xmlns:c16="http://schemas.microsoft.com/office/drawing/2014/chart" uri="{C3380CC4-5D6E-409C-BE32-E72D297353CC}">
                <c16:uniqueId val="{00000003-BCDD-4826-8914-4BD3DAE02CA7}"/>
              </c:ext>
            </c:extLst>
          </c:dPt>
          <c:dPt>
            <c:idx val="2"/>
            <c:bubble3D val="0"/>
            <c:spPr>
              <a:solidFill>
                <a:srgbClr val="D61D6E"/>
              </a:solidFill>
              <a:ln>
                <a:solidFill>
                  <a:schemeClr val="bg1"/>
                </a:solidFill>
              </a:ln>
            </c:spPr>
            <c:extLst xmlns:c16r2="http://schemas.microsoft.com/office/drawing/2015/06/chart">
              <c:ext xmlns:c16="http://schemas.microsoft.com/office/drawing/2014/chart" uri="{C3380CC4-5D6E-409C-BE32-E72D297353CC}">
                <c16:uniqueId val="{00000005-BCDD-4826-8914-4BD3DAE02CA7}"/>
              </c:ext>
            </c:extLst>
          </c:dPt>
          <c:dPt>
            <c:idx val="3"/>
            <c:bubble3D val="0"/>
            <c:spPr>
              <a:solidFill>
                <a:srgbClr val="D61D6E">
                  <a:lumMod val="75000"/>
                </a:srgbClr>
              </a:solidFill>
              <a:ln>
                <a:solidFill>
                  <a:schemeClr val="bg1"/>
                </a:solidFill>
              </a:ln>
            </c:spPr>
            <c:extLst xmlns:c16r2="http://schemas.microsoft.com/office/drawing/2015/06/chart">
              <c:ext xmlns:c16="http://schemas.microsoft.com/office/drawing/2014/chart" uri="{C3380CC4-5D6E-409C-BE32-E72D297353CC}">
                <c16:uniqueId val="{00000007-BCDD-4826-8914-4BD3DAE02CA7}"/>
              </c:ext>
            </c:extLst>
          </c:dPt>
          <c:dPt>
            <c:idx val="4"/>
            <c:bubble3D val="0"/>
            <c:spPr>
              <a:solidFill>
                <a:schemeClr val="accent4">
                  <a:lumMod val="50000"/>
                </a:schemeClr>
              </a:solidFill>
              <a:ln>
                <a:solidFill>
                  <a:schemeClr val="bg1"/>
                </a:solidFill>
              </a:ln>
            </c:spPr>
            <c:extLst xmlns:c16r2="http://schemas.microsoft.com/office/drawing/2015/06/chart">
              <c:ext xmlns:c16="http://schemas.microsoft.com/office/drawing/2014/chart" uri="{C3380CC4-5D6E-409C-BE32-E72D297353CC}">
                <c16:uniqueId val="{00000009-BCDD-4826-8914-4BD3DAE02CA7}"/>
              </c:ext>
            </c:extLst>
          </c:dPt>
          <c:dLbls>
            <c:spPr>
              <a:noFill/>
              <a:ln>
                <a:noFill/>
              </a:ln>
              <a:effectLst/>
            </c:spPr>
            <c:txPr>
              <a:bodyPr/>
              <a:lstStyle/>
              <a:p>
                <a:pPr>
                  <a:defRPr sz="1400" b="1">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58</c:v>
                </c:pt>
                <c:pt idx="1">
                  <c:v>35</c:v>
                </c:pt>
                <c:pt idx="2">
                  <c:v>5</c:v>
                </c:pt>
                <c:pt idx="3">
                  <c:v>2</c:v>
                </c:pt>
              </c:numCache>
            </c:numRef>
          </c:val>
          <c:extLst xmlns:c16r2="http://schemas.microsoft.com/office/drawing/2015/06/chart">
            <c:ext xmlns:c16="http://schemas.microsoft.com/office/drawing/2014/chart" uri="{C3380CC4-5D6E-409C-BE32-E72D297353CC}">
              <c16:uniqueId val="{0000000A-BCDD-4826-8914-4BD3DAE02CA7}"/>
            </c:ext>
          </c:extLst>
        </c:ser>
        <c:dLbls>
          <c:showLegendKey val="0"/>
          <c:showVal val="0"/>
          <c:showCatName val="0"/>
          <c:showSerName val="0"/>
          <c:showPercent val="0"/>
          <c:showBubbleSize val="0"/>
          <c:showLeaderLines val="0"/>
        </c:dLbls>
        <c:firstSliceAng val="0"/>
        <c:holeSize val="50"/>
      </c:doughnutChart>
      <c:spPr>
        <a:noFill/>
        <a:ln w="25385">
          <a:noFill/>
        </a:ln>
      </c:spPr>
    </c:plotArea>
    <c:plotVisOnly val="1"/>
    <c:dispBlanksAs val="zero"/>
    <c:showDLblsOverMax val="0"/>
  </c:chart>
  <c:txPr>
    <a:bodyPr/>
    <a:lstStyle/>
    <a:p>
      <a:pPr>
        <a:defRPr sz="1799"/>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1"/>
          <c:order val="0"/>
          <c:tx>
            <c:strRef>
              <c:f>Sheet1!$A$2</c:f>
              <c:strCache>
                <c:ptCount val="1"/>
                <c:pt idx="0">
                  <c:v>Full</c:v>
                </c:pt>
              </c:strCache>
            </c:strRef>
          </c:tx>
          <c:spPr>
            <a:solidFill>
              <a:schemeClr val="accent2"/>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Column2</c:v>
                </c:pt>
              </c:strCache>
            </c:strRef>
          </c:cat>
          <c:val>
            <c:numRef>
              <c:f>Sheet1!$B$2</c:f>
              <c:numCache>
                <c:formatCode>0</c:formatCode>
                <c:ptCount val="1"/>
                <c:pt idx="0">
                  <c:v>77</c:v>
                </c:pt>
              </c:numCache>
            </c:numRef>
          </c:val>
          <c:extLst xmlns:c16r2="http://schemas.microsoft.com/office/drawing/2015/06/chart">
            <c:ext xmlns:c16="http://schemas.microsoft.com/office/drawing/2014/chart" uri="{C3380CC4-5D6E-409C-BE32-E72D297353CC}">
              <c16:uniqueId val="{00000000-B656-45D5-8244-B0A672A0D0EB}"/>
            </c:ext>
          </c:extLst>
        </c:ser>
        <c:ser>
          <c:idx val="0"/>
          <c:order val="1"/>
          <c:tx>
            <c:strRef>
              <c:f>Sheet1!$A$3</c:f>
              <c:strCache>
                <c:ptCount val="1"/>
                <c:pt idx="0">
                  <c:v>Part</c:v>
                </c:pt>
              </c:strCache>
            </c:strRef>
          </c:tx>
          <c:spPr>
            <a:solidFill>
              <a:schemeClr val="accent1"/>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Column2</c:v>
                </c:pt>
              </c:strCache>
            </c:strRef>
          </c:cat>
          <c:val>
            <c:numRef>
              <c:f>Sheet1!$B$3</c:f>
              <c:numCache>
                <c:formatCode>0</c:formatCode>
                <c:ptCount val="1"/>
                <c:pt idx="0">
                  <c:v>21</c:v>
                </c:pt>
              </c:numCache>
            </c:numRef>
          </c:val>
          <c:extLst xmlns:c16r2="http://schemas.microsoft.com/office/drawing/2015/06/chart">
            <c:ext xmlns:c16="http://schemas.microsoft.com/office/drawing/2014/chart" uri="{C3380CC4-5D6E-409C-BE32-E72D297353CC}">
              <c16:uniqueId val="{00000001-B656-45D5-8244-B0A672A0D0EB}"/>
            </c:ext>
          </c:extLst>
        </c:ser>
        <c:ser>
          <c:idx val="2"/>
          <c:order val="2"/>
          <c:tx>
            <c:strRef>
              <c:f>Sheet1!$A$4</c:f>
              <c:strCache>
                <c:ptCount val="1"/>
                <c:pt idx="0">
                  <c:v>Other</c:v>
                </c:pt>
              </c:strCache>
            </c:strRef>
          </c:tx>
          <c:spPr>
            <a:solidFill>
              <a:schemeClr val="accent3"/>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Column2</c:v>
                </c:pt>
              </c:strCache>
            </c:strRef>
          </c:cat>
          <c:val>
            <c:numRef>
              <c:f>Sheet1!$B$4</c:f>
              <c:numCache>
                <c:formatCode>0</c:formatCode>
                <c:ptCount val="1"/>
                <c:pt idx="0">
                  <c:v>1</c:v>
                </c:pt>
              </c:numCache>
            </c:numRef>
          </c:val>
          <c:extLst xmlns:c16r2="http://schemas.microsoft.com/office/drawing/2015/06/chart">
            <c:ext xmlns:c16="http://schemas.microsoft.com/office/drawing/2014/chart" uri="{C3380CC4-5D6E-409C-BE32-E72D297353CC}">
              <c16:uniqueId val="{00000002-B656-45D5-8244-B0A672A0D0EB}"/>
            </c:ext>
          </c:extLst>
        </c:ser>
        <c:dLbls>
          <c:showLegendKey val="0"/>
          <c:showVal val="0"/>
          <c:showCatName val="0"/>
          <c:showSerName val="0"/>
          <c:showPercent val="0"/>
          <c:showBubbleSize val="0"/>
        </c:dLbls>
        <c:gapWidth val="50"/>
        <c:overlap val="100"/>
        <c:axId val="313640592"/>
        <c:axId val="313640200"/>
      </c:barChart>
      <c:catAx>
        <c:axId val="313640592"/>
        <c:scaling>
          <c:orientation val="minMax"/>
        </c:scaling>
        <c:delete val="1"/>
        <c:axPos val="t"/>
        <c:numFmt formatCode="General" sourceLinked="0"/>
        <c:majorTickMark val="out"/>
        <c:minorTickMark val="none"/>
        <c:tickLblPos val="none"/>
        <c:crossAx val="313640200"/>
        <c:crosses val="autoZero"/>
        <c:auto val="1"/>
        <c:lblAlgn val="ctr"/>
        <c:lblOffset val="100"/>
        <c:noMultiLvlLbl val="0"/>
      </c:catAx>
      <c:valAx>
        <c:axId val="313640200"/>
        <c:scaling>
          <c:orientation val="maxMin"/>
        </c:scaling>
        <c:delete val="1"/>
        <c:axPos val="l"/>
        <c:numFmt formatCode="0%" sourceLinked="1"/>
        <c:majorTickMark val="out"/>
        <c:minorTickMark val="none"/>
        <c:tickLblPos val="none"/>
        <c:crossAx val="31364059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400" b="1">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1"/>
          <c:order val="0"/>
          <c:tx>
            <c:strRef>
              <c:f>Sheet1!$A$2</c:f>
              <c:strCache>
                <c:ptCount val="1"/>
                <c:pt idx="0">
                  <c:v>Employer</c:v>
                </c:pt>
              </c:strCache>
            </c:strRef>
          </c:tx>
          <c:spPr>
            <a:solidFill>
              <a:schemeClr val="accent2"/>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Column2</c:v>
                </c:pt>
              </c:strCache>
            </c:strRef>
          </c:cat>
          <c:val>
            <c:numRef>
              <c:f>Sheet1!$B$2</c:f>
              <c:numCache>
                <c:formatCode>0</c:formatCode>
                <c:ptCount val="1"/>
                <c:pt idx="0">
                  <c:v>18</c:v>
                </c:pt>
              </c:numCache>
            </c:numRef>
          </c:val>
          <c:extLst xmlns:c16r2="http://schemas.microsoft.com/office/drawing/2015/06/chart">
            <c:ext xmlns:c16="http://schemas.microsoft.com/office/drawing/2014/chart" uri="{C3380CC4-5D6E-409C-BE32-E72D297353CC}">
              <c16:uniqueId val="{00000000-B656-45D5-8244-B0A672A0D0EB}"/>
            </c:ext>
          </c:extLst>
        </c:ser>
        <c:ser>
          <c:idx val="0"/>
          <c:order val="1"/>
          <c:tx>
            <c:strRef>
              <c:f>Sheet1!$A$3</c:f>
              <c:strCache>
                <c:ptCount val="1"/>
                <c:pt idx="0">
                  <c:v>Employee</c:v>
                </c:pt>
              </c:strCache>
            </c:strRef>
          </c:tx>
          <c:spPr>
            <a:solidFill>
              <a:schemeClr val="accent1"/>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Column2</c:v>
                </c:pt>
              </c:strCache>
            </c:strRef>
          </c:cat>
          <c:val>
            <c:numRef>
              <c:f>Sheet1!$B$3</c:f>
              <c:numCache>
                <c:formatCode>0</c:formatCode>
                <c:ptCount val="1"/>
                <c:pt idx="0">
                  <c:v>82</c:v>
                </c:pt>
              </c:numCache>
            </c:numRef>
          </c:val>
          <c:extLst xmlns:c16r2="http://schemas.microsoft.com/office/drawing/2015/06/chart">
            <c:ext xmlns:c16="http://schemas.microsoft.com/office/drawing/2014/chart" uri="{C3380CC4-5D6E-409C-BE32-E72D297353CC}">
              <c16:uniqueId val="{00000001-B656-45D5-8244-B0A672A0D0EB}"/>
            </c:ext>
          </c:extLst>
        </c:ser>
        <c:ser>
          <c:idx val="2"/>
          <c:order val="2"/>
          <c:tx>
            <c:strRef>
              <c:f>Sheet1!$A$4</c:f>
              <c:strCache>
                <c:ptCount val="1"/>
              </c:strCache>
            </c:strRef>
          </c:tx>
          <c:spPr>
            <a:solidFill>
              <a:schemeClr val="accent3"/>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Column2</c:v>
                </c:pt>
              </c:strCache>
            </c:strRef>
          </c:cat>
          <c:val>
            <c:numRef>
              <c:f>Sheet1!$B$4</c:f>
              <c:numCache>
                <c:formatCode>0</c:formatCode>
                <c:ptCount val="1"/>
              </c:numCache>
            </c:numRef>
          </c:val>
          <c:extLst xmlns:c16r2="http://schemas.microsoft.com/office/drawing/2015/06/chart">
            <c:ext xmlns:c16="http://schemas.microsoft.com/office/drawing/2014/chart" uri="{C3380CC4-5D6E-409C-BE32-E72D297353CC}">
              <c16:uniqueId val="{00000002-B656-45D5-8244-B0A672A0D0EB}"/>
            </c:ext>
          </c:extLst>
        </c:ser>
        <c:dLbls>
          <c:showLegendKey val="0"/>
          <c:showVal val="0"/>
          <c:showCatName val="0"/>
          <c:showSerName val="0"/>
          <c:showPercent val="0"/>
          <c:showBubbleSize val="0"/>
        </c:dLbls>
        <c:gapWidth val="50"/>
        <c:overlap val="100"/>
        <c:axId val="313644120"/>
        <c:axId val="313639808"/>
      </c:barChart>
      <c:catAx>
        <c:axId val="313644120"/>
        <c:scaling>
          <c:orientation val="minMax"/>
        </c:scaling>
        <c:delete val="1"/>
        <c:axPos val="t"/>
        <c:numFmt formatCode="General" sourceLinked="0"/>
        <c:majorTickMark val="out"/>
        <c:minorTickMark val="none"/>
        <c:tickLblPos val="none"/>
        <c:crossAx val="313639808"/>
        <c:crosses val="autoZero"/>
        <c:auto val="1"/>
        <c:lblAlgn val="ctr"/>
        <c:lblOffset val="100"/>
        <c:noMultiLvlLbl val="0"/>
      </c:catAx>
      <c:valAx>
        <c:axId val="313639808"/>
        <c:scaling>
          <c:orientation val="maxMin"/>
        </c:scaling>
        <c:delete val="1"/>
        <c:axPos val="l"/>
        <c:numFmt formatCode="0%" sourceLinked="1"/>
        <c:majorTickMark val="out"/>
        <c:minorTickMark val="none"/>
        <c:tickLblPos val="none"/>
        <c:crossAx val="313644120"/>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400" b="1">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1"/>
          <c:order val="0"/>
          <c:tx>
            <c:strRef>
              <c:f>Sheet1!$A$2</c:f>
              <c:strCache>
                <c:ptCount val="1"/>
                <c:pt idx="0">
                  <c:v>Manufacturing</c:v>
                </c:pt>
              </c:strCache>
            </c:strRef>
          </c:tx>
          <c:spPr>
            <a:solidFill>
              <a:schemeClr val="accent2"/>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Column2</c:v>
                </c:pt>
              </c:strCache>
            </c:strRef>
          </c:cat>
          <c:val>
            <c:numRef>
              <c:f>Sheet1!$B$2</c:f>
              <c:numCache>
                <c:formatCode>0</c:formatCode>
                <c:ptCount val="1"/>
                <c:pt idx="0">
                  <c:v>10</c:v>
                </c:pt>
              </c:numCache>
            </c:numRef>
          </c:val>
          <c:extLst xmlns:c16r2="http://schemas.microsoft.com/office/drawing/2015/06/chart">
            <c:ext xmlns:c16="http://schemas.microsoft.com/office/drawing/2014/chart" uri="{C3380CC4-5D6E-409C-BE32-E72D297353CC}">
              <c16:uniqueId val="{00000000-B656-45D5-8244-B0A672A0D0EB}"/>
            </c:ext>
          </c:extLst>
        </c:ser>
        <c:ser>
          <c:idx val="0"/>
          <c:order val="1"/>
          <c:tx>
            <c:strRef>
              <c:f>Sheet1!$A$3</c:f>
              <c:strCache>
                <c:ptCount val="1"/>
                <c:pt idx="0">
                  <c:v>Office based/administrative</c:v>
                </c:pt>
              </c:strCache>
            </c:strRef>
          </c:tx>
          <c:spPr>
            <a:solidFill>
              <a:schemeClr val="accent1"/>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Column2</c:v>
                </c:pt>
              </c:strCache>
            </c:strRef>
          </c:cat>
          <c:val>
            <c:numRef>
              <c:f>Sheet1!$B$3</c:f>
              <c:numCache>
                <c:formatCode>0</c:formatCode>
                <c:ptCount val="1"/>
                <c:pt idx="0">
                  <c:v>19</c:v>
                </c:pt>
              </c:numCache>
            </c:numRef>
          </c:val>
          <c:extLst xmlns:c16r2="http://schemas.microsoft.com/office/drawing/2015/06/chart">
            <c:ext xmlns:c16="http://schemas.microsoft.com/office/drawing/2014/chart" uri="{C3380CC4-5D6E-409C-BE32-E72D297353CC}">
              <c16:uniqueId val="{00000001-B656-45D5-8244-B0A672A0D0EB}"/>
            </c:ext>
          </c:extLst>
        </c:ser>
        <c:ser>
          <c:idx val="2"/>
          <c:order val="2"/>
          <c:tx>
            <c:strRef>
              <c:f>Sheet1!$A$4</c:f>
              <c:strCache>
                <c:ptCount val="1"/>
                <c:pt idx="0">
                  <c:v>Retail/shops/distribution</c:v>
                </c:pt>
              </c:strCache>
            </c:strRef>
          </c:tx>
          <c:spPr>
            <a:solidFill>
              <a:schemeClr val="accent3"/>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Column2</c:v>
                </c:pt>
              </c:strCache>
            </c:strRef>
          </c:cat>
          <c:val>
            <c:numRef>
              <c:f>Sheet1!$B$4</c:f>
              <c:numCache>
                <c:formatCode>0</c:formatCode>
                <c:ptCount val="1"/>
                <c:pt idx="0">
                  <c:v>18</c:v>
                </c:pt>
              </c:numCache>
            </c:numRef>
          </c:val>
          <c:extLst xmlns:c16r2="http://schemas.microsoft.com/office/drawing/2015/06/chart">
            <c:ext xmlns:c16="http://schemas.microsoft.com/office/drawing/2014/chart" uri="{C3380CC4-5D6E-409C-BE32-E72D297353CC}">
              <c16:uniqueId val="{00000002-B656-45D5-8244-B0A672A0D0EB}"/>
            </c:ext>
          </c:extLst>
        </c:ser>
        <c:ser>
          <c:idx val="3"/>
          <c:order val="3"/>
          <c:tx>
            <c:strRef>
              <c:f>Sheet1!$A$5</c:f>
              <c:strCache>
                <c:ptCount val="1"/>
                <c:pt idx="0">
                  <c:v>Education</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c:f>
              <c:strCache>
                <c:ptCount val="1"/>
                <c:pt idx="0">
                  <c:v>Column2</c:v>
                </c:pt>
              </c:strCache>
            </c:strRef>
          </c:cat>
          <c:val>
            <c:numRef>
              <c:f>Sheet1!$B$5</c:f>
              <c:numCache>
                <c:formatCode>0</c:formatCode>
                <c:ptCount val="1"/>
                <c:pt idx="0">
                  <c:v>8</c:v>
                </c:pt>
              </c:numCache>
            </c:numRef>
          </c:val>
          <c:extLst xmlns:c16r2="http://schemas.microsoft.com/office/drawing/2015/06/chart">
            <c:ext xmlns:c16="http://schemas.microsoft.com/office/drawing/2014/chart" uri="{C3380CC4-5D6E-409C-BE32-E72D297353CC}">
              <c16:uniqueId val="{00000000-0F0E-41F1-B764-56156E5D2684}"/>
            </c:ext>
          </c:extLst>
        </c:ser>
        <c:ser>
          <c:idx val="4"/>
          <c:order val="4"/>
          <c:tx>
            <c:strRef>
              <c:f>Sheet1!$A$6</c:f>
              <c:strCache>
                <c:ptCount val="1"/>
                <c:pt idx="0">
                  <c:v>Services</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c:f>
              <c:strCache>
                <c:ptCount val="1"/>
                <c:pt idx="0">
                  <c:v>Column2</c:v>
                </c:pt>
              </c:strCache>
            </c:strRef>
          </c:cat>
          <c:val>
            <c:numRef>
              <c:f>Sheet1!$B$6</c:f>
              <c:numCache>
                <c:formatCode>0</c:formatCode>
                <c:ptCount val="1"/>
                <c:pt idx="0">
                  <c:v>31</c:v>
                </c:pt>
              </c:numCache>
            </c:numRef>
          </c:val>
          <c:extLst xmlns:c16r2="http://schemas.microsoft.com/office/drawing/2015/06/chart">
            <c:ext xmlns:c16="http://schemas.microsoft.com/office/drawing/2014/chart" uri="{C3380CC4-5D6E-409C-BE32-E72D297353CC}">
              <c16:uniqueId val="{00000000-9393-4CBF-A14D-09D7F452540D}"/>
            </c:ext>
          </c:extLst>
        </c:ser>
        <c:ser>
          <c:idx val="5"/>
          <c:order val="5"/>
          <c:tx>
            <c:strRef>
              <c:f>Sheet1!$A$7</c:f>
              <c:strCache>
                <c:ptCount val="1"/>
                <c:pt idx="0">
                  <c:v>Other</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c:f>
              <c:strCache>
                <c:ptCount val="1"/>
                <c:pt idx="0">
                  <c:v>Column2</c:v>
                </c:pt>
              </c:strCache>
            </c:strRef>
          </c:cat>
          <c:val>
            <c:numRef>
              <c:f>Sheet1!$B$7</c:f>
              <c:numCache>
                <c:formatCode>0</c:formatCode>
                <c:ptCount val="1"/>
                <c:pt idx="0">
                  <c:v>14</c:v>
                </c:pt>
              </c:numCache>
            </c:numRef>
          </c:val>
          <c:extLst xmlns:c16r2="http://schemas.microsoft.com/office/drawing/2015/06/chart">
            <c:ext xmlns:c16="http://schemas.microsoft.com/office/drawing/2014/chart" uri="{C3380CC4-5D6E-409C-BE32-E72D297353CC}">
              <c16:uniqueId val="{00000001-9393-4CBF-A14D-09D7F452540D}"/>
            </c:ext>
          </c:extLst>
        </c:ser>
        <c:dLbls>
          <c:showLegendKey val="0"/>
          <c:showVal val="0"/>
          <c:showCatName val="0"/>
          <c:showSerName val="0"/>
          <c:showPercent val="0"/>
          <c:showBubbleSize val="0"/>
        </c:dLbls>
        <c:gapWidth val="50"/>
        <c:overlap val="100"/>
        <c:axId val="313641376"/>
        <c:axId val="313642160"/>
      </c:barChart>
      <c:catAx>
        <c:axId val="313641376"/>
        <c:scaling>
          <c:orientation val="minMax"/>
        </c:scaling>
        <c:delete val="1"/>
        <c:axPos val="t"/>
        <c:numFmt formatCode="General" sourceLinked="0"/>
        <c:majorTickMark val="out"/>
        <c:minorTickMark val="none"/>
        <c:tickLblPos val="none"/>
        <c:crossAx val="313642160"/>
        <c:crosses val="autoZero"/>
        <c:auto val="1"/>
        <c:lblAlgn val="ctr"/>
        <c:lblOffset val="100"/>
        <c:noMultiLvlLbl val="0"/>
      </c:catAx>
      <c:valAx>
        <c:axId val="313642160"/>
        <c:scaling>
          <c:orientation val="maxMin"/>
        </c:scaling>
        <c:delete val="1"/>
        <c:axPos val="l"/>
        <c:numFmt formatCode="0%" sourceLinked="1"/>
        <c:majorTickMark val="out"/>
        <c:minorTickMark val="none"/>
        <c:tickLblPos val="none"/>
        <c:crossAx val="313641376"/>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400" b="1">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1"/>
          <c:order val="0"/>
          <c:tx>
            <c:strRef>
              <c:f>Sheet1!$A$2</c:f>
              <c:strCache>
                <c:ptCount val="1"/>
                <c:pt idx="0">
                  <c:v>Professional</c:v>
                </c:pt>
              </c:strCache>
            </c:strRef>
          </c:tx>
          <c:spPr>
            <a:solidFill>
              <a:schemeClr val="accent2"/>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Column2</c:v>
                </c:pt>
              </c:strCache>
            </c:strRef>
          </c:cat>
          <c:val>
            <c:numRef>
              <c:f>Sheet1!$B$2</c:f>
              <c:numCache>
                <c:formatCode>0</c:formatCode>
                <c:ptCount val="1"/>
                <c:pt idx="0">
                  <c:v>32</c:v>
                </c:pt>
              </c:numCache>
            </c:numRef>
          </c:val>
          <c:extLst xmlns:c16r2="http://schemas.microsoft.com/office/drawing/2015/06/chart">
            <c:ext xmlns:c16="http://schemas.microsoft.com/office/drawing/2014/chart" uri="{C3380CC4-5D6E-409C-BE32-E72D297353CC}">
              <c16:uniqueId val="{00000000-B656-45D5-8244-B0A672A0D0EB}"/>
            </c:ext>
          </c:extLst>
        </c:ser>
        <c:ser>
          <c:idx val="0"/>
          <c:order val="1"/>
          <c:tx>
            <c:strRef>
              <c:f>Sheet1!$A$3</c:f>
              <c:strCache>
                <c:ptCount val="1"/>
                <c:pt idx="0">
                  <c:v>Technical</c:v>
                </c:pt>
              </c:strCache>
            </c:strRef>
          </c:tx>
          <c:spPr>
            <a:solidFill>
              <a:schemeClr val="accent1"/>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Column2</c:v>
                </c:pt>
              </c:strCache>
            </c:strRef>
          </c:cat>
          <c:val>
            <c:numRef>
              <c:f>Sheet1!$B$3</c:f>
              <c:numCache>
                <c:formatCode>0</c:formatCode>
                <c:ptCount val="1"/>
                <c:pt idx="0">
                  <c:v>8</c:v>
                </c:pt>
              </c:numCache>
            </c:numRef>
          </c:val>
          <c:extLst xmlns:c16r2="http://schemas.microsoft.com/office/drawing/2015/06/chart">
            <c:ext xmlns:c16="http://schemas.microsoft.com/office/drawing/2014/chart" uri="{C3380CC4-5D6E-409C-BE32-E72D297353CC}">
              <c16:uniqueId val="{00000001-B656-45D5-8244-B0A672A0D0EB}"/>
            </c:ext>
          </c:extLst>
        </c:ser>
        <c:ser>
          <c:idx val="2"/>
          <c:order val="2"/>
          <c:tx>
            <c:strRef>
              <c:f>Sheet1!$A$4</c:f>
              <c:strCache>
                <c:ptCount val="1"/>
                <c:pt idx="0">
                  <c:v>Skilled</c:v>
                </c:pt>
              </c:strCache>
            </c:strRef>
          </c:tx>
          <c:spPr>
            <a:solidFill>
              <a:schemeClr val="accent3"/>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Column2</c:v>
                </c:pt>
              </c:strCache>
            </c:strRef>
          </c:cat>
          <c:val>
            <c:numRef>
              <c:f>Sheet1!$B$4</c:f>
              <c:numCache>
                <c:formatCode>0</c:formatCode>
                <c:ptCount val="1"/>
                <c:pt idx="0">
                  <c:v>34</c:v>
                </c:pt>
              </c:numCache>
            </c:numRef>
          </c:val>
          <c:extLst xmlns:c16r2="http://schemas.microsoft.com/office/drawing/2015/06/chart">
            <c:ext xmlns:c16="http://schemas.microsoft.com/office/drawing/2014/chart" uri="{C3380CC4-5D6E-409C-BE32-E72D297353CC}">
              <c16:uniqueId val="{00000002-B656-45D5-8244-B0A672A0D0EB}"/>
            </c:ext>
          </c:extLst>
        </c:ser>
        <c:ser>
          <c:idx val="3"/>
          <c:order val="3"/>
          <c:tx>
            <c:strRef>
              <c:f>Sheet1!$A$5</c:f>
              <c:strCache>
                <c:ptCount val="1"/>
                <c:pt idx="0">
                  <c:v>Semi-skilled</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c:f>
              <c:strCache>
                <c:ptCount val="1"/>
                <c:pt idx="0">
                  <c:v>Column2</c:v>
                </c:pt>
              </c:strCache>
            </c:strRef>
          </c:cat>
          <c:val>
            <c:numRef>
              <c:f>Sheet1!$B$5</c:f>
              <c:numCache>
                <c:formatCode>0</c:formatCode>
                <c:ptCount val="1"/>
                <c:pt idx="0">
                  <c:v>15</c:v>
                </c:pt>
              </c:numCache>
            </c:numRef>
          </c:val>
          <c:extLst xmlns:c16r2="http://schemas.microsoft.com/office/drawing/2015/06/chart">
            <c:ext xmlns:c16="http://schemas.microsoft.com/office/drawing/2014/chart" uri="{C3380CC4-5D6E-409C-BE32-E72D297353CC}">
              <c16:uniqueId val="{00000000-0F0E-41F1-B764-56156E5D2684}"/>
            </c:ext>
          </c:extLst>
        </c:ser>
        <c:ser>
          <c:idx val="4"/>
          <c:order val="4"/>
          <c:tx>
            <c:strRef>
              <c:f>Sheet1!$A$6</c:f>
              <c:strCache>
                <c:ptCount val="1"/>
                <c:pt idx="0">
                  <c:v>Unskilled</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c:f>
              <c:strCache>
                <c:ptCount val="1"/>
                <c:pt idx="0">
                  <c:v>Column2</c:v>
                </c:pt>
              </c:strCache>
            </c:strRef>
          </c:cat>
          <c:val>
            <c:numRef>
              <c:f>Sheet1!$B$6</c:f>
              <c:numCache>
                <c:formatCode>0</c:formatCode>
                <c:ptCount val="1"/>
                <c:pt idx="0">
                  <c:v>11</c:v>
                </c:pt>
              </c:numCache>
            </c:numRef>
          </c:val>
          <c:extLst xmlns:c16r2="http://schemas.microsoft.com/office/drawing/2015/06/chart">
            <c:ext xmlns:c16="http://schemas.microsoft.com/office/drawing/2014/chart" uri="{C3380CC4-5D6E-409C-BE32-E72D297353CC}">
              <c16:uniqueId val="{00000000-9393-4CBF-A14D-09D7F452540D}"/>
            </c:ext>
          </c:extLst>
        </c:ser>
        <c:ser>
          <c:idx val="5"/>
          <c:order val="5"/>
          <c:tx>
            <c:strRef>
              <c:f>Sheet1!$A$7</c:f>
              <c:strCache>
                <c:ptCount val="1"/>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c:f>
              <c:strCache>
                <c:ptCount val="1"/>
                <c:pt idx="0">
                  <c:v>Column2</c:v>
                </c:pt>
              </c:strCache>
            </c:strRef>
          </c:cat>
          <c:val>
            <c:numRef>
              <c:f>Sheet1!$B$7</c:f>
              <c:numCache>
                <c:formatCode>0</c:formatCode>
                <c:ptCount val="1"/>
              </c:numCache>
            </c:numRef>
          </c:val>
          <c:extLst xmlns:c16r2="http://schemas.microsoft.com/office/drawing/2015/06/chart">
            <c:ext xmlns:c16="http://schemas.microsoft.com/office/drawing/2014/chart" uri="{C3380CC4-5D6E-409C-BE32-E72D297353CC}">
              <c16:uniqueId val="{00000001-9393-4CBF-A14D-09D7F452540D}"/>
            </c:ext>
          </c:extLst>
        </c:ser>
        <c:dLbls>
          <c:showLegendKey val="0"/>
          <c:showVal val="0"/>
          <c:showCatName val="0"/>
          <c:showSerName val="0"/>
          <c:showPercent val="0"/>
          <c:showBubbleSize val="0"/>
        </c:dLbls>
        <c:gapWidth val="50"/>
        <c:overlap val="100"/>
        <c:axId val="313643728"/>
        <c:axId val="313643336"/>
      </c:barChart>
      <c:catAx>
        <c:axId val="313643728"/>
        <c:scaling>
          <c:orientation val="minMax"/>
        </c:scaling>
        <c:delete val="1"/>
        <c:axPos val="t"/>
        <c:numFmt formatCode="General" sourceLinked="0"/>
        <c:majorTickMark val="out"/>
        <c:minorTickMark val="none"/>
        <c:tickLblPos val="none"/>
        <c:crossAx val="313643336"/>
        <c:crosses val="autoZero"/>
        <c:auto val="1"/>
        <c:lblAlgn val="ctr"/>
        <c:lblOffset val="100"/>
        <c:noMultiLvlLbl val="0"/>
      </c:catAx>
      <c:valAx>
        <c:axId val="313643336"/>
        <c:scaling>
          <c:orientation val="maxMin"/>
        </c:scaling>
        <c:delete val="1"/>
        <c:axPos val="l"/>
        <c:numFmt formatCode="0%" sourceLinked="1"/>
        <c:majorTickMark val="out"/>
        <c:minorTickMark val="none"/>
        <c:tickLblPos val="none"/>
        <c:crossAx val="313643728"/>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400" b="1">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1"/>
          <c:order val="0"/>
          <c:tx>
            <c:strRef>
              <c:f>Sheet1!$A$2</c:f>
              <c:strCache>
                <c:ptCount val="1"/>
              </c:strCache>
            </c:strRef>
          </c:tx>
          <c:spPr>
            <a:solidFill>
              <a:schemeClr val="accent2"/>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Sheet1!$B$1:$L$1</c:f>
              <c:strCache>
                <c:ptCount val="7"/>
                <c:pt idx="0">
                  <c:v>Column2</c:v>
                </c:pt>
                <c:pt idx="1">
                  <c:v>Column3</c:v>
                </c:pt>
                <c:pt idx="2">
                  <c:v>Column4</c:v>
                </c:pt>
                <c:pt idx="3">
                  <c:v>Column5</c:v>
                </c:pt>
                <c:pt idx="4">
                  <c:v>Column6</c:v>
                </c:pt>
                <c:pt idx="5">
                  <c:v>Column7</c:v>
                </c:pt>
                <c:pt idx="6">
                  <c:v>Column8</c:v>
                </c:pt>
              </c:strCache>
            </c:strRef>
          </c:cat>
          <c:val>
            <c:numRef>
              <c:f>Sheet1!$B$2:$L$2</c:f>
              <c:numCache>
                <c:formatCode>General</c:formatCode>
                <c:ptCount val="11"/>
                <c:pt idx="0" formatCode="0">
                  <c:v>26</c:v>
                </c:pt>
                <c:pt idx="2" formatCode="0">
                  <c:v>19</c:v>
                </c:pt>
                <c:pt idx="3">
                  <c:v>22</c:v>
                </c:pt>
                <c:pt idx="4">
                  <c:v>29</c:v>
                </c:pt>
                <c:pt idx="5">
                  <c:v>32</c:v>
                </c:pt>
                <c:pt idx="6">
                  <c:v>10</c:v>
                </c:pt>
                <c:pt idx="8">
                  <c:v>32</c:v>
                </c:pt>
                <c:pt idx="9">
                  <c:v>22</c:v>
                </c:pt>
                <c:pt idx="10">
                  <c:v>9</c:v>
                </c:pt>
              </c:numCache>
            </c:numRef>
          </c:val>
          <c:extLst xmlns:c16r2="http://schemas.microsoft.com/office/drawing/2015/06/chart">
            <c:ext xmlns:c16="http://schemas.microsoft.com/office/drawing/2014/chart" uri="{C3380CC4-5D6E-409C-BE32-E72D297353CC}">
              <c16:uniqueId val="{00000000-B656-45D5-8244-B0A672A0D0EB}"/>
            </c:ext>
          </c:extLst>
        </c:ser>
        <c:ser>
          <c:idx val="0"/>
          <c:order val="1"/>
          <c:tx>
            <c:strRef>
              <c:f>Sheet1!$A$3</c:f>
              <c:strCache>
                <c:ptCount val="1"/>
              </c:strCache>
            </c:strRef>
          </c:tx>
          <c:spPr>
            <a:solidFill>
              <a:schemeClr val="accent1"/>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Sheet1!$B$1:$L$1</c:f>
              <c:strCache>
                <c:ptCount val="7"/>
                <c:pt idx="0">
                  <c:v>Column2</c:v>
                </c:pt>
                <c:pt idx="1">
                  <c:v>Column3</c:v>
                </c:pt>
                <c:pt idx="2">
                  <c:v>Column4</c:v>
                </c:pt>
                <c:pt idx="3">
                  <c:v>Column5</c:v>
                </c:pt>
                <c:pt idx="4">
                  <c:v>Column6</c:v>
                </c:pt>
                <c:pt idx="5">
                  <c:v>Column7</c:v>
                </c:pt>
                <c:pt idx="6">
                  <c:v>Column8</c:v>
                </c:pt>
              </c:strCache>
            </c:strRef>
          </c:cat>
          <c:val>
            <c:numRef>
              <c:f>Sheet1!$B$3:$L$3</c:f>
              <c:numCache>
                <c:formatCode>General</c:formatCode>
                <c:ptCount val="11"/>
                <c:pt idx="0" formatCode="0">
                  <c:v>74</c:v>
                </c:pt>
                <c:pt idx="2" formatCode="0">
                  <c:v>81</c:v>
                </c:pt>
                <c:pt idx="3">
                  <c:v>78</c:v>
                </c:pt>
                <c:pt idx="4">
                  <c:v>71</c:v>
                </c:pt>
                <c:pt idx="5">
                  <c:v>68</c:v>
                </c:pt>
                <c:pt idx="6">
                  <c:v>90</c:v>
                </c:pt>
                <c:pt idx="8">
                  <c:v>68</c:v>
                </c:pt>
                <c:pt idx="9">
                  <c:v>78</c:v>
                </c:pt>
                <c:pt idx="10">
                  <c:v>91</c:v>
                </c:pt>
              </c:numCache>
            </c:numRef>
          </c:val>
          <c:extLst xmlns:c16r2="http://schemas.microsoft.com/office/drawing/2015/06/chart">
            <c:ext xmlns:c16="http://schemas.microsoft.com/office/drawing/2014/chart" uri="{C3380CC4-5D6E-409C-BE32-E72D297353CC}">
              <c16:uniqueId val="{00000001-B656-45D5-8244-B0A672A0D0EB}"/>
            </c:ext>
          </c:extLst>
        </c:ser>
        <c:ser>
          <c:idx val="2"/>
          <c:order val="2"/>
          <c:tx>
            <c:strRef>
              <c:f>Sheet1!$A$4</c:f>
              <c:strCache>
                <c:ptCount val="1"/>
              </c:strCache>
            </c:strRef>
          </c:tx>
          <c:spPr>
            <a:solidFill>
              <a:schemeClr val="accent3"/>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Sheet1!$B$1:$L$1</c:f>
              <c:strCache>
                <c:ptCount val="7"/>
                <c:pt idx="0">
                  <c:v>Column2</c:v>
                </c:pt>
                <c:pt idx="1">
                  <c:v>Column3</c:v>
                </c:pt>
                <c:pt idx="2">
                  <c:v>Column4</c:v>
                </c:pt>
                <c:pt idx="3">
                  <c:v>Column5</c:v>
                </c:pt>
                <c:pt idx="4">
                  <c:v>Column6</c:v>
                </c:pt>
                <c:pt idx="5">
                  <c:v>Column7</c:v>
                </c:pt>
                <c:pt idx="6">
                  <c:v>Column8</c:v>
                </c:pt>
              </c:strCache>
            </c:strRef>
          </c:cat>
          <c:val>
            <c:numRef>
              <c:f>Sheet1!$B$4:$L$4</c:f>
              <c:numCache>
                <c:formatCode>General</c:formatCode>
                <c:ptCount val="11"/>
              </c:numCache>
            </c:numRef>
          </c:val>
          <c:extLst xmlns:c16r2="http://schemas.microsoft.com/office/drawing/2015/06/chart">
            <c:ext xmlns:c16="http://schemas.microsoft.com/office/drawing/2014/chart" uri="{C3380CC4-5D6E-409C-BE32-E72D297353CC}">
              <c16:uniqueId val="{00000002-B656-45D5-8244-B0A672A0D0EB}"/>
            </c:ext>
          </c:extLst>
        </c:ser>
        <c:dLbls>
          <c:showLegendKey val="0"/>
          <c:showVal val="0"/>
          <c:showCatName val="0"/>
          <c:showSerName val="0"/>
          <c:showPercent val="0"/>
          <c:showBubbleSize val="0"/>
        </c:dLbls>
        <c:gapWidth val="50"/>
        <c:overlap val="100"/>
        <c:axId val="497597224"/>
        <c:axId val="497594480"/>
      </c:barChart>
      <c:catAx>
        <c:axId val="497597224"/>
        <c:scaling>
          <c:orientation val="minMax"/>
        </c:scaling>
        <c:delete val="1"/>
        <c:axPos val="t"/>
        <c:numFmt formatCode="General" sourceLinked="0"/>
        <c:majorTickMark val="out"/>
        <c:minorTickMark val="none"/>
        <c:tickLblPos val="none"/>
        <c:crossAx val="497594480"/>
        <c:crosses val="autoZero"/>
        <c:auto val="1"/>
        <c:lblAlgn val="ctr"/>
        <c:lblOffset val="100"/>
        <c:noMultiLvlLbl val="0"/>
      </c:catAx>
      <c:valAx>
        <c:axId val="497594480"/>
        <c:scaling>
          <c:orientation val="maxMin"/>
        </c:scaling>
        <c:delete val="1"/>
        <c:axPos val="l"/>
        <c:numFmt formatCode="0%" sourceLinked="1"/>
        <c:majorTickMark val="out"/>
        <c:minorTickMark val="none"/>
        <c:tickLblPos val="none"/>
        <c:crossAx val="49759722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400" b="1">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1"/>
          <c:order val="0"/>
          <c:tx>
            <c:strRef>
              <c:f>Sheet1!$A$2</c:f>
              <c:strCache>
                <c:ptCount val="1"/>
                <c:pt idx="0">
                  <c:v>Employer</c:v>
                </c:pt>
              </c:strCache>
            </c:strRef>
          </c:tx>
          <c:spPr>
            <a:solidFill>
              <a:schemeClr val="accent2"/>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Sheet1!$B$1:$L$1</c:f>
              <c:strCache>
                <c:ptCount val="7"/>
                <c:pt idx="0">
                  <c:v>Column2</c:v>
                </c:pt>
                <c:pt idx="1">
                  <c:v>Column3</c:v>
                </c:pt>
                <c:pt idx="2">
                  <c:v>Column4</c:v>
                </c:pt>
                <c:pt idx="3">
                  <c:v>Column5</c:v>
                </c:pt>
                <c:pt idx="4">
                  <c:v>Column6</c:v>
                </c:pt>
                <c:pt idx="5">
                  <c:v>Column7</c:v>
                </c:pt>
                <c:pt idx="6">
                  <c:v>Column8</c:v>
                </c:pt>
              </c:strCache>
            </c:strRef>
          </c:cat>
          <c:val>
            <c:numRef>
              <c:f>Sheet1!$B$2:$L$2</c:f>
              <c:numCache>
                <c:formatCode>General</c:formatCode>
                <c:ptCount val="11"/>
                <c:pt idx="0" formatCode="0">
                  <c:v>18</c:v>
                </c:pt>
                <c:pt idx="2" formatCode="0">
                  <c:v>6</c:v>
                </c:pt>
                <c:pt idx="3">
                  <c:v>7</c:v>
                </c:pt>
                <c:pt idx="4">
                  <c:v>20</c:v>
                </c:pt>
                <c:pt idx="5">
                  <c:v>23</c:v>
                </c:pt>
                <c:pt idx="6">
                  <c:v>56</c:v>
                </c:pt>
                <c:pt idx="8">
                  <c:v>14</c:v>
                </c:pt>
                <c:pt idx="9">
                  <c:v>13</c:v>
                </c:pt>
                <c:pt idx="10">
                  <c:v>63</c:v>
                </c:pt>
              </c:numCache>
            </c:numRef>
          </c:val>
          <c:extLst xmlns:c16r2="http://schemas.microsoft.com/office/drawing/2015/06/chart">
            <c:ext xmlns:c16="http://schemas.microsoft.com/office/drawing/2014/chart" uri="{C3380CC4-5D6E-409C-BE32-E72D297353CC}">
              <c16:uniqueId val="{00000000-B656-45D5-8244-B0A672A0D0EB}"/>
            </c:ext>
          </c:extLst>
        </c:ser>
        <c:ser>
          <c:idx val="0"/>
          <c:order val="1"/>
          <c:tx>
            <c:strRef>
              <c:f>Sheet1!$A$3</c:f>
              <c:strCache>
                <c:ptCount val="1"/>
                <c:pt idx="0">
                  <c:v>Employee</c:v>
                </c:pt>
              </c:strCache>
            </c:strRef>
          </c:tx>
          <c:spPr>
            <a:solidFill>
              <a:schemeClr val="accent1"/>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Sheet1!$B$1:$L$1</c:f>
              <c:strCache>
                <c:ptCount val="7"/>
                <c:pt idx="0">
                  <c:v>Column2</c:v>
                </c:pt>
                <c:pt idx="1">
                  <c:v>Column3</c:v>
                </c:pt>
                <c:pt idx="2">
                  <c:v>Column4</c:v>
                </c:pt>
                <c:pt idx="3">
                  <c:v>Column5</c:v>
                </c:pt>
                <c:pt idx="4">
                  <c:v>Column6</c:v>
                </c:pt>
                <c:pt idx="5">
                  <c:v>Column7</c:v>
                </c:pt>
                <c:pt idx="6">
                  <c:v>Column8</c:v>
                </c:pt>
              </c:strCache>
            </c:strRef>
          </c:cat>
          <c:val>
            <c:numRef>
              <c:f>Sheet1!$B$3:$L$3</c:f>
              <c:numCache>
                <c:formatCode>General</c:formatCode>
                <c:ptCount val="11"/>
                <c:pt idx="0" formatCode="0">
                  <c:v>82</c:v>
                </c:pt>
                <c:pt idx="2" formatCode="0">
                  <c:v>94</c:v>
                </c:pt>
                <c:pt idx="3">
                  <c:v>93</c:v>
                </c:pt>
                <c:pt idx="4">
                  <c:v>80</c:v>
                </c:pt>
                <c:pt idx="5">
                  <c:v>77</c:v>
                </c:pt>
                <c:pt idx="6">
                  <c:v>44</c:v>
                </c:pt>
                <c:pt idx="8">
                  <c:v>86</c:v>
                </c:pt>
                <c:pt idx="9">
                  <c:v>87</c:v>
                </c:pt>
                <c:pt idx="10">
                  <c:v>37</c:v>
                </c:pt>
              </c:numCache>
            </c:numRef>
          </c:val>
          <c:extLst xmlns:c16r2="http://schemas.microsoft.com/office/drawing/2015/06/chart">
            <c:ext xmlns:c16="http://schemas.microsoft.com/office/drawing/2014/chart" uri="{C3380CC4-5D6E-409C-BE32-E72D297353CC}">
              <c16:uniqueId val="{00000001-B656-45D5-8244-B0A672A0D0EB}"/>
            </c:ext>
          </c:extLst>
        </c:ser>
        <c:ser>
          <c:idx val="2"/>
          <c:order val="2"/>
          <c:tx>
            <c:strRef>
              <c:f>Sheet1!$A$4</c:f>
              <c:strCache>
                <c:ptCount val="1"/>
              </c:strCache>
            </c:strRef>
          </c:tx>
          <c:spPr>
            <a:solidFill>
              <a:schemeClr val="accent3"/>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Sheet1!$B$1:$L$1</c:f>
              <c:strCache>
                <c:ptCount val="7"/>
                <c:pt idx="0">
                  <c:v>Column2</c:v>
                </c:pt>
                <c:pt idx="1">
                  <c:v>Column3</c:v>
                </c:pt>
                <c:pt idx="2">
                  <c:v>Column4</c:v>
                </c:pt>
                <c:pt idx="3">
                  <c:v>Column5</c:v>
                </c:pt>
                <c:pt idx="4">
                  <c:v>Column6</c:v>
                </c:pt>
                <c:pt idx="5">
                  <c:v>Column7</c:v>
                </c:pt>
                <c:pt idx="6">
                  <c:v>Column8</c:v>
                </c:pt>
              </c:strCache>
            </c:strRef>
          </c:cat>
          <c:val>
            <c:numRef>
              <c:f>Sheet1!$B$4:$L$4</c:f>
              <c:numCache>
                <c:formatCode>General</c:formatCode>
                <c:ptCount val="11"/>
              </c:numCache>
            </c:numRef>
          </c:val>
          <c:extLst xmlns:c16r2="http://schemas.microsoft.com/office/drawing/2015/06/chart">
            <c:ext xmlns:c16="http://schemas.microsoft.com/office/drawing/2014/chart" uri="{C3380CC4-5D6E-409C-BE32-E72D297353CC}">
              <c16:uniqueId val="{00000002-B656-45D5-8244-B0A672A0D0EB}"/>
            </c:ext>
          </c:extLst>
        </c:ser>
        <c:dLbls>
          <c:showLegendKey val="0"/>
          <c:showVal val="0"/>
          <c:showCatName val="0"/>
          <c:showSerName val="0"/>
          <c:showPercent val="0"/>
          <c:showBubbleSize val="0"/>
        </c:dLbls>
        <c:gapWidth val="50"/>
        <c:overlap val="100"/>
        <c:axId val="497593304"/>
        <c:axId val="497594872"/>
      </c:barChart>
      <c:catAx>
        <c:axId val="497593304"/>
        <c:scaling>
          <c:orientation val="minMax"/>
        </c:scaling>
        <c:delete val="1"/>
        <c:axPos val="t"/>
        <c:numFmt formatCode="General" sourceLinked="0"/>
        <c:majorTickMark val="out"/>
        <c:minorTickMark val="none"/>
        <c:tickLblPos val="none"/>
        <c:crossAx val="497594872"/>
        <c:crosses val="autoZero"/>
        <c:auto val="1"/>
        <c:lblAlgn val="ctr"/>
        <c:lblOffset val="100"/>
        <c:noMultiLvlLbl val="0"/>
      </c:catAx>
      <c:valAx>
        <c:axId val="497594872"/>
        <c:scaling>
          <c:orientation val="maxMin"/>
        </c:scaling>
        <c:delete val="1"/>
        <c:axPos val="l"/>
        <c:numFmt formatCode="0%" sourceLinked="1"/>
        <c:majorTickMark val="out"/>
        <c:minorTickMark val="none"/>
        <c:tickLblPos val="none"/>
        <c:crossAx val="49759330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400" b="1">
          <a:solidFill>
            <a:schemeClr val="bg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1"/>
          <c:order val="0"/>
          <c:tx>
            <c:strRef>
              <c:f>Sheet1!$A$2</c:f>
              <c:strCache>
                <c:ptCount val="1"/>
              </c:strCache>
            </c:strRef>
          </c:tx>
          <c:spPr>
            <a:solidFill>
              <a:schemeClr val="accent2"/>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Sheet1!$B$1:$L$1</c:f>
              <c:strCache>
                <c:ptCount val="7"/>
                <c:pt idx="0">
                  <c:v>Column2</c:v>
                </c:pt>
                <c:pt idx="1">
                  <c:v>Column3</c:v>
                </c:pt>
                <c:pt idx="2">
                  <c:v>Column4</c:v>
                </c:pt>
                <c:pt idx="3">
                  <c:v>Column5</c:v>
                </c:pt>
                <c:pt idx="4">
                  <c:v>Column6</c:v>
                </c:pt>
                <c:pt idx="5">
                  <c:v>Column7</c:v>
                </c:pt>
                <c:pt idx="6">
                  <c:v>Column8</c:v>
                </c:pt>
              </c:strCache>
            </c:strRef>
          </c:cat>
          <c:val>
            <c:numRef>
              <c:f>Sheet1!$B$2:$L$2</c:f>
              <c:numCache>
                <c:formatCode>General</c:formatCode>
                <c:ptCount val="11"/>
                <c:pt idx="0" formatCode="0">
                  <c:v>77</c:v>
                </c:pt>
                <c:pt idx="2" formatCode="0">
                  <c:v>65</c:v>
                </c:pt>
                <c:pt idx="3">
                  <c:v>87</c:v>
                </c:pt>
                <c:pt idx="4">
                  <c:v>82</c:v>
                </c:pt>
                <c:pt idx="5">
                  <c:v>73</c:v>
                </c:pt>
                <c:pt idx="6">
                  <c:v>37</c:v>
                </c:pt>
                <c:pt idx="8">
                  <c:v>83</c:v>
                </c:pt>
                <c:pt idx="9">
                  <c:v>73</c:v>
                </c:pt>
                <c:pt idx="10">
                  <c:v>60</c:v>
                </c:pt>
              </c:numCache>
            </c:numRef>
          </c:val>
          <c:extLst xmlns:c16r2="http://schemas.microsoft.com/office/drawing/2015/06/chart">
            <c:ext xmlns:c16="http://schemas.microsoft.com/office/drawing/2014/chart" uri="{C3380CC4-5D6E-409C-BE32-E72D297353CC}">
              <c16:uniqueId val="{00000000-B656-45D5-8244-B0A672A0D0EB}"/>
            </c:ext>
          </c:extLst>
        </c:ser>
        <c:ser>
          <c:idx val="0"/>
          <c:order val="1"/>
          <c:tx>
            <c:strRef>
              <c:f>Sheet1!$A$3</c:f>
              <c:strCache>
                <c:ptCount val="1"/>
              </c:strCache>
            </c:strRef>
          </c:tx>
          <c:spPr>
            <a:solidFill>
              <a:schemeClr val="accent1"/>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Sheet1!$B$1:$L$1</c:f>
              <c:strCache>
                <c:ptCount val="7"/>
                <c:pt idx="0">
                  <c:v>Column2</c:v>
                </c:pt>
                <c:pt idx="1">
                  <c:v>Column3</c:v>
                </c:pt>
                <c:pt idx="2">
                  <c:v>Column4</c:v>
                </c:pt>
                <c:pt idx="3">
                  <c:v>Column5</c:v>
                </c:pt>
                <c:pt idx="4">
                  <c:v>Column6</c:v>
                </c:pt>
                <c:pt idx="5">
                  <c:v>Column7</c:v>
                </c:pt>
                <c:pt idx="6">
                  <c:v>Column8</c:v>
                </c:pt>
              </c:strCache>
            </c:strRef>
          </c:cat>
          <c:val>
            <c:numRef>
              <c:f>Sheet1!$B$3:$L$3</c:f>
              <c:numCache>
                <c:formatCode>General</c:formatCode>
                <c:ptCount val="11"/>
                <c:pt idx="0" formatCode="0">
                  <c:v>21</c:v>
                </c:pt>
                <c:pt idx="2" formatCode="0">
                  <c:v>35</c:v>
                </c:pt>
                <c:pt idx="3">
                  <c:v>13</c:v>
                </c:pt>
                <c:pt idx="4">
                  <c:v>16</c:v>
                </c:pt>
                <c:pt idx="5">
                  <c:v>27</c:v>
                </c:pt>
                <c:pt idx="6">
                  <c:v>53</c:v>
                </c:pt>
                <c:pt idx="8">
                  <c:v>16</c:v>
                </c:pt>
                <c:pt idx="9">
                  <c:v>26</c:v>
                </c:pt>
                <c:pt idx="10">
                  <c:v>35</c:v>
                </c:pt>
              </c:numCache>
            </c:numRef>
          </c:val>
          <c:extLst xmlns:c16r2="http://schemas.microsoft.com/office/drawing/2015/06/chart">
            <c:ext xmlns:c16="http://schemas.microsoft.com/office/drawing/2014/chart" uri="{C3380CC4-5D6E-409C-BE32-E72D297353CC}">
              <c16:uniqueId val="{00000001-B656-45D5-8244-B0A672A0D0EB}"/>
            </c:ext>
          </c:extLst>
        </c:ser>
        <c:ser>
          <c:idx val="2"/>
          <c:order val="2"/>
          <c:tx>
            <c:strRef>
              <c:f>Sheet1!$A$4</c:f>
              <c:strCache>
                <c:ptCount val="1"/>
              </c:strCache>
            </c:strRef>
          </c:tx>
          <c:spPr>
            <a:solidFill>
              <a:schemeClr val="accent3"/>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Sheet1!$B$1:$L$1</c:f>
              <c:strCache>
                <c:ptCount val="7"/>
                <c:pt idx="0">
                  <c:v>Column2</c:v>
                </c:pt>
                <c:pt idx="1">
                  <c:v>Column3</c:v>
                </c:pt>
                <c:pt idx="2">
                  <c:v>Column4</c:v>
                </c:pt>
                <c:pt idx="3">
                  <c:v>Column5</c:v>
                </c:pt>
                <c:pt idx="4">
                  <c:v>Column6</c:v>
                </c:pt>
                <c:pt idx="5">
                  <c:v>Column7</c:v>
                </c:pt>
                <c:pt idx="6">
                  <c:v>Column8</c:v>
                </c:pt>
              </c:strCache>
            </c:strRef>
          </c:cat>
          <c:val>
            <c:numRef>
              <c:f>Sheet1!$B$4:$L$4</c:f>
              <c:numCache>
                <c:formatCode>General</c:formatCode>
                <c:ptCount val="11"/>
                <c:pt idx="0" formatCode="0">
                  <c:v>1</c:v>
                </c:pt>
                <c:pt idx="2" formatCode="0">
                  <c:v>0</c:v>
                </c:pt>
                <c:pt idx="3">
                  <c:v>0</c:v>
                </c:pt>
                <c:pt idx="4">
                  <c:v>2</c:v>
                </c:pt>
                <c:pt idx="5">
                  <c:v>1</c:v>
                </c:pt>
                <c:pt idx="6">
                  <c:v>11</c:v>
                </c:pt>
                <c:pt idx="8">
                  <c:v>1</c:v>
                </c:pt>
                <c:pt idx="9">
                  <c:v>1</c:v>
                </c:pt>
                <c:pt idx="10">
                  <c:v>5</c:v>
                </c:pt>
              </c:numCache>
            </c:numRef>
          </c:val>
          <c:extLst xmlns:c16r2="http://schemas.microsoft.com/office/drawing/2015/06/chart">
            <c:ext xmlns:c16="http://schemas.microsoft.com/office/drawing/2014/chart" uri="{C3380CC4-5D6E-409C-BE32-E72D297353CC}">
              <c16:uniqueId val="{00000002-B656-45D5-8244-B0A672A0D0EB}"/>
            </c:ext>
          </c:extLst>
        </c:ser>
        <c:dLbls>
          <c:showLegendKey val="0"/>
          <c:showVal val="0"/>
          <c:showCatName val="0"/>
          <c:showSerName val="0"/>
          <c:showPercent val="0"/>
          <c:showBubbleSize val="0"/>
        </c:dLbls>
        <c:gapWidth val="50"/>
        <c:overlap val="100"/>
        <c:axId val="497596048"/>
        <c:axId val="497596832"/>
      </c:barChart>
      <c:catAx>
        <c:axId val="497596048"/>
        <c:scaling>
          <c:orientation val="minMax"/>
        </c:scaling>
        <c:delete val="1"/>
        <c:axPos val="t"/>
        <c:numFmt formatCode="General" sourceLinked="0"/>
        <c:majorTickMark val="out"/>
        <c:minorTickMark val="none"/>
        <c:tickLblPos val="none"/>
        <c:crossAx val="497596832"/>
        <c:crosses val="autoZero"/>
        <c:auto val="1"/>
        <c:lblAlgn val="ctr"/>
        <c:lblOffset val="100"/>
        <c:noMultiLvlLbl val="0"/>
      </c:catAx>
      <c:valAx>
        <c:axId val="497596832"/>
        <c:scaling>
          <c:orientation val="maxMin"/>
        </c:scaling>
        <c:delete val="1"/>
        <c:axPos val="l"/>
        <c:numFmt formatCode="0%" sourceLinked="1"/>
        <c:majorTickMark val="out"/>
        <c:minorTickMark val="none"/>
        <c:tickLblPos val="none"/>
        <c:crossAx val="497596048"/>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400" b="1">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4878E0-243B-5B42-99EE-ACB0B6EF171B}"/>
              </a:ext>
            </a:extLst>
          </p:cNvPr>
          <p:cNvSpPr>
            <a:spLocks noGrp="1"/>
          </p:cNvSpPr>
          <p:nvPr>
            <p:ph type="ctrTitle"/>
          </p:nvPr>
        </p:nvSpPr>
        <p:spPr>
          <a:xfrm>
            <a:off x="652732" y="0"/>
            <a:ext cx="6860876" cy="6858000"/>
          </a:xfrm>
          <a:prstGeom prst="rect">
            <a:avLst/>
          </a:prstGeom>
        </p:spPr>
        <p:txBody>
          <a:bodyPr anchor="ctr"/>
          <a:lstStyle>
            <a:lvl1pPr algn="l">
              <a:defRPr sz="6000" b="1">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756362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4878E0-243B-5B42-99EE-ACB0B6EF171B}"/>
              </a:ext>
            </a:extLst>
          </p:cNvPr>
          <p:cNvSpPr>
            <a:spLocks noGrp="1"/>
          </p:cNvSpPr>
          <p:nvPr>
            <p:ph type="ctrTitle"/>
          </p:nvPr>
        </p:nvSpPr>
        <p:spPr>
          <a:xfrm>
            <a:off x="652732" y="0"/>
            <a:ext cx="6860876" cy="6858000"/>
          </a:xfrm>
          <a:prstGeom prst="rect">
            <a:avLst/>
          </a:prstGeom>
        </p:spPr>
        <p:txBody>
          <a:bodyPr anchor="ctr"/>
          <a:lstStyle>
            <a:lvl1pPr algn="l">
              <a:defRPr sz="6000" b="1">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885548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4878E0-243B-5B42-99EE-ACB0B6EF171B}"/>
              </a:ext>
            </a:extLst>
          </p:cNvPr>
          <p:cNvSpPr>
            <a:spLocks noGrp="1"/>
          </p:cNvSpPr>
          <p:nvPr>
            <p:ph type="ctrTitle"/>
          </p:nvPr>
        </p:nvSpPr>
        <p:spPr>
          <a:xfrm>
            <a:off x="652732" y="0"/>
            <a:ext cx="6860876" cy="6858000"/>
          </a:xfrm>
          <a:prstGeom prst="rect">
            <a:avLst/>
          </a:prstGeom>
        </p:spPr>
        <p:txBody>
          <a:bodyPr anchor="ctr"/>
          <a:lstStyle>
            <a:lvl1pPr algn="l">
              <a:defRPr sz="6000" b="1">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65831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4878E0-243B-5B42-99EE-ACB0B6EF171B}"/>
              </a:ext>
            </a:extLst>
          </p:cNvPr>
          <p:cNvSpPr>
            <a:spLocks noGrp="1"/>
          </p:cNvSpPr>
          <p:nvPr>
            <p:ph type="ctrTitle"/>
          </p:nvPr>
        </p:nvSpPr>
        <p:spPr>
          <a:xfrm>
            <a:off x="652732" y="0"/>
            <a:ext cx="6860876" cy="6858000"/>
          </a:xfrm>
          <a:prstGeom prst="rect">
            <a:avLst/>
          </a:prstGeom>
        </p:spPr>
        <p:txBody>
          <a:bodyPr anchor="ctr"/>
          <a:lstStyle>
            <a:lvl1pPr algn="l">
              <a:defRPr sz="6000" b="1">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542554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4878E0-243B-5B42-99EE-ACB0B6EF171B}"/>
              </a:ext>
            </a:extLst>
          </p:cNvPr>
          <p:cNvSpPr>
            <a:spLocks noGrp="1"/>
          </p:cNvSpPr>
          <p:nvPr>
            <p:ph type="ctrTitle"/>
          </p:nvPr>
        </p:nvSpPr>
        <p:spPr>
          <a:xfrm>
            <a:off x="652732" y="0"/>
            <a:ext cx="6860876" cy="6858000"/>
          </a:xfrm>
          <a:prstGeom prst="rect">
            <a:avLst/>
          </a:prstGeom>
        </p:spPr>
        <p:txBody>
          <a:bodyPr anchor="ctr"/>
          <a:lstStyle>
            <a:lvl1pPr algn="l">
              <a:defRPr sz="6000" b="1">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254996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9ECBE6-C85E-524E-957A-249AF7A81B33}"/>
              </a:ext>
            </a:extLst>
          </p:cNvPr>
          <p:cNvSpPr>
            <a:spLocks noGrp="1"/>
          </p:cNvSpPr>
          <p:nvPr>
            <p:ph type="title"/>
          </p:nvPr>
        </p:nvSpPr>
        <p:spPr>
          <a:xfrm>
            <a:off x="838200" y="727693"/>
            <a:ext cx="10515600" cy="1325563"/>
          </a:xfrm>
          <a:prstGeom prst="rect">
            <a:avLst/>
          </a:prstGeom>
        </p:spPr>
        <p:txBody>
          <a:bodyPr/>
          <a:lstStyle>
            <a:lvl1pPr>
              <a:defRPr sz="30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xmlns="" id="{0F61F7E0-83B3-354F-89ED-64ED485D105A}"/>
              </a:ext>
            </a:extLst>
          </p:cNvPr>
          <p:cNvSpPr>
            <a:spLocks noGrp="1"/>
          </p:cNvSpPr>
          <p:nvPr>
            <p:ph idx="1"/>
          </p:nvPr>
        </p:nvSpPr>
        <p:spPr>
          <a:xfrm>
            <a:off x="838200" y="1773544"/>
            <a:ext cx="10515600" cy="3998082"/>
          </a:xfrm>
          <a:prstGeom prst="rect">
            <a:avLst/>
          </a:prstGeom>
        </p:spPr>
        <p:txBody>
          <a:bodyPr/>
          <a:lstStyle>
            <a:lvl1pPr marL="0" indent="0">
              <a:buNone/>
              <a:defRPr sz="2000"/>
            </a:lvl1pPr>
          </a:lstStyle>
          <a:p>
            <a:pPr lvl="0"/>
            <a:r>
              <a:rPr lang="en-GB" dirty="0"/>
              <a:t>Click to edit Master text styles</a:t>
            </a:r>
          </a:p>
        </p:txBody>
      </p:sp>
    </p:spTree>
    <p:extLst>
      <p:ext uri="{BB962C8B-B14F-4D97-AF65-F5344CB8AC3E}">
        <p14:creationId xmlns:p14="http://schemas.microsoft.com/office/powerpoint/2010/main" val="3831714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9_Layout Personalizado">
    <p:bg>
      <p:bgPr>
        <a:solidFill>
          <a:schemeClr val="bg1"/>
        </a:solidFill>
        <a:effectLst/>
      </p:bgPr>
    </p:bg>
    <p:spTree>
      <p:nvGrpSpPr>
        <p:cNvPr id="1" name=""/>
        <p:cNvGrpSpPr/>
        <p:nvPr/>
      </p:nvGrpSpPr>
      <p:grpSpPr>
        <a:xfrm>
          <a:off x="0" y="0"/>
          <a:ext cx="0" cy="0"/>
          <a:chOff x="0" y="0"/>
          <a:chExt cx="0" cy="0"/>
        </a:xfrm>
      </p:grpSpPr>
      <p:sp>
        <p:nvSpPr>
          <p:cNvPr id="5" name="Espaço Reservado para Gráfico 4">
            <a:extLst>
              <a:ext uri="{FF2B5EF4-FFF2-40B4-BE49-F238E27FC236}">
                <a16:creationId xmlns:a16="http://schemas.microsoft.com/office/drawing/2014/main" xmlns="" id="{63DB75D3-1EE4-4E6F-8C6C-B3DD52DC1A7E}"/>
              </a:ext>
            </a:extLst>
          </p:cNvPr>
          <p:cNvSpPr>
            <a:spLocks noGrp="1"/>
          </p:cNvSpPr>
          <p:nvPr>
            <p:ph type="chart" sz="quarter" idx="61" hasCustomPrompt="1"/>
          </p:nvPr>
        </p:nvSpPr>
        <p:spPr>
          <a:xfrm>
            <a:off x="322696" y="1541463"/>
            <a:ext cx="11015445" cy="4057232"/>
          </a:xfrm>
          <a:prstGeom prst="rect">
            <a:avLst/>
          </a:prstGeom>
        </p:spPr>
        <p:txBody>
          <a:bodyPr/>
          <a:lstStyle>
            <a:lvl1pPr marL="0" indent="0">
              <a:buNone/>
              <a:defRPr lang="pt-BR" sz="1400" kern="1200" dirty="0">
                <a:solidFill>
                  <a:srgbClr val="FF0000"/>
                </a:solidFill>
                <a:latin typeface="+mj-lt"/>
                <a:ea typeface="+mn-ea"/>
                <a:cs typeface="+mn-cs"/>
              </a:defRPr>
            </a:lvl1pPr>
          </a:lstStyle>
          <a:p>
            <a:r>
              <a:rPr lang="pt-BR" dirty="0"/>
              <a:t>Click </a:t>
            </a:r>
            <a:r>
              <a:rPr lang="pt-BR" dirty="0" err="1"/>
              <a:t>and</a:t>
            </a:r>
            <a:r>
              <a:rPr lang="pt-BR" dirty="0"/>
              <a:t> </a:t>
            </a:r>
            <a:r>
              <a:rPr lang="pt-BR" dirty="0" err="1"/>
              <a:t>choose</a:t>
            </a:r>
            <a:r>
              <a:rPr lang="pt-BR" dirty="0"/>
              <a:t> </a:t>
            </a:r>
            <a:r>
              <a:rPr lang="pt-BR" dirty="0" err="1"/>
              <a:t>the</a:t>
            </a:r>
            <a:r>
              <a:rPr lang="pt-BR" dirty="0"/>
              <a:t> </a:t>
            </a:r>
            <a:r>
              <a:rPr lang="pt-BR" dirty="0" err="1"/>
              <a:t>graph</a:t>
            </a:r>
            <a:r>
              <a:rPr lang="pt-BR" dirty="0"/>
              <a:t> </a:t>
            </a:r>
            <a:r>
              <a:rPr lang="pt-BR" dirty="0" err="1"/>
              <a:t>inside</a:t>
            </a:r>
            <a:r>
              <a:rPr lang="pt-BR" dirty="0"/>
              <a:t> </a:t>
            </a:r>
            <a:r>
              <a:rPr lang="pt-BR" dirty="0" err="1"/>
              <a:t>of</a:t>
            </a:r>
            <a:r>
              <a:rPr lang="pt-BR" dirty="0"/>
              <a:t> “</a:t>
            </a:r>
            <a:r>
              <a:rPr lang="pt-BR" dirty="0" err="1"/>
              <a:t>templates</a:t>
            </a:r>
            <a:r>
              <a:rPr lang="pt-BR" dirty="0"/>
              <a:t>”. </a:t>
            </a:r>
            <a:r>
              <a:rPr lang="pt-BR" dirty="0" err="1"/>
              <a:t>Insert</a:t>
            </a:r>
            <a:r>
              <a:rPr lang="pt-BR" dirty="0"/>
              <a:t> </a:t>
            </a:r>
            <a:r>
              <a:rPr lang="pt-BR" dirty="0" err="1"/>
              <a:t>the</a:t>
            </a:r>
            <a:r>
              <a:rPr lang="pt-BR" dirty="0"/>
              <a:t> data </a:t>
            </a:r>
            <a:r>
              <a:rPr lang="pt-BR" dirty="0" err="1"/>
              <a:t>and</a:t>
            </a:r>
            <a:r>
              <a:rPr lang="pt-BR" dirty="0"/>
              <a:t> </a:t>
            </a:r>
            <a:r>
              <a:rPr lang="pt-BR" dirty="0" err="1"/>
              <a:t>then</a:t>
            </a:r>
            <a:r>
              <a:rPr lang="pt-BR" dirty="0"/>
              <a:t> </a:t>
            </a:r>
            <a:r>
              <a:rPr lang="pt-BR" dirty="0" err="1"/>
              <a:t>right</a:t>
            </a:r>
            <a:r>
              <a:rPr lang="pt-BR" dirty="0"/>
              <a:t> click </a:t>
            </a:r>
            <a:r>
              <a:rPr lang="pt-BR" dirty="0" err="1"/>
              <a:t>with</a:t>
            </a:r>
            <a:r>
              <a:rPr lang="pt-BR" dirty="0"/>
              <a:t> </a:t>
            </a:r>
            <a:r>
              <a:rPr lang="pt-BR" dirty="0" err="1"/>
              <a:t>the</a:t>
            </a:r>
            <a:r>
              <a:rPr lang="pt-BR" dirty="0"/>
              <a:t> mouse </a:t>
            </a:r>
            <a:r>
              <a:rPr lang="pt-BR" dirty="0" err="1"/>
              <a:t>and</a:t>
            </a:r>
            <a:r>
              <a:rPr lang="pt-BR" dirty="0"/>
              <a:t> </a:t>
            </a:r>
            <a:r>
              <a:rPr lang="pt-BR" dirty="0" err="1"/>
              <a:t>select</a:t>
            </a:r>
            <a:r>
              <a:rPr lang="pt-BR" dirty="0"/>
              <a:t> “</a:t>
            </a:r>
            <a:r>
              <a:rPr lang="pt-BR" dirty="0" err="1"/>
              <a:t>Change</a:t>
            </a:r>
            <a:r>
              <a:rPr lang="pt-BR" dirty="0"/>
              <a:t> </a:t>
            </a:r>
            <a:r>
              <a:rPr lang="pt-BR" dirty="0" err="1"/>
              <a:t>type</a:t>
            </a:r>
            <a:r>
              <a:rPr lang="pt-BR" dirty="0"/>
              <a:t> </a:t>
            </a:r>
            <a:r>
              <a:rPr lang="pt-BR" dirty="0" err="1"/>
              <a:t>of</a:t>
            </a:r>
            <a:r>
              <a:rPr lang="pt-BR" dirty="0"/>
              <a:t> </a:t>
            </a:r>
            <a:r>
              <a:rPr lang="pt-BR" dirty="0" err="1"/>
              <a:t>graph</a:t>
            </a:r>
            <a:r>
              <a:rPr lang="pt-BR" dirty="0"/>
              <a:t>”. </a:t>
            </a:r>
            <a:r>
              <a:rPr lang="pt-BR" dirty="0" err="1"/>
              <a:t>Select</a:t>
            </a:r>
            <a:r>
              <a:rPr lang="pt-BR" dirty="0"/>
              <a:t> </a:t>
            </a:r>
            <a:r>
              <a:rPr lang="pt-BR" dirty="0" err="1"/>
              <a:t>the</a:t>
            </a:r>
            <a:r>
              <a:rPr lang="pt-BR" dirty="0"/>
              <a:t> </a:t>
            </a:r>
            <a:r>
              <a:rPr lang="pt-BR" dirty="0" err="1"/>
              <a:t>template</a:t>
            </a:r>
            <a:r>
              <a:rPr lang="pt-BR" dirty="0"/>
              <a:t> </a:t>
            </a:r>
            <a:r>
              <a:rPr lang="pt-BR" dirty="0" err="1"/>
              <a:t>again</a:t>
            </a:r>
            <a:r>
              <a:rPr lang="pt-BR" dirty="0"/>
              <a:t> </a:t>
            </a:r>
            <a:r>
              <a:rPr lang="pt-BR" dirty="0" err="1"/>
              <a:t>to</a:t>
            </a:r>
            <a:r>
              <a:rPr lang="pt-BR" dirty="0"/>
              <a:t> </a:t>
            </a:r>
            <a:r>
              <a:rPr lang="pt-BR" dirty="0" err="1"/>
              <a:t>update</a:t>
            </a:r>
            <a:r>
              <a:rPr lang="pt-BR" dirty="0"/>
              <a:t>.</a:t>
            </a:r>
          </a:p>
        </p:txBody>
      </p:sp>
      <p:sp>
        <p:nvSpPr>
          <p:cNvPr id="15" name="Espaço Reservado para Texto 7">
            <a:extLst>
              <a:ext uri="{FF2B5EF4-FFF2-40B4-BE49-F238E27FC236}">
                <a16:creationId xmlns:a16="http://schemas.microsoft.com/office/drawing/2014/main" xmlns="" id="{A45828DB-02D9-493E-B696-7107B392CAF7}"/>
              </a:ext>
            </a:extLst>
          </p:cNvPr>
          <p:cNvSpPr>
            <a:spLocks noGrp="1"/>
          </p:cNvSpPr>
          <p:nvPr>
            <p:ph type="body" sz="quarter" idx="49" hasCustomPrompt="1"/>
          </p:nvPr>
        </p:nvSpPr>
        <p:spPr>
          <a:xfrm>
            <a:off x="322695" y="670643"/>
            <a:ext cx="6829140" cy="323941"/>
          </a:xfrm>
          <a:prstGeom prst="rect">
            <a:avLst/>
          </a:prstGeom>
        </p:spPr>
        <p:txBody>
          <a:bodyPr/>
          <a:lstStyle>
            <a:lvl1pPr marL="0" indent="0" algn="l">
              <a:buNone/>
              <a:defRPr sz="1400">
                <a:solidFill>
                  <a:schemeClr val="tx1">
                    <a:lumMod val="65000"/>
                    <a:lumOff val="35000"/>
                  </a:schemeClr>
                </a:solidFill>
                <a:latin typeface="+mn-lt"/>
              </a:defRPr>
            </a:lvl1pPr>
          </a:lstStyle>
          <a:p>
            <a:pPr lvl="0"/>
            <a:r>
              <a:rPr lang="pt-BR" dirty="0" err="1"/>
              <a:t>Calibri</a:t>
            </a:r>
            <a:r>
              <a:rPr lang="pt-BR" dirty="0"/>
              <a:t> </a:t>
            </a:r>
            <a:r>
              <a:rPr lang="pt-BR" dirty="0" err="1"/>
              <a:t>font</a:t>
            </a:r>
            <a:r>
              <a:rPr lang="pt-BR" dirty="0"/>
              <a:t> normal (</a:t>
            </a:r>
            <a:r>
              <a:rPr lang="pt-BR" dirty="0" err="1"/>
              <a:t>size</a:t>
            </a:r>
            <a:r>
              <a:rPr lang="pt-BR" dirty="0"/>
              <a:t> 14)</a:t>
            </a:r>
          </a:p>
        </p:txBody>
      </p:sp>
      <p:sp>
        <p:nvSpPr>
          <p:cNvPr id="16" name="Título 1">
            <a:extLst>
              <a:ext uri="{FF2B5EF4-FFF2-40B4-BE49-F238E27FC236}">
                <a16:creationId xmlns:a16="http://schemas.microsoft.com/office/drawing/2014/main" xmlns="" id="{492C72F6-137D-41DF-ACAC-E91E4A93FCB3}"/>
              </a:ext>
            </a:extLst>
          </p:cNvPr>
          <p:cNvSpPr>
            <a:spLocks noGrp="1"/>
          </p:cNvSpPr>
          <p:nvPr>
            <p:ph type="title" hasCustomPrompt="1"/>
          </p:nvPr>
        </p:nvSpPr>
        <p:spPr>
          <a:xfrm>
            <a:off x="322694" y="258471"/>
            <a:ext cx="9787893" cy="370620"/>
          </a:xfrm>
          <a:prstGeom prst="rect">
            <a:avLst/>
          </a:prstGeom>
        </p:spPr>
        <p:txBody>
          <a:bodyPr/>
          <a:lstStyle>
            <a:lvl1pPr algn="l">
              <a:tabLst/>
              <a:defRPr sz="2400" b="1">
                <a:solidFill>
                  <a:srgbClr val="54C0E8"/>
                </a:solidFill>
                <a:latin typeface="Trebuchet MS" panose="020B0603020202020204" pitchFamily="34" charset="0"/>
              </a:defRPr>
            </a:lvl1pPr>
          </a:lstStyle>
          <a:p>
            <a:r>
              <a:rPr lang="pt-BR" dirty="0" err="1"/>
              <a:t>Trebuchet</a:t>
            </a:r>
            <a:r>
              <a:rPr lang="pt-BR" dirty="0"/>
              <a:t> M </a:t>
            </a:r>
            <a:r>
              <a:rPr lang="pt-BR" dirty="0" err="1"/>
              <a:t>font</a:t>
            </a:r>
            <a:r>
              <a:rPr lang="pt-BR" dirty="0"/>
              <a:t> normal (</a:t>
            </a:r>
            <a:r>
              <a:rPr lang="pt-BR" dirty="0" err="1"/>
              <a:t>size</a:t>
            </a:r>
            <a:r>
              <a:rPr lang="pt-BR" dirty="0"/>
              <a:t> 24)</a:t>
            </a:r>
          </a:p>
        </p:txBody>
      </p:sp>
      <p:sp>
        <p:nvSpPr>
          <p:cNvPr id="9" name="Espaço Reservado para Texto 7">
            <a:extLst>
              <a:ext uri="{FF2B5EF4-FFF2-40B4-BE49-F238E27FC236}">
                <a16:creationId xmlns:a16="http://schemas.microsoft.com/office/drawing/2014/main" xmlns="" id="{C433449F-5D01-4CDC-BA19-6F923E3DE926}"/>
              </a:ext>
            </a:extLst>
          </p:cNvPr>
          <p:cNvSpPr>
            <a:spLocks noGrp="1"/>
          </p:cNvSpPr>
          <p:nvPr>
            <p:ph type="body" sz="quarter" idx="60" hasCustomPrompt="1"/>
          </p:nvPr>
        </p:nvSpPr>
        <p:spPr>
          <a:xfrm>
            <a:off x="845771" y="6542427"/>
            <a:ext cx="6866282" cy="285204"/>
          </a:xfrm>
          <a:prstGeom prst="rect">
            <a:avLst/>
          </a:prstGeom>
        </p:spPr>
        <p:txBody>
          <a:bodyPr/>
          <a:lstStyle>
            <a:lvl1pPr marL="0" indent="0" algn="l">
              <a:buNone/>
              <a:defRPr sz="1000" i="1">
                <a:solidFill>
                  <a:schemeClr val="tx1">
                    <a:lumMod val="65000"/>
                    <a:lumOff val="35000"/>
                  </a:schemeClr>
                </a:solidFill>
                <a:latin typeface="+mn-lt"/>
              </a:defRPr>
            </a:lvl1pPr>
          </a:lstStyle>
          <a:p>
            <a:pPr lvl="0"/>
            <a:r>
              <a:rPr lang="pt-BR" dirty="0" err="1"/>
              <a:t>Calibri</a:t>
            </a:r>
            <a:r>
              <a:rPr lang="pt-BR" dirty="0"/>
              <a:t> </a:t>
            </a:r>
            <a:r>
              <a:rPr lang="pt-BR" dirty="0" err="1"/>
              <a:t>font</a:t>
            </a:r>
            <a:r>
              <a:rPr lang="pt-BR" dirty="0"/>
              <a:t> normal (</a:t>
            </a:r>
            <a:r>
              <a:rPr lang="pt-BR" dirty="0" err="1"/>
              <a:t>size</a:t>
            </a:r>
            <a:r>
              <a:rPr lang="pt-BR" dirty="0"/>
              <a:t> 10)</a:t>
            </a:r>
          </a:p>
        </p:txBody>
      </p:sp>
      <p:pic>
        <p:nvPicPr>
          <p:cNvPr id="7" name="Imagem 2">
            <a:extLst>
              <a:ext uri="{FF2B5EF4-FFF2-40B4-BE49-F238E27FC236}">
                <a16:creationId xmlns:a16="http://schemas.microsoft.com/office/drawing/2014/main" xmlns="" id="{D4885C82-8084-4921-B995-352E5A1FCA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2146" y="6556676"/>
            <a:ext cx="283625" cy="226971"/>
          </a:xfrm>
          <a:prstGeom prst="rect">
            <a:avLst/>
          </a:prstGeom>
        </p:spPr>
      </p:pic>
    </p:spTree>
    <p:extLst>
      <p:ext uri="{BB962C8B-B14F-4D97-AF65-F5344CB8AC3E}">
        <p14:creationId xmlns:p14="http://schemas.microsoft.com/office/powerpoint/2010/main" val="14914133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9_Layout Personalizado">
    <p:bg>
      <p:bgPr>
        <a:solidFill>
          <a:schemeClr val="bg1"/>
        </a:solidFill>
        <a:effectLst/>
      </p:bgPr>
    </p:bg>
    <p:spTree>
      <p:nvGrpSpPr>
        <p:cNvPr id="1" name=""/>
        <p:cNvGrpSpPr/>
        <p:nvPr/>
      </p:nvGrpSpPr>
      <p:grpSpPr>
        <a:xfrm>
          <a:off x="0" y="0"/>
          <a:ext cx="0" cy="0"/>
          <a:chOff x="0" y="0"/>
          <a:chExt cx="0" cy="0"/>
        </a:xfrm>
      </p:grpSpPr>
      <p:sp>
        <p:nvSpPr>
          <p:cNvPr id="5" name="Espaço Reservado para Gráfico 4">
            <a:extLst>
              <a:ext uri="{FF2B5EF4-FFF2-40B4-BE49-F238E27FC236}">
                <a16:creationId xmlns:a16="http://schemas.microsoft.com/office/drawing/2014/main" xmlns="" id="{63DB75D3-1EE4-4E6F-8C6C-B3DD52DC1A7E}"/>
              </a:ext>
            </a:extLst>
          </p:cNvPr>
          <p:cNvSpPr>
            <a:spLocks noGrp="1"/>
          </p:cNvSpPr>
          <p:nvPr>
            <p:ph type="chart" sz="quarter" idx="61" hasCustomPrompt="1"/>
          </p:nvPr>
        </p:nvSpPr>
        <p:spPr>
          <a:xfrm>
            <a:off x="322697" y="1541463"/>
            <a:ext cx="11015445" cy="4057232"/>
          </a:xfrm>
          <a:prstGeom prst="rect">
            <a:avLst/>
          </a:prstGeom>
        </p:spPr>
        <p:txBody>
          <a:bodyPr/>
          <a:lstStyle>
            <a:lvl1pPr marL="0" indent="0">
              <a:buNone/>
              <a:defRPr lang="pt-BR" sz="1370" kern="1200" dirty="0">
                <a:solidFill>
                  <a:srgbClr val="FF0000"/>
                </a:solidFill>
                <a:latin typeface="+mj-lt"/>
                <a:ea typeface="+mn-ea"/>
                <a:cs typeface="+mn-cs"/>
              </a:defRPr>
            </a:lvl1pPr>
          </a:lstStyle>
          <a:p>
            <a:r>
              <a:rPr lang="pt-BR"/>
              <a:t>Click </a:t>
            </a:r>
            <a:r>
              <a:rPr lang="pt-BR" err="1"/>
              <a:t>and</a:t>
            </a:r>
            <a:r>
              <a:rPr lang="pt-BR"/>
              <a:t> </a:t>
            </a:r>
            <a:r>
              <a:rPr lang="pt-BR" err="1"/>
              <a:t>choose</a:t>
            </a:r>
            <a:r>
              <a:rPr lang="pt-BR"/>
              <a:t> </a:t>
            </a:r>
            <a:r>
              <a:rPr lang="pt-BR" err="1"/>
              <a:t>the</a:t>
            </a:r>
            <a:r>
              <a:rPr lang="pt-BR"/>
              <a:t> </a:t>
            </a:r>
            <a:r>
              <a:rPr lang="pt-BR" err="1"/>
              <a:t>graph</a:t>
            </a:r>
            <a:r>
              <a:rPr lang="pt-BR"/>
              <a:t> </a:t>
            </a:r>
            <a:r>
              <a:rPr lang="pt-BR" err="1"/>
              <a:t>inside</a:t>
            </a:r>
            <a:r>
              <a:rPr lang="pt-BR"/>
              <a:t> </a:t>
            </a:r>
            <a:r>
              <a:rPr lang="pt-BR" err="1"/>
              <a:t>of</a:t>
            </a:r>
            <a:r>
              <a:rPr lang="pt-BR"/>
              <a:t> “</a:t>
            </a:r>
            <a:r>
              <a:rPr lang="pt-BR" err="1"/>
              <a:t>templates</a:t>
            </a:r>
            <a:r>
              <a:rPr lang="pt-BR"/>
              <a:t>”. </a:t>
            </a:r>
            <a:r>
              <a:rPr lang="pt-BR" err="1"/>
              <a:t>Insert</a:t>
            </a:r>
            <a:r>
              <a:rPr lang="pt-BR"/>
              <a:t> </a:t>
            </a:r>
            <a:r>
              <a:rPr lang="pt-BR" err="1"/>
              <a:t>the</a:t>
            </a:r>
            <a:r>
              <a:rPr lang="pt-BR"/>
              <a:t> data </a:t>
            </a:r>
            <a:r>
              <a:rPr lang="pt-BR" err="1"/>
              <a:t>and</a:t>
            </a:r>
            <a:r>
              <a:rPr lang="pt-BR"/>
              <a:t> </a:t>
            </a:r>
            <a:r>
              <a:rPr lang="pt-BR" err="1"/>
              <a:t>then</a:t>
            </a:r>
            <a:r>
              <a:rPr lang="pt-BR"/>
              <a:t> </a:t>
            </a:r>
            <a:r>
              <a:rPr lang="pt-BR" err="1"/>
              <a:t>right</a:t>
            </a:r>
            <a:r>
              <a:rPr lang="pt-BR"/>
              <a:t> click </a:t>
            </a:r>
            <a:r>
              <a:rPr lang="pt-BR" err="1"/>
              <a:t>with</a:t>
            </a:r>
            <a:r>
              <a:rPr lang="pt-BR"/>
              <a:t> </a:t>
            </a:r>
            <a:r>
              <a:rPr lang="pt-BR" err="1"/>
              <a:t>the</a:t>
            </a:r>
            <a:r>
              <a:rPr lang="pt-BR"/>
              <a:t> mouse </a:t>
            </a:r>
            <a:r>
              <a:rPr lang="pt-BR" err="1"/>
              <a:t>and</a:t>
            </a:r>
            <a:r>
              <a:rPr lang="pt-BR"/>
              <a:t> </a:t>
            </a:r>
            <a:r>
              <a:rPr lang="pt-BR" err="1"/>
              <a:t>select</a:t>
            </a:r>
            <a:r>
              <a:rPr lang="pt-BR"/>
              <a:t> “</a:t>
            </a:r>
            <a:r>
              <a:rPr lang="pt-BR" err="1"/>
              <a:t>Change</a:t>
            </a:r>
            <a:r>
              <a:rPr lang="pt-BR"/>
              <a:t> </a:t>
            </a:r>
            <a:r>
              <a:rPr lang="pt-BR" err="1"/>
              <a:t>type</a:t>
            </a:r>
            <a:r>
              <a:rPr lang="pt-BR"/>
              <a:t> </a:t>
            </a:r>
            <a:r>
              <a:rPr lang="pt-BR" err="1"/>
              <a:t>of</a:t>
            </a:r>
            <a:r>
              <a:rPr lang="pt-BR"/>
              <a:t> </a:t>
            </a:r>
            <a:r>
              <a:rPr lang="pt-BR" err="1"/>
              <a:t>graph</a:t>
            </a:r>
            <a:r>
              <a:rPr lang="pt-BR"/>
              <a:t>”. </a:t>
            </a:r>
            <a:r>
              <a:rPr lang="pt-BR" err="1"/>
              <a:t>Select</a:t>
            </a:r>
            <a:r>
              <a:rPr lang="pt-BR"/>
              <a:t> </a:t>
            </a:r>
            <a:r>
              <a:rPr lang="pt-BR" err="1"/>
              <a:t>the</a:t>
            </a:r>
            <a:r>
              <a:rPr lang="pt-BR"/>
              <a:t> </a:t>
            </a:r>
            <a:r>
              <a:rPr lang="pt-BR" err="1"/>
              <a:t>template</a:t>
            </a:r>
            <a:r>
              <a:rPr lang="pt-BR"/>
              <a:t> </a:t>
            </a:r>
            <a:r>
              <a:rPr lang="pt-BR" err="1"/>
              <a:t>again</a:t>
            </a:r>
            <a:r>
              <a:rPr lang="pt-BR"/>
              <a:t> </a:t>
            </a:r>
            <a:r>
              <a:rPr lang="pt-BR" err="1"/>
              <a:t>to</a:t>
            </a:r>
            <a:r>
              <a:rPr lang="pt-BR"/>
              <a:t> </a:t>
            </a:r>
            <a:r>
              <a:rPr lang="pt-BR" err="1"/>
              <a:t>update</a:t>
            </a:r>
            <a:r>
              <a:rPr lang="pt-BR"/>
              <a:t>.</a:t>
            </a:r>
          </a:p>
        </p:txBody>
      </p:sp>
      <p:sp>
        <p:nvSpPr>
          <p:cNvPr id="15" name="Espaço Reservado para Texto 7">
            <a:extLst>
              <a:ext uri="{FF2B5EF4-FFF2-40B4-BE49-F238E27FC236}">
                <a16:creationId xmlns:a16="http://schemas.microsoft.com/office/drawing/2014/main" xmlns="" id="{A45828DB-02D9-493E-B696-7107B392CAF7}"/>
              </a:ext>
            </a:extLst>
          </p:cNvPr>
          <p:cNvSpPr>
            <a:spLocks noGrp="1"/>
          </p:cNvSpPr>
          <p:nvPr>
            <p:ph type="body" sz="quarter" idx="49" hasCustomPrompt="1"/>
          </p:nvPr>
        </p:nvSpPr>
        <p:spPr>
          <a:xfrm>
            <a:off x="322696" y="670644"/>
            <a:ext cx="6829140" cy="323941"/>
          </a:xfrm>
          <a:prstGeom prst="rect">
            <a:avLst/>
          </a:prstGeom>
        </p:spPr>
        <p:txBody>
          <a:bodyPr/>
          <a:lstStyle>
            <a:lvl1pPr marL="0" indent="0" algn="l">
              <a:buNone/>
              <a:defRPr sz="137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6" name="Título 1">
            <a:extLst>
              <a:ext uri="{FF2B5EF4-FFF2-40B4-BE49-F238E27FC236}">
                <a16:creationId xmlns:a16="http://schemas.microsoft.com/office/drawing/2014/main" xmlns="" id="{492C72F6-137D-41DF-ACAC-E91E4A93FCB3}"/>
              </a:ext>
            </a:extLst>
          </p:cNvPr>
          <p:cNvSpPr>
            <a:spLocks noGrp="1"/>
          </p:cNvSpPr>
          <p:nvPr>
            <p:ph type="title" hasCustomPrompt="1"/>
          </p:nvPr>
        </p:nvSpPr>
        <p:spPr>
          <a:xfrm>
            <a:off x="322695" y="258471"/>
            <a:ext cx="9787893" cy="370620"/>
          </a:xfrm>
          <a:prstGeom prst="rect">
            <a:avLst/>
          </a:prstGeom>
        </p:spPr>
        <p:txBody>
          <a:bodyPr/>
          <a:lstStyle>
            <a:lvl1pPr algn="l">
              <a:tabLst/>
              <a:defRPr sz="2176" b="1">
                <a:solidFill>
                  <a:srgbClr val="54C0E8"/>
                </a:solidFill>
                <a:latin typeface="Trebuchet MS" panose="020B0603020202020204" pitchFamily="34" charset="0"/>
              </a:defRPr>
            </a:lvl1pPr>
          </a:lstStyle>
          <a:p>
            <a:r>
              <a:rPr lang="pt-BR" err="1"/>
              <a:t>Trebuchet</a:t>
            </a:r>
            <a:r>
              <a:rPr lang="pt-BR"/>
              <a:t> M </a:t>
            </a:r>
            <a:r>
              <a:rPr lang="pt-BR" err="1"/>
              <a:t>font</a:t>
            </a:r>
            <a:r>
              <a:rPr lang="pt-BR"/>
              <a:t> normal (</a:t>
            </a:r>
            <a:r>
              <a:rPr lang="pt-BR" err="1"/>
              <a:t>size</a:t>
            </a:r>
            <a:r>
              <a:rPr lang="pt-BR"/>
              <a:t> 24)</a:t>
            </a:r>
          </a:p>
        </p:txBody>
      </p:sp>
      <p:sp>
        <p:nvSpPr>
          <p:cNvPr id="29" name="Espaço Reservado para Texto 7">
            <a:extLst>
              <a:ext uri="{FF2B5EF4-FFF2-40B4-BE49-F238E27FC236}">
                <a16:creationId xmlns:a16="http://schemas.microsoft.com/office/drawing/2014/main" xmlns="" id="{9BE8F821-BF03-4D6F-AA53-7CEFF56867CE}"/>
              </a:ext>
            </a:extLst>
          </p:cNvPr>
          <p:cNvSpPr>
            <a:spLocks noGrp="1"/>
          </p:cNvSpPr>
          <p:nvPr>
            <p:ph type="body" sz="quarter" idx="60" hasCustomPrompt="1"/>
          </p:nvPr>
        </p:nvSpPr>
        <p:spPr>
          <a:xfrm>
            <a:off x="736347" y="6528172"/>
            <a:ext cx="6866282" cy="285204"/>
          </a:xfrm>
          <a:prstGeom prst="rect">
            <a:avLst/>
          </a:prstGeom>
        </p:spPr>
        <p:txBody>
          <a:bodyPr/>
          <a:lstStyle>
            <a:lvl1pPr marL="0" indent="0" algn="l">
              <a:buNone/>
              <a:defRPr sz="978" i="1">
                <a:solidFill>
                  <a:srgbClr val="666666"/>
                </a:solidFill>
                <a:latin typeface="+mn-lt"/>
              </a:defRPr>
            </a:lvl1pPr>
          </a:lstStyle>
          <a:p>
            <a:pPr lvl="0"/>
            <a:r>
              <a:rPr lang="pt-BR" err="1"/>
              <a:t>Calibri</a:t>
            </a:r>
            <a:r>
              <a:rPr lang="pt-BR"/>
              <a:t> </a:t>
            </a:r>
            <a:r>
              <a:rPr lang="pt-BR" err="1"/>
              <a:t>font</a:t>
            </a:r>
            <a:r>
              <a:rPr lang="pt-BR"/>
              <a:t> normal (</a:t>
            </a:r>
            <a:r>
              <a:rPr lang="pt-BR" err="1"/>
              <a:t>size</a:t>
            </a:r>
            <a:r>
              <a:rPr lang="pt-BR"/>
              <a:t> 10)</a:t>
            </a:r>
          </a:p>
        </p:txBody>
      </p:sp>
      <p:pic>
        <p:nvPicPr>
          <p:cNvPr id="7" name="Imagem 40">
            <a:extLst>
              <a:ext uri="{FF2B5EF4-FFF2-40B4-BE49-F238E27FC236}">
                <a16:creationId xmlns:a16="http://schemas.microsoft.com/office/drawing/2014/main" xmlns="" id="{C2321233-BE14-4238-B810-1B224428E0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7647" y="6567864"/>
            <a:ext cx="262857" cy="205818"/>
          </a:xfrm>
          <a:prstGeom prst="rect">
            <a:avLst/>
          </a:prstGeom>
        </p:spPr>
      </p:pic>
    </p:spTree>
    <p:extLst>
      <p:ext uri="{BB962C8B-B14F-4D97-AF65-F5344CB8AC3E}">
        <p14:creationId xmlns:p14="http://schemas.microsoft.com/office/powerpoint/2010/main" val="2658677321"/>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9" name="Espaço Reservado para Texto 7">
            <a:extLst>
              <a:ext uri="{FF2B5EF4-FFF2-40B4-BE49-F238E27FC236}">
                <a16:creationId xmlns:a16="http://schemas.microsoft.com/office/drawing/2014/main" xmlns="" id="{6E104D49-A92C-400B-AD04-56DBB6654A88}"/>
              </a:ext>
            </a:extLst>
          </p:cNvPr>
          <p:cNvSpPr>
            <a:spLocks noGrp="1"/>
          </p:cNvSpPr>
          <p:nvPr>
            <p:ph type="body" sz="quarter" idx="49" hasCustomPrompt="1"/>
          </p:nvPr>
        </p:nvSpPr>
        <p:spPr>
          <a:xfrm>
            <a:off x="285552" y="739982"/>
            <a:ext cx="6829140" cy="323941"/>
          </a:xfrm>
          <a:prstGeom prst="rect">
            <a:avLst/>
          </a:prstGeom>
        </p:spPr>
        <p:txBody>
          <a:bodyPr/>
          <a:lstStyle>
            <a:lvl1pPr marL="0" indent="0" algn="l">
              <a:buNone/>
              <a:defRPr sz="140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0" name="Título 1">
            <a:extLst>
              <a:ext uri="{FF2B5EF4-FFF2-40B4-BE49-F238E27FC236}">
                <a16:creationId xmlns:a16="http://schemas.microsoft.com/office/drawing/2014/main" xmlns="" id="{BD40C52A-1BFC-494E-8AA4-9550A142C70D}"/>
              </a:ext>
            </a:extLst>
          </p:cNvPr>
          <p:cNvSpPr>
            <a:spLocks noGrp="1"/>
          </p:cNvSpPr>
          <p:nvPr>
            <p:ph type="title" hasCustomPrompt="1"/>
          </p:nvPr>
        </p:nvSpPr>
        <p:spPr>
          <a:xfrm>
            <a:off x="285553" y="258471"/>
            <a:ext cx="9787893" cy="370620"/>
          </a:xfrm>
          <a:prstGeom prst="rect">
            <a:avLst/>
          </a:prstGeom>
        </p:spPr>
        <p:txBody>
          <a:bodyPr/>
          <a:lstStyle>
            <a:lvl1pPr algn="l">
              <a:tabLst/>
              <a:defRPr sz="2400" b="1">
                <a:solidFill>
                  <a:srgbClr val="29B7EB"/>
                </a:solidFill>
                <a:latin typeface="Trebuchet MS" panose="020B0603020202020204" pitchFamily="34" charset="0"/>
              </a:defRPr>
            </a:lvl1pPr>
          </a:lstStyle>
          <a:p>
            <a:r>
              <a:rPr lang="pt-BR" err="1"/>
              <a:t>Trebuchet</a:t>
            </a:r>
            <a:r>
              <a:rPr lang="pt-BR"/>
              <a:t> M </a:t>
            </a:r>
            <a:r>
              <a:rPr lang="pt-BR" err="1"/>
              <a:t>font</a:t>
            </a:r>
            <a:r>
              <a:rPr lang="pt-BR"/>
              <a:t> normal (</a:t>
            </a:r>
            <a:r>
              <a:rPr lang="pt-BR" err="1"/>
              <a:t>size</a:t>
            </a:r>
            <a:r>
              <a:rPr lang="pt-BR"/>
              <a:t> 24)</a:t>
            </a:r>
          </a:p>
        </p:txBody>
      </p:sp>
      <p:sp>
        <p:nvSpPr>
          <p:cNvPr id="17" name="Espaço Reservado para Gráfico 4">
            <a:extLst>
              <a:ext uri="{FF2B5EF4-FFF2-40B4-BE49-F238E27FC236}">
                <a16:creationId xmlns:a16="http://schemas.microsoft.com/office/drawing/2014/main" xmlns="" id="{0392E97D-CDD3-4793-9688-4AD3822B325D}"/>
              </a:ext>
            </a:extLst>
          </p:cNvPr>
          <p:cNvSpPr>
            <a:spLocks noGrp="1"/>
          </p:cNvSpPr>
          <p:nvPr>
            <p:ph type="chart" sz="quarter" idx="61" hasCustomPrompt="1"/>
          </p:nvPr>
        </p:nvSpPr>
        <p:spPr>
          <a:xfrm>
            <a:off x="285553" y="1340956"/>
            <a:ext cx="11047578" cy="4314767"/>
          </a:xfrm>
          <a:prstGeom prst="rect">
            <a:avLst/>
          </a:prstGeom>
        </p:spPr>
        <p:txBody>
          <a:bodyPr/>
          <a:lstStyle>
            <a:lvl1pPr marL="0" indent="0">
              <a:buNone/>
              <a:defRPr lang="pt-BR" sz="1400" kern="1200" dirty="0">
                <a:solidFill>
                  <a:srgbClr val="FF0000"/>
                </a:solidFill>
                <a:latin typeface="+mj-lt"/>
                <a:ea typeface="+mn-ea"/>
                <a:cs typeface="+mn-cs"/>
              </a:defRPr>
            </a:lvl1pPr>
          </a:lstStyle>
          <a:p>
            <a:r>
              <a:rPr lang="pt-BR"/>
              <a:t>Click </a:t>
            </a:r>
            <a:r>
              <a:rPr lang="pt-BR" err="1"/>
              <a:t>and</a:t>
            </a:r>
            <a:r>
              <a:rPr lang="pt-BR"/>
              <a:t> </a:t>
            </a:r>
            <a:r>
              <a:rPr lang="pt-BR" err="1"/>
              <a:t>choose</a:t>
            </a:r>
            <a:r>
              <a:rPr lang="pt-BR"/>
              <a:t> </a:t>
            </a:r>
            <a:r>
              <a:rPr lang="pt-BR" err="1"/>
              <a:t>the</a:t>
            </a:r>
            <a:r>
              <a:rPr lang="pt-BR"/>
              <a:t> </a:t>
            </a:r>
            <a:r>
              <a:rPr lang="pt-BR" err="1"/>
              <a:t>graph</a:t>
            </a:r>
            <a:r>
              <a:rPr lang="pt-BR"/>
              <a:t> </a:t>
            </a:r>
            <a:r>
              <a:rPr lang="pt-BR" err="1"/>
              <a:t>inside</a:t>
            </a:r>
            <a:r>
              <a:rPr lang="pt-BR"/>
              <a:t> </a:t>
            </a:r>
            <a:r>
              <a:rPr lang="pt-BR" err="1"/>
              <a:t>of</a:t>
            </a:r>
            <a:r>
              <a:rPr lang="pt-BR"/>
              <a:t> “</a:t>
            </a:r>
            <a:r>
              <a:rPr lang="pt-BR" err="1"/>
              <a:t>templates</a:t>
            </a:r>
            <a:r>
              <a:rPr lang="pt-BR"/>
              <a:t>”. </a:t>
            </a:r>
            <a:r>
              <a:rPr lang="pt-BR" err="1"/>
              <a:t>Insert</a:t>
            </a:r>
            <a:r>
              <a:rPr lang="pt-BR"/>
              <a:t> </a:t>
            </a:r>
            <a:r>
              <a:rPr lang="pt-BR" err="1"/>
              <a:t>the</a:t>
            </a:r>
            <a:r>
              <a:rPr lang="pt-BR"/>
              <a:t> data </a:t>
            </a:r>
            <a:r>
              <a:rPr lang="pt-BR" err="1"/>
              <a:t>and</a:t>
            </a:r>
            <a:r>
              <a:rPr lang="pt-BR"/>
              <a:t> </a:t>
            </a:r>
            <a:r>
              <a:rPr lang="pt-BR" err="1"/>
              <a:t>then</a:t>
            </a:r>
            <a:r>
              <a:rPr lang="pt-BR"/>
              <a:t> </a:t>
            </a:r>
            <a:r>
              <a:rPr lang="pt-BR" err="1"/>
              <a:t>right</a:t>
            </a:r>
            <a:r>
              <a:rPr lang="pt-BR"/>
              <a:t> click </a:t>
            </a:r>
            <a:r>
              <a:rPr lang="pt-BR" err="1"/>
              <a:t>with</a:t>
            </a:r>
            <a:r>
              <a:rPr lang="pt-BR"/>
              <a:t> </a:t>
            </a:r>
            <a:r>
              <a:rPr lang="pt-BR" err="1"/>
              <a:t>the</a:t>
            </a:r>
            <a:r>
              <a:rPr lang="pt-BR"/>
              <a:t> mouse </a:t>
            </a:r>
            <a:r>
              <a:rPr lang="pt-BR" err="1"/>
              <a:t>and</a:t>
            </a:r>
            <a:r>
              <a:rPr lang="pt-BR"/>
              <a:t> </a:t>
            </a:r>
            <a:r>
              <a:rPr lang="pt-BR" err="1"/>
              <a:t>select</a:t>
            </a:r>
            <a:r>
              <a:rPr lang="pt-BR"/>
              <a:t> “</a:t>
            </a:r>
            <a:r>
              <a:rPr lang="pt-BR" err="1"/>
              <a:t>Change</a:t>
            </a:r>
            <a:r>
              <a:rPr lang="pt-BR"/>
              <a:t> </a:t>
            </a:r>
            <a:r>
              <a:rPr lang="pt-BR" err="1"/>
              <a:t>type</a:t>
            </a:r>
            <a:r>
              <a:rPr lang="pt-BR"/>
              <a:t> </a:t>
            </a:r>
            <a:r>
              <a:rPr lang="pt-BR" err="1"/>
              <a:t>of</a:t>
            </a:r>
            <a:r>
              <a:rPr lang="pt-BR"/>
              <a:t> </a:t>
            </a:r>
            <a:r>
              <a:rPr lang="pt-BR" err="1"/>
              <a:t>graph</a:t>
            </a:r>
            <a:r>
              <a:rPr lang="pt-BR"/>
              <a:t>”. </a:t>
            </a:r>
            <a:r>
              <a:rPr lang="pt-BR" err="1"/>
              <a:t>Select</a:t>
            </a:r>
            <a:r>
              <a:rPr lang="pt-BR"/>
              <a:t> </a:t>
            </a:r>
            <a:r>
              <a:rPr lang="pt-BR" err="1"/>
              <a:t>the</a:t>
            </a:r>
            <a:r>
              <a:rPr lang="pt-BR"/>
              <a:t> </a:t>
            </a:r>
            <a:r>
              <a:rPr lang="pt-BR" err="1"/>
              <a:t>template</a:t>
            </a:r>
            <a:r>
              <a:rPr lang="pt-BR"/>
              <a:t> </a:t>
            </a:r>
            <a:r>
              <a:rPr lang="pt-BR" err="1"/>
              <a:t>again</a:t>
            </a:r>
            <a:r>
              <a:rPr lang="pt-BR"/>
              <a:t> </a:t>
            </a:r>
            <a:r>
              <a:rPr lang="pt-BR" err="1"/>
              <a:t>to</a:t>
            </a:r>
            <a:r>
              <a:rPr lang="pt-BR"/>
              <a:t> </a:t>
            </a:r>
            <a:r>
              <a:rPr lang="pt-BR" err="1"/>
              <a:t>update</a:t>
            </a:r>
            <a:endParaRPr lang="pt-BR"/>
          </a:p>
        </p:txBody>
      </p:sp>
      <p:sp>
        <p:nvSpPr>
          <p:cNvPr id="11" name="Espaço Reservado para Texto 7">
            <a:extLst>
              <a:ext uri="{FF2B5EF4-FFF2-40B4-BE49-F238E27FC236}">
                <a16:creationId xmlns:a16="http://schemas.microsoft.com/office/drawing/2014/main" xmlns="" id="{04AC7FFB-FD40-4856-AF38-A957C1904E04}"/>
              </a:ext>
            </a:extLst>
          </p:cNvPr>
          <p:cNvSpPr>
            <a:spLocks noGrp="1"/>
          </p:cNvSpPr>
          <p:nvPr>
            <p:ph type="body" sz="quarter" idx="60" hasCustomPrompt="1"/>
          </p:nvPr>
        </p:nvSpPr>
        <p:spPr>
          <a:xfrm>
            <a:off x="845771" y="6542427"/>
            <a:ext cx="6866282" cy="285204"/>
          </a:xfrm>
          <a:prstGeom prst="rect">
            <a:avLst/>
          </a:prstGeom>
        </p:spPr>
        <p:txBody>
          <a:bodyPr/>
          <a:lstStyle>
            <a:lvl1pPr marL="0" indent="0" algn="l">
              <a:buNone/>
              <a:defRPr sz="1000" i="1">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10)</a:t>
            </a:r>
          </a:p>
        </p:txBody>
      </p:sp>
      <p:pic>
        <p:nvPicPr>
          <p:cNvPr id="13" name="Imagem 2">
            <a:extLst>
              <a:ext uri="{FF2B5EF4-FFF2-40B4-BE49-F238E27FC236}">
                <a16:creationId xmlns:a16="http://schemas.microsoft.com/office/drawing/2014/main" xmlns="" id="{ABA2DA6B-BB04-4AAD-9136-C79B8C6D27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2146" y="6556676"/>
            <a:ext cx="283625" cy="226971"/>
          </a:xfrm>
          <a:prstGeom prst="rect">
            <a:avLst/>
          </a:prstGeom>
        </p:spPr>
      </p:pic>
    </p:spTree>
    <p:extLst>
      <p:ext uri="{BB962C8B-B14F-4D97-AF65-F5344CB8AC3E}">
        <p14:creationId xmlns:p14="http://schemas.microsoft.com/office/powerpoint/2010/main" val="927145467"/>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32103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7.xml"/><Relationship Id="rId18" Type="http://schemas.openxmlformats.org/officeDocument/2006/relationships/chart" Target="../charts/chart5.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chart" Target="../charts/chart4.xml"/><Relationship Id="rId2" Type="http://schemas.openxmlformats.org/officeDocument/2006/relationships/tags" Target="../tags/tag2.xml"/><Relationship Id="rId16" Type="http://schemas.openxmlformats.org/officeDocument/2006/relationships/chart" Target="../charts/chart3.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chart" Target="../charts/chart2.xml"/><Relationship Id="rId10" Type="http://schemas.openxmlformats.org/officeDocument/2006/relationships/tags" Target="../tags/tag10.xml"/><Relationship Id="rId19" Type="http://schemas.openxmlformats.org/officeDocument/2006/relationships/chart" Target="../charts/chart6.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chart" Target="../charts/chart1.xml"/></Relationships>
</file>

<file path=ppt/slides/_rels/slide17.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tags" Target="../tags/tag15.xml"/><Relationship Id="rId7"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10" Type="http://schemas.openxmlformats.org/officeDocument/2006/relationships/chart" Target="../charts/chart9.xml"/><Relationship Id="rId4" Type="http://schemas.openxmlformats.org/officeDocument/2006/relationships/tags" Target="../tags/tag16.xml"/><Relationship Id="rId9"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8.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9.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8.xml"/><Relationship Id="rId4" Type="http://schemas.openxmlformats.org/officeDocument/2006/relationships/chart" Target="../charts/chart21.xml"/></Relationships>
</file>

<file path=ppt/slides/_rels/slide2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9.xml"/><Relationship Id="rId5" Type="http://schemas.openxmlformats.org/officeDocument/2006/relationships/chart" Target="../charts/chart25.xml"/><Relationship Id="rId4" Type="http://schemas.openxmlformats.org/officeDocument/2006/relationships/chart" Target="../charts/char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6117B0-1112-B446-BFA3-F87272E710CB}"/>
              </a:ext>
            </a:extLst>
          </p:cNvPr>
          <p:cNvSpPr>
            <a:spLocks noGrp="1"/>
          </p:cNvSpPr>
          <p:nvPr>
            <p:ph type="ctrTitle"/>
          </p:nvPr>
        </p:nvSpPr>
        <p:spPr>
          <a:xfrm>
            <a:off x="567007" y="321469"/>
            <a:ext cx="6860876" cy="2886075"/>
          </a:xfrm>
        </p:spPr>
        <p:txBody>
          <a:bodyPr/>
          <a:lstStyle/>
          <a:p>
            <a:r>
              <a:rPr lang="en-IE" dirty="0" smtClean="0">
                <a:latin typeface="Rubik" panose="00000500000000000000" pitchFamily="2" charset="-79"/>
                <a:cs typeface="Rubik" panose="00000500000000000000" pitchFamily="2" charset="-79"/>
              </a:rPr>
              <a:t>Four </a:t>
            </a:r>
            <a:r>
              <a:rPr lang="en-IE" dirty="0">
                <a:latin typeface="Rubik" panose="00000500000000000000" pitchFamily="2" charset="-79"/>
                <a:cs typeface="Rubik" panose="00000500000000000000" pitchFamily="2" charset="-79"/>
              </a:rPr>
              <a:t>Day Week Ireland</a:t>
            </a:r>
            <a:endParaRPr lang="en-US" dirty="0"/>
          </a:p>
        </p:txBody>
      </p:sp>
      <p:sp>
        <p:nvSpPr>
          <p:cNvPr id="3" name="Rectangle 2"/>
          <p:cNvSpPr/>
          <p:nvPr/>
        </p:nvSpPr>
        <p:spPr>
          <a:xfrm>
            <a:off x="681307" y="2772847"/>
            <a:ext cx="3877985" cy="400110"/>
          </a:xfrm>
          <a:prstGeom prst="rect">
            <a:avLst/>
          </a:prstGeom>
        </p:spPr>
        <p:txBody>
          <a:bodyPr wrap="none">
            <a:spAutoFit/>
          </a:bodyPr>
          <a:lstStyle/>
          <a:p>
            <a:r>
              <a:rPr lang="en-IE" sz="2000" dirty="0">
                <a:solidFill>
                  <a:schemeClr val="bg1"/>
                </a:solidFill>
                <a:latin typeface="Rubik" panose="00000500000000000000" pitchFamily="2" charset="-79"/>
                <a:cs typeface="Rubik" panose="00000500000000000000" pitchFamily="2" charset="-79"/>
              </a:rPr>
              <a:t>#4DayWeek </a:t>
            </a:r>
            <a:r>
              <a:rPr lang="en-IE" sz="2000" dirty="0" smtClean="0">
                <a:solidFill>
                  <a:schemeClr val="bg1"/>
                </a:solidFill>
                <a:latin typeface="Rubik" panose="00000500000000000000" pitchFamily="2" charset="-79"/>
                <a:cs typeface="Rubik" panose="00000500000000000000" pitchFamily="2" charset="-79"/>
              </a:rPr>
              <a:t>#</a:t>
            </a:r>
            <a:r>
              <a:rPr lang="en-IE" sz="2000" dirty="0">
                <a:solidFill>
                  <a:schemeClr val="bg1"/>
                </a:solidFill>
                <a:latin typeface="Rubik" panose="00000500000000000000" pitchFamily="2" charset="-79"/>
                <a:cs typeface="Rubik" panose="00000500000000000000" pitchFamily="2" charset="-79"/>
              </a:rPr>
              <a:t>Better4Everyone</a:t>
            </a:r>
          </a:p>
        </p:txBody>
      </p:sp>
    </p:spTree>
    <p:extLst>
      <p:ext uri="{BB962C8B-B14F-4D97-AF65-F5344CB8AC3E}">
        <p14:creationId xmlns:p14="http://schemas.microsoft.com/office/powerpoint/2010/main" val="4174432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1344"/>
            <a:ext cx="3640740" cy="584775"/>
          </a:xfrm>
          <a:prstGeom prst="rect">
            <a:avLst/>
          </a:prstGeom>
        </p:spPr>
        <p:txBody>
          <a:bodyPr wrap="none">
            <a:spAutoFit/>
          </a:bodyPr>
          <a:lstStyle/>
          <a:p>
            <a:r>
              <a:rPr lang="en-IE" sz="3200" b="1" dirty="0" smtClean="0">
                <a:solidFill>
                  <a:prstClr val="white"/>
                </a:solidFill>
                <a:latin typeface="Rubik" panose="00000500000000000000" pitchFamily="2" charset="-79"/>
                <a:cs typeface="Rubik" panose="00000500000000000000" pitchFamily="2" charset="-79"/>
              </a:rPr>
              <a:t>Media Coverage</a:t>
            </a:r>
            <a:endParaRPr lang="en-IE" sz="3200" b="1" dirty="0">
              <a:solidFill>
                <a:prstClr val="white"/>
              </a:solidFill>
            </a:endParaRPr>
          </a:p>
        </p:txBody>
      </p:sp>
      <p:sp>
        <p:nvSpPr>
          <p:cNvPr id="12" name="TextBox 11"/>
          <p:cNvSpPr txBox="1"/>
          <p:nvPr/>
        </p:nvSpPr>
        <p:spPr>
          <a:xfrm>
            <a:off x="223520" y="1158240"/>
            <a:ext cx="7762240" cy="5632311"/>
          </a:xfrm>
          <a:prstGeom prst="rect">
            <a:avLst/>
          </a:prstGeom>
          <a:noFill/>
        </p:spPr>
        <p:txBody>
          <a:bodyPr wrap="square" rtlCol="0">
            <a:spAutoFit/>
          </a:bodyPr>
          <a:lstStyle/>
          <a:p>
            <a:pPr marL="285750" indent="-285750">
              <a:buFont typeface="Arial" panose="020B0604020202020204" pitchFamily="34" charset="0"/>
              <a:buChar char="•"/>
            </a:pPr>
            <a:r>
              <a:rPr lang="en-IE" dirty="0" smtClean="0">
                <a:solidFill>
                  <a:schemeClr val="bg1"/>
                </a:solidFill>
                <a:latin typeface="Rubik" panose="00000500000000000000" pitchFamily="2" charset="-79"/>
                <a:cs typeface="Rubik" panose="00000500000000000000" pitchFamily="2" charset="-79"/>
              </a:rPr>
              <a:t>Virgin Media News</a:t>
            </a:r>
          </a:p>
          <a:p>
            <a:pPr marL="285750" indent="-285750">
              <a:buFont typeface="Arial" panose="020B0604020202020204" pitchFamily="34" charset="0"/>
              <a:buChar char="•"/>
            </a:pPr>
            <a:r>
              <a:rPr lang="en-IE" dirty="0" smtClean="0">
                <a:solidFill>
                  <a:schemeClr val="bg1"/>
                </a:solidFill>
                <a:latin typeface="Rubik" panose="00000500000000000000" pitchFamily="2" charset="-79"/>
                <a:cs typeface="Rubik" panose="00000500000000000000" pitchFamily="2" charset="-79"/>
              </a:rPr>
              <a:t>RTÉ</a:t>
            </a:r>
          </a:p>
          <a:p>
            <a:pPr marL="285750" indent="-285750">
              <a:buFont typeface="Arial" panose="020B0604020202020204" pitchFamily="34" charset="0"/>
              <a:buChar char="•"/>
            </a:pPr>
            <a:r>
              <a:rPr lang="en-IE" dirty="0" smtClean="0">
                <a:solidFill>
                  <a:schemeClr val="bg1"/>
                </a:solidFill>
                <a:latin typeface="Rubik" panose="00000500000000000000" pitchFamily="2" charset="-79"/>
                <a:cs typeface="Rubik" panose="00000500000000000000" pitchFamily="2" charset="-79"/>
              </a:rPr>
              <a:t>Irish Times</a:t>
            </a:r>
          </a:p>
          <a:p>
            <a:pPr marL="285750" indent="-285750">
              <a:buFont typeface="Arial" panose="020B0604020202020204" pitchFamily="34" charset="0"/>
              <a:buChar char="•"/>
            </a:pPr>
            <a:r>
              <a:rPr lang="en-IE" dirty="0" smtClean="0">
                <a:solidFill>
                  <a:schemeClr val="bg1"/>
                </a:solidFill>
                <a:latin typeface="Rubik" panose="00000500000000000000" pitchFamily="2" charset="-79"/>
                <a:cs typeface="Rubik" panose="00000500000000000000" pitchFamily="2" charset="-79"/>
              </a:rPr>
              <a:t>Irish Independent</a:t>
            </a:r>
          </a:p>
          <a:p>
            <a:pPr marL="285750" indent="-285750">
              <a:buFont typeface="Arial" panose="020B0604020202020204" pitchFamily="34" charset="0"/>
              <a:buChar char="•"/>
            </a:pPr>
            <a:r>
              <a:rPr lang="en-IE" dirty="0" err="1" smtClean="0">
                <a:solidFill>
                  <a:schemeClr val="bg1"/>
                </a:solidFill>
                <a:latin typeface="Rubik" panose="00000500000000000000" pitchFamily="2" charset="-79"/>
                <a:cs typeface="Rubik" panose="00000500000000000000" pitchFamily="2" charset="-79"/>
              </a:rPr>
              <a:t>Drivetime</a:t>
            </a:r>
            <a:r>
              <a:rPr lang="en-IE" dirty="0" smtClean="0">
                <a:solidFill>
                  <a:schemeClr val="bg1"/>
                </a:solidFill>
                <a:latin typeface="Rubik" panose="00000500000000000000" pitchFamily="2" charset="-79"/>
                <a:cs typeface="Rubik" panose="00000500000000000000" pitchFamily="2" charset="-79"/>
              </a:rPr>
              <a:t> RTÉ</a:t>
            </a:r>
          </a:p>
          <a:p>
            <a:pPr marL="285750" indent="-285750">
              <a:buFont typeface="Arial" panose="020B0604020202020204" pitchFamily="34" charset="0"/>
              <a:buChar char="•"/>
            </a:pPr>
            <a:r>
              <a:rPr lang="en-IE" dirty="0" smtClean="0">
                <a:solidFill>
                  <a:schemeClr val="bg1"/>
                </a:solidFill>
                <a:latin typeface="Rubik" panose="00000500000000000000" pitchFamily="2" charset="-79"/>
                <a:cs typeface="Rubik" panose="00000500000000000000" pitchFamily="2" charset="-79"/>
              </a:rPr>
              <a:t>Saturday RTÉ</a:t>
            </a:r>
          </a:p>
          <a:p>
            <a:pPr marL="285750" indent="-285750">
              <a:buFont typeface="Arial" panose="020B0604020202020204" pitchFamily="34" charset="0"/>
              <a:buChar char="•"/>
            </a:pPr>
            <a:r>
              <a:rPr lang="en-IE" dirty="0" smtClean="0">
                <a:solidFill>
                  <a:schemeClr val="bg1"/>
                </a:solidFill>
                <a:latin typeface="Rubik" panose="00000500000000000000" pitchFamily="2" charset="-79"/>
                <a:cs typeface="Rubik" panose="00000500000000000000" pitchFamily="2" charset="-79"/>
              </a:rPr>
              <a:t>Last Word with Matt Cooper (Today FM)</a:t>
            </a:r>
          </a:p>
          <a:p>
            <a:pPr marL="285750" indent="-285750">
              <a:buFont typeface="Arial" panose="020B0604020202020204" pitchFamily="34" charset="0"/>
              <a:buChar char="•"/>
            </a:pPr>
            <a:r>
              <a:rPr lang="en-IE" dirty="0" smtClean="0">
                <a:solidFill>
                  <a:schemeClr val="bg1"/>
                </a:solidFill>
                <a:latin typeface="Rubik" panose="00000500000000000000" pitchFamily="2" charset="-79"/>
                <a:cs typeface="Rubik" panose="00000500000000000000" pitchFamily="2" charset="-79"/>
              </a:rPr>
              <a:t>Dermot &amp; Dave (Today FM)</a:t>
            </a:r>
          </a:p>
          <a:p>
            <a:pPr marL="285750" indent="-285750">
              <a:buFont typeface="Arial" panose="020B0604020202020204" pitchFamily="34" charset="0"/>
              <a:buChar char="•"/>
            </a:pPr>
            <a:r>
              <a:rPr lang="en-IE" dirty="0" err="1" smtClean="0">
                <a:solidFill>
                  <a:schemeClr val="bg1"/>
                </a:solidFill>
                <a:latin typeface="Rubik" panose="00000500000000000000" pitchFamily="2" charset="-79"/>
                <a:cs typeface="Rubik" panose="00000500000000000000" pitchFamily="2" charset="-79"/>
              </a:rPr>
              <a:t>Newstalk</a:t>
            </a:r>
            <a:r>
              <a:rPr lang="en-IE" dirty="0" smtClean="0">
                <a:solidFill>
                  <a:schemeClr val="bg1"/>
                </a:solidFill>
                <a:latin typeface="Rubik" panose="00000500000000000000" pitchFamily="2" charset="-79"/>
                <a:cs typeface="Rubik" panose="00000500000000000000" pitchFamily="2" charset="-79"/>
              </a:rPr>
              <a:t> Breakfast</a:t>
            </a:r>
          </a:p>
          <a:p>
            <a:pPr marL="285750" indent="-285750">
              <a:buFont typeface="Arial" panose="020B0604020202020204" pitchFamily="34" charset="0"/>
              <a:buChar char="•"/>
            </a:pPr>
            <a:r>
              <a:rPr lang="en-IE" dirty="0" smtClean="0">
                <a:solidFill>
                  <a:schemeClr val="bg1"/>
                </a:solidFill>
                <a:latin typeface="Rubik" panose="00000500000000000000" pitchFamily="2" charset="-79"/>
                <a:cs typeface="Rubik" panose="00000500000000000000" pitchFamily="2" charset="-79"/>
              </a:rPr>
              <a:t>The Hard Shoulder with Ivan Yeats (</a:t>
            </a:r>
            <a:r>
              <a:rPr lang="en-IE" dirty="0" err="1" smtClean="0">
                <a:solidFill>
                  <a:schemeClr val="bg1"/>
                </a:solidFill>
                <a:latin typeface="Rubik" panose="00000500000000000000" pitchFamily="2" charset="-79"/>
                <a:cs typeface="Rubik" panose="00000500000000000000" pitchFamily="2" charset="-79"/>
              </a:rPr>
              <a:t>Newstalk</a:t>
            </a:r>
            <a:r>
              <a:rPr lang="en-IE" dirty="0" smtClean="0">
                <a:solidFill>
                  <a:schemeClr val="bg1"/>
                </a:solidFill>
                <a:latin typeface="Rubik" panose="00000500000000000000" pitchFamily="2" charset="-79"/>
                <a:cs typeface="Rubik" panose="00000500000000000000" pitchFamily="2" charset="-79"/>
              </a:rPr>
              <a:t>)</a:t>
            </a:r>
          </a:p>
          <a:p>
            <a:pPr marL="285750" indent="-285750">
              <a:buFont typeface="Arial" panose="020B0604020202020204" pitchFamily="34" charset="0"/>
              <a:buChar char="•"/>
            </a:pPr>
            <a:r>
              <a:rPr lang="en-IE" dirty="0" smtClean="0">
                <a:solidFill>
                  <a:schemeClr val="bg1"/>
                </a:solidFill>
                <a:latin typeface="Rubik" panose="00000500000000000000" pitchFamily="2" charset="-79"/>
                <a:cs typeface="Rubik" panose="00000500000000000000" pitchFamily="2" charset="-79"/>
              </a:rPr>
              <a:t>Lunchtime Live (</a:t>
            </a:r>
            <a:r>
              <a:rPr lang="en-IE" dirty="0" err="1" smtClean="0">
                <a:solidFill>
                  <a:schemeClr val="bg1"/>
                </a:solidFill>
                <a:latin typeface="Rubik" panose="00000500000000000000" pitchFamily="2" charset="-79"/>
                <a:cs typeface="Rubik" panose="00000500000000000000" pitchFamily="2" charset="-79"/>
              </a:rPr>
              <a:t>Newstalk</a:t>
            </a:r>
            <a:r>
              <a:rPr lang="en-IE" dirty="0" smtClean="0">
                <a:solidFill>
                  <a:schemeClr val="bg1"/>
                </a:solidFill>
                <a:latin typeface="Rubik" panose="00000500000000000000" pitchFamily="2" charset="-79"/>
                <a:cs typeface="Rubik" panose="00000500000000000000" pitchFamily="2" charset="-79"/>
              </a:rPr>
              <a:t>)</a:t>
            </a:r>
          </a:p>
          <a:p>
            <a:pPr marL="285750" indent="-285750">
              <a:buFont typeface="Arial" panose="020B0604020202020204" pitchFamily="34" charset="0"/>
              <a:buChar char="•"/>
            </a:pPr>
            <a:r>
              <a:rPr lang="en-IE" dirty="0" smtClean="0">
                <a:solidFill>
                  <a:schemeClr val="bg1"/>
                </a:solidFill>
                <a:latin typeface="Rubik" panose="00000500000000000000" pitchFamily="2" charset="-79"/>
                <a:cs typeface="Rubik" panose="00000500000000000000" pitchFamily="2" charset="-79"/>
              </a:rPr>
              <a:t>The Journal</a:t>
            </a:r>
          </a:p>
          <a:p>
            <a:pPr marL="285750" indent="-285750">
              <a:buFont typeface="Arial" panose="020B0604020202020204" pitchFamily="34" charset="0"/>
              <a:buChar char="•"/>
            </a:pPr>
            <a:r>
              <a:rPr lang="en-IE" dirty="0" smtClean="0">
                <a:solidFill>
                  <a:schemeClr val="bg1"/>
                </a:solidFill>
                <a:latin typeface="Rubik" panose="00000500000000000000" pitchFamily="2" charset="-79"/>
                <a:cs typeface="Rubik" panose="00000500000000000000" pitchFamily="2" charset="-79"/>
              </a:rPr>
              <a:t>Joe.ie / Her.ie / Buzz.ie / Extra.ie</a:t>
            </a:r>
          </a:p>
          <a:p>
            <a:pPr marL="285750" indent="-285750">
              <a:buFont typeface="Arial" panose="020B0604020202020204" pitchFamily="34" charset="0"/>
              <a:buChar char="•"/>
            </a:pPr>
            <a:r>
              <a:rPr lang="en-IE" dirty="0" smtClean="0">
                <a:solidFill>
                  <a:schemeClr val="bg1"/>
                </a:solidFill>
                <a:latin typeface="Rubik" panose="00000500000000000000" pitchFamily="2" charset="-79"/>
                <a:cs typeface="Rubik" panose="00000500000000000000" pitchFamily="2" charset="-79"/>
              </a:rPr>
              <a:t>Reddit World News</a:t>
            </a:r>
          </a:p>
          <a:p>
            <a:pPr marL="285750" indent="-285750">
              <a:buFont typeface="Arial" panose="020B0604020202020204" pitchFamily="34" charset="0"/>
              <a:buChar char="•"/>
            </a:pPr>
            <a:r>
              <a:rPr lang="en-IE" dirty="0" smtClean="0">
                <a:solidFill>
                  <a:schemeClr val="bg1"/>
                </a:solidFill>
                <a:latin typeface="Rubik" panose="00000500000000000000" pitchFamily="2" charset="-79"/>
                <a:cs typeface="Rubik" panose="00000500000000000000" pitchFamily="2" charset="-79"/>
              </a:rPr>
              <a:t>Irish Sun</a:t>
            </a:r>
          </a:p>
          <a:p>
            <a:pPr marL="285750" indent="-285750">
              <a:buFont typeface="Arial" panose="020B0604020202020204" pitchFamily="34" charset="0"/>
              <a:buChar char="•"/>
            </a:pPr>
            <a:r>
              <a:rPr lang="en-IE" dirty="0" smtClean="0">
                <a:solidFill>
                  <a:schemeClr val="bg1"/>
                </a:solidFill>
                <a:latin typeface="Rubik" panose="00000500000000000000" pitchFamily="2" charset="-79"/>
                <a:cs typeface="Rubik" panose="00000500000000000000" pitchFamily="2" charset="-79"/>
              </a:rPr>
              <a:t>Irish Mirror</a:t>
            </a:r>
          </a:p>
          <a:p>
            <a:pPr marL="285750" indent="-285750">
              <a:buFont typeface="Arial" panose="020B0604020202020204" pitchFamily="34" charset="0"/>
              <a:buChar char="•"/>
            </a:pPr>
            <a:r>
              <a:rPr lang="en-IE" dirty="0" smtClean="0">
                <a:solidFill>
                  <a:schemeClr val="bg1"/>
                </a:solidFill>
                <a:latin typeface="Rubik" panose="00000500000000000000" pitchFamily="2" charset="-79"/>
                <a:cs typeface="Rubik" panose="00000500000000000000" pitchFamily="2" charset="-79"/>
              </a:rPr>
              <a:t>Irish Post</a:t>
            </a:r>
          </a:p>
          <a:p>
            <a:pPr marL="285750" indent="-285750">
              <a:buFont typeface="Arial" panose="020B0604020202020204" pitchFamily="34" charset="0"/>
              <a:buChar char="•"/>
            </a:pPr>
            <a:r>
              <a:rPr lang="en-IE" dirty="0" smtClean="0">
                <a:solidFill>
                  <a:schemeClr val="bg1"/>
                </a:solidFill>
                <a:latin typeface="Rubik" panose="00000500000000000000" pitchFamily="2" charset="-79"/>
                <a:cs typeface="Rubik" panose="00000500000000000000" pitchFamily="2" charset="-79"/>
              </a:rPr>
              <a:t>IMAGE Magazine</a:t>
            </a:r>
          </a:p>
          <a:p>
            <a:pPr marL="285750" indent="-285750">
              <a:buFont typeface="Arial" panose="020B0604020202020204" pitchFamily="34" charset="0"/>
              <a:buChar char="•"/>
            </a:pPr>
            <a:r>
              <a:rPr lang="en-IE" dirty="0" smtClean="0">
                <a:solidFill>
                  <a:schemeClr val="bg1"/>
                </a:solidFill>
                <a:latin typeface="Rubik" panose="00000500000000000000" pitchFamily="2" charset="-79"/>
                <a:cs typeface="Rubik" panose="00000500000000000000" pitchFamily="2" charset="-79"/>
              </a:rPr>
              <a:t>Host of local and regional radio</a:t>
            </a:r>
          </a:p>
          <a:p>
            <a:pPr marL="285750" indent="-285750">
              <a:buFont typeface="Arial" panose="020B0604020202020204" pitchFamily="34" charset="0"/>
              <a:buChar char="•"/>
            </a:pPr>
            <a:endParaRPr lang="en-IE" dirty="0">
              <a:latin typeface="Rubik" panose="00000500000000000000" pitchFamily="2" charset="-79"/>
              <a:cs typeface="Rubik" panose="00000500000000000000" pitchFamily="2" charset="-79"/>
            </a:endParaRPr>
          </a:p>
        </p:txBody>
      </p:sp>
    </p:spTree>
    <p:extLst>
      <p:ext uri="{BB962C8B-B14F-4D97-AF65-F5344CB8AC3E}">
        <p14:creationId xmlns:p14="http://schemas.microsoft.com/office/powerpoint/2010/main" val="2639639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1344"/>
            <a:ext cx="3222357" cy="584775"/>
          </a:xfrm>
          <a:prstGeom prst="rect">
            <a:avLst/>
          </a:prstGeom>
        </p:spPr>
        <p:txBody>
          <a:bodyPr wrap="none">
            <a:spAutoFit/>
          </a:bodyPr>
          <a:lstStyle/>
          <a:p>
            <a:r>
              <a:rPr lang="en-IE" sz="3200" dirty="0" smtClean="0">
                <a:solidFill>
                  <a:prstClr val="white"/>
                </a:solidFill>
                <a:latin typeface="Rubik" panose="00000500000000000000" pitchFamily="2" charset="-79"/>
                <a:cs typeface="Rubik" panose="00000500000000000000" pitchFamily="2" charset="-79"/>
              </a:rPr>
              <a:t>Media Coverage</a:t>
            </a:r>
            <a:endParaRPr lang="en-IE" sz="3200" dirty="0">
              <a:solidFill>
                <a:prstClr val="white"/>
              </a:solidFill>
            </a:endParaRPr>
          </a:p>
        </p:txBody>
      </p:sp>
      <p:pic>
        <p:nvPicPr>
          <p:cNvPr id="2" name="Picture 1"/>
          <p:cNvPicPr>
            <a:picLocks noChangeAspect="1"/>
          </p:cNvPicPr>
          <p:nvPr/>
        </p:nvPicPr>
        <p:blipFill>
          <a:blip r:embed="rId2"/>
          <a:stretch>
            <a:fillRect/>
          </a:stretch>
        </p:blipFill>
        <p:spPr>
          <a:xfrm>
            <a:off x="182562" y="1036002"/>
            <a:ext cx="5324475" cy="1209675"/>
          </a:xfrm>
          <a:prstGeom prst="rect">
            <a:avLst/>
          </a:prstGeom>
        </p:spPr>
      </p:pic>
      <p:pic>
        <p:nvPicPr>
          <p:cNvPr id="3" name="Picture 2"/>
          <p:cNvPicPr>
            <a:picLocks noChangeAspect="1"/>
          </p:cNvPicPr>
          <p:nvPr/>
        </p:nvPicPr>
        <p:blipFill>
          <a:blip r:embed="rId3"/>
          <a:stretch>
            <a:fillRect/>
          </a:stretch>
        </p:blipFill>
        <p:spPr>
          <a:xfrm>
            <a:off x="6095999" y="1036002"/>
            <a:ext cx="4695825" cy="847725"/>
          </a:xfrm>
          <a:prstGeom prst="rect">
            <a:avLst/>
          </a:prstGeom>
        </p:spPr>
      </p:pic>
      <p:pic>
        <p:nvPicPr>
          <p:cNvPr id="5" name="Picture 4"/>
          <p:cNvPicPr>
            <a:picLocks noChangeAspect="1"/>
          </p:cNvPicPr>
          <p:nvPr/>
        </p:nvPicPr>
        <p:blipFill>
          <a:blip r:embed="rId4"/>
          <a:stretch>
            <a:fillRect/>
          </a:stretch>
        </p:blipFill>
        <p:spPr>
          <a:xfrm>
            <a:off x="182562" y="2475560"/>
            <a:ext cx="5524500" cy="895350"/>
          </a:xfrm>
          <a:prstGeom prst="rect">
            <a:avLst/>
          </a:prstGeom>
        </p:spPr>
      </p:pic>
      <p:pic>
        <p:nvPicPr>
          <p:cNvPr id="6" name="Picture 5"/>
          <p:cNvPicPr>
            <a:picLocks noChangeAspect="1"/>
          </p:cNvPicPr>
          <p:nvPr/>
        </p:nvPicPr>
        <p:blipFill>
          <a:blip r:embed="rId5"/>
          <a:stretch>
            <a:fillRect/>
          </a:stretch>
        </p:blipFill>
        <p:spPr>
          <a:xfrm>
            <a:off x="6096000" y="2095500"/>
            <a:ext cx="5543550" cy="1333500"/>
          </a:xfrm>
          <a:prstGeom prst="rect">
            <a:avLst/>
          </a:prstGeom>
        </p:spPr>
      </p:pic>
      <p:pic>
        <p:nvPicPr>
          <p:cNvPr id="7" name="Picture 6"/>
          <p:cNvPicPr>
            <a:picLocks noChangeAspect="1"/>
          </p:cNvPicPr>
          <p:nvPr/>
        </p:nvPicPr>
        <p:blipFill>
          <a:blip r:embed="rId6"/>
          <a:stretch>
            <a:fillRect/>
          </a:stretch>
        </p:blipFill>
        <p:spPr>
          <a:xfrm>
            <a:off x="182562" y="3671887"/>
            <a:ext cx="4276725" cy="485775"/>
          </a:xfrm>
          <a:prstGeom prst="rect">
            <a:avLst/>
          </a:prstGeom>
        </p:spPr>
      </p:pic>
      <p:pic>
        <p:nvPicPr>
          <p:cNvPr id="8" name="Picture 7"/>
          <p:cNvPicPr>
            <a:picLocks noChangeAspect="1"/>
          </p:cNvPicPr>
          <p:nvPr/>
        </p:nvPicPr>
        <p:blipFill>
          <a:blip r:embed="rId7"/>
          <a:stretch>
            <a:fillRect/>
          </a:stretch>
        </p:blipFill>
        <p:spPr>
          <a:xfrm>
            <a:off x="240347" y="4351800"/>
            <a:ext cx="5562600" cy="742950"/>
          </a:xfrm>
          <a:prstGeom prst="rect">
            <a:avLst/>
          </a:prstGeom>
        </p:spPr>
      </p:pic>
      <p:pic>
        <p:nvPicPr>
          <p:cNvPr id="9" name="Picture 8"/>
          <p:cNvPicPr>
            <a:picLocks noChangeAspect="1"/>
          </p:cNvPicPr>
          <p:nvPr/>
        </p:nvPicPr>
        <p:blipFill>
          <a:blip r:embed="rId8"/>
          <a:stretch>
            <a:fillRect/>
          </a:stretch>
        </p:blipFill>
        <p:spPr>
          <a:xfrm>
            <a:off x="260082" y="5288888"/>
            <a:ext cx="5924550" cy="1362075"/>
          </a:xfrm>
          <a:prstGeom prst="rect">
            <a:avLst/>
          </a:prstGeom>
        </p:spPr>
      </p:pic>
      <p:pic>
        <p:nvPicPr>
          <p:cNvPr id="10" name="Picture 9"/>
          <p:cNvPicPr>
            <a:picLocks noChangeAspect="1"/>
          </p:cNvPicPr>
          <p:nvPr/>
        </p:nvPicPr>
        <p:blipFill>
          <a:blip r:embed="rId9"/>
          <a:stretch>
            <a:fillRect/>
          </a:stretch>
        </p:blipFill>
        <p:spPr>
          <a:xfrm>
            <a:off x="5238750" y="3565048"/>
            <a:ext cx="6953250" cy="704850"/>
          </a:xfrm>
          <a:prstGeom prst="rect">
            <a:avLst/>
          </a:prstGeom>
        </p:spPr>
      </p:pic>
      <p:pic>
        <p:nvPicPr>
          <p:cNvPr id="11" name="Picture 10"/>
          <p:cNvPicPr>
            <a:picLocks noChangeAspect="1"/>
          </p:cNvPicPr>
          <p:nvPr/>
        </p:nvPicPr>
        <p:blipFill>
          <a:blip r:embed="rId10"/>
          <a:stretch>
            <a:fillRect/>
          </a:stretch>
        </p:blipFill>
        <p:spPr>
          <a:xfrm>
            <a:off x="6155103" y="4304185"/>
            <a:ext cx="3320733" cy="950416"/>
          </a:xfrm>
          <a:prstGeom prst="rect">
            <a:avLst/>
          </a:prstGeom>
        </p:spPr>
      </p:pic>
    </p:spTree>
    <p:extLst>
      <p:ext uri="{BB962C8B-B14F-4D97-AF65-F5344CB8AC3E}">
        <p14:creationId xmlns:p14="http://schemas.microsoft.com/office/powerpoint/2010/main" val="2330927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456" y="1323281"/>
            <a:ext cx="9001593" cy="6463308"/>
          </a:xfrm>
          <a:prstGeom prst="rect">
            <a:avLst/>
          </a:prstGeom>
        </p:spPr>
        <p:txBody>
          <a:bodyPr wrap="square">
            <a:spAutoFit/>
          </a:bodyPr>
          <a:lstStyle/>
          <a:p>
            <a:pPr marL="285750" indent="-285750">
              <a:buFont typeface="Arial" panose="020B0604020202020204" pitchFamily="34" charset="0"/>
              <a:buChar char="•"/>
            </a:pPr>
            <a:r>
              <a:rPr lang="en-IE" dirty="0" smtClean="0">
                <a:solidFill>
                  <a:prstClr val="white"/>
                </a:solidFill>
                <a:latin typeface="Rubik" panose="00000500000000000000" pitchFamily="2" charset="-79"/>
                <a:cs typeface="Rubik" panose="00000500000000000000" pitchFamily="2" charset="-79"/>
              </a:rPr>
              <a:t>5,619 respondents (97.6% public sector)</a:t>
            </a:r>
            <a:br>
              <a:rPr lang="en-IE" dirty="0" smtClean="0">
                <a:solidFill>
                  <a:prstClr val="white"/>
                </a:solidFill>
                <a:latin typeface="Rubik" panose="00000500000000000000" pitchFamily="2" charset="-79"/>
                <a:cs typeface="Rubik" panose="00000500000000000000" pitchFamily="2" charset="-79"/>
              </a:rPr>
            </a:br>
            <a:endParaRPr lang="en-IE" dirty="0" smtClean="0">
              <a:solidFill>
                <a:prstClr val="white"/>
              </a:solidFill>
              <a:latin typeface="Rubik" panose="00000500000000000000" pitchFamily="2" charset="-79"/>
              <a:cs typeface="Rubik" panose="00000500000000000000" pitchFamily="2" charset="-79"/>
            </a:endParaRPr>
          </a:p>
          <a:p>
            <a:pPr marL="285750" indent="-285750">
              <a:buFont typeface="Arial" panose="020B0604020202020204" pitchFamily="34" charset="0"/>
              <a:buChar char="•"/>
            </a:pPr>
            <a:r>
              <a:rPr lang="en-IE" dirty="0" smtClean="0">
                <a:solidFill>
                  <a:prstClr val="white"/>
                </a:solidFill>
                <a:latin typeface="Rubik" panose="00000500000000000000" pitchFamily="2" charset="-79"/>
                <a:cs typeface="Rubik" panose="00000500000000000000" pitchFamily="2" charset="-79"/>
              </a:rPr>
              <a:t>2 </a:t>
            </a:r>
            <a:r>
              <a:rPr lang="en-IE" dirty="0">
                <a:solidFill>
                  <a:prstClr val="white"/>
                </a:solidFill>
                <a:latin typeface="Rubik" panose="00000500000000000000" pitchFamily="2" charset="-79"/>
                <a:cs typeface="Rubik" panose="00000500000000000000" pitchFamily="2" charset="-79"/>
              </a:rPr>
              <a:t>in 5 believe work life balance </a:t>
            </a:r>
            <a:r>
              <a:rPr lang="en-IE" dirty="0" smtClean="0">
                <a:solidFill>
                  <a:prstClr val="white"/>
                </a:solidFill>
                <a:latin typeface="Rubik" panose="00000500000000000000" pitchFamily="2" charset="-79"/>
                <a:cs typeface="Rubik" panose="00000500000000000000" pitchFamily="2" charset="-79"/>
              </a:rPr>
              <a:t>is unsatisfactory </a:t>
            </a:r>
            <a:r>
              <a:rPr lang="en-IE" dirty="0">
                <a:solidFill>
                  <a:prstClr val="white"/>
                </a:solidFill>
                <a:latin typeface="Rubik" panose="00000500000000000000" pitchFamily="2" charset="-79"/>
                <a:cs typeface="Rubik" panose="00000500000000000000" pitchFamily="2" charset="-79"/>
              </a:rPr>
              <a:t>or a major </a:t>
            </a:r>
            <a:r>
              <a:rPr lang="en-IE" dirty="0" smtClean="0">
                <a:solidFill>
                  <a:prstClr val="white"/>
                </a:solidFill>
                <a:latin typeface="Rubik" panose="00000500000000000000" pitchFamily="2" charset="-79"/>
                <a:cs typeface="Rubik" panose="00000500000000000000" pitchFamily="2" charset="-79"/>
              </a:rPr>
              <a:t>issue</a:t>
            </a:r>
            <a:br>
              <a:rPr lang="en-IE" dirty="0" smtClean="0">
                <a:solidFill>
                  <a:prstClr val="white"/>
                </a:solidFill>
                <a:latin typeface="Rubik" panose="00000500000000000000" pitchFamily="2" charset="-79"/>
                <a:cs typeface="Rubik" panose="00000500000000000000" pitchFamily="2" charset="-79"/>
              </a:rPr>
            </a:br>
            <a:endParaRPr lang="en-IE" dirty="0" smtClean="0">
              <a:solidFill>
                <a:prstClr val="white"/>
              </a:solidFill>
              <a:latin typeface="Rubik" panose="00000500000000000000" pitchFamily="2" charset="-79"/>
              <a:cs typeface="Rubik" panose="00000500000000000000" pitchFamily="2" charset="-79"/>
            </a:endParaRPr>
          </a:p>
          <a:p>
            <a:pPr marL="285750" indent="-285750">
              <a:buFont typeface="Arial" panose="020B0604020202020204" pitchFamily="34" charset="0"/>
              <a:buChar char="•"/>
            </a:pPr>
            <a:r>
              <a:rPr lang="en-IE" dirty="0">
                <a:solidFill>
                  <a:prstClr val="white"/>
                </a:solidFill>
                <a:latin typeface="Rubik" panose="00000500000000000000" pitchFamily="2" charset="-79"/>
                <a:cs typeface="Rubik" panose="00000500000000000000" pitchFamily="2" charset="-79"/>
              </a:rPr>
              <a:t>Over 4 in 5 respondents (80.17%) </a:t>
            </a:r>
            <a:r>
              <a:rPr lang="en-IE" dirty="0" smtClean="0">
                <a:solidFill>
                  <a:prstClr val="white"/>
                </a:solidFill>
                <a:latin typeface="Rubik" panose="00000500000000000000" pitchFamily="2" charset="-79"/>
                <a:cs typeface="Rubik" panose="00000500000000000000" pitchFamily="2" charset="-79"/>
              </a:rPr>
              <a:t>believe automation</a:t>
            </a:r>
            <a:r>
              <a:rPr lang="en-IE" dirty="0">
                <a:solidFill>
                  <a:prstClr val="white"/>
                </a:solidFill>
                <a:latin typeface="Rubik" panose="00000500000000000000" pitchFamily="2" charset="-79"/>
                <a:cs typeface="Rubik" panose="00000500000000000000" pitchFamily="2" charset="-79"/>
              </a:rPr>
              <a:t>, AI and new developments in </a:t>
            </a:r>
            <a:r>
              <a:rPr lang="en-IE" dirty="0" smtClean="0">
                <a:solidFill>
                  <a:prstClr val="white"/>
                </a:solidFill>
                <a:latin typeface="Rubik" panose="00000500000000000000" pitchFamily="2" charset="-79"/>
                <a:cs typeface="Rubik" panose="00000500000000000000" pitchFamily="2" charset="-79"/>
              </a:rPr>
              <a:t>technology </a:t>
            </a:r>
            <a:r>
              <a:rPr lang="en-IE" dirty="0">
                <a:solidFill>
                  <a:prstClr val="white"/>
                </a:solidFill>
                <a:latin typeface="Rubik" panose="00000500000000000000" pitchFamily="2" charset="-79"/>
                <a:cs typeface="Rubik" panose="00000500000000000000" pitchFamily="2" charset="-79"/>
              </a:rPr>
              <a:t>will either change or replace their current </a:t>
            </a:r>
            <a:r>
              <a:rPr lang="en-IE" dirty="0" smtClean="0">
                <a:solidFill>
                  <a:prstClr val="white"/>
                </a:solidFill>
                <a:latin typeface="Rubik" panose="00000500000000000000" pitchFamily="2" charset="-79"/>
                <a:cs typeface="Rubik" panose="00000500000000000000" pitchFamily="2" charset="-79"/>
              </a:rPr>
              <a:t>job (Projected 4,000 jobs displaced across </a:t>
            </a:r>
            <a:r>
              <a:rPr lang="en-IE" dirty="0" err="1" smtClean="0">
                <a:solidFill>
                  <a:prstClr val="white"/>
                </a:solidFill>
                <a:latin typeface="Rubik" panose="00000500000000000000" pitchFamily="2" charset="-79"/>
                <a:cs typeface="Rubik" panose="00000500000000000000" pitchFamily="2" charset="-79"/>
              </a:rPr>
              <a:t>Fórsa</a:t>
            </a:r>
            <a:r>
              <a:rPr lang="en-IE" dirty="0" smtClean="0">
                <a:solidFill>
                  <a:prstClr val="white"/>
                </a:solidFill>
                <a:latin typeface="Rubik" panose="00000500000000000000" pitchFamily="2" charset="-79"/>
                <a:cs typeface="Rubik" panose="00000500000000000000" pitchFamily="2" charset="-79"/>
              </a:rPr>
              <a:t> membership)</a:t>
            </a:r>
            <a:br>
              <a:rPr lang="en-IE" dirty="0" smtClean="0">
                <a:solidFill>
                  <a:prstClr val="white"/>
                </a:solidFill>
                <a:latin typeface="Rubik" panose="00000500000000000000" pitchFamily="2" charset="-79"/>
                <a:cs typeface="Rubik" panose="00000500000000000000" pitchFamily="2" charset="-79"/>
              </a:rPr>
            </a:br>
            <a:endParaRPr lang="en-IE" dirty="0" smtClean="0">
              <a:solidFill>
                <a:prstClr val="white"/>
              </a:solidFill>
              <a:latin typeface="Rubik" panose="00000500000000000000" pitchFamily="2" charset="-79"/>
              <a:cs typeface="Rubik" panose="00000500000000000000" pitchFamily="2" charset="-79"/>
            </a:endParaRPr>
          </a:p>
          <a:p>
            <a:pPr marL="285750" indent="-285750">
              <a:buFont typeface="Arial" panose="020B0604020202020204" pitchFamily="34" charset="0"/>
              <a:buChar char="•"/>
            </a:pPr>
            <a:r>
              <a:rPr lang="en-IE" dirty="0">
                <a:solidFill>
                  <a:prstClr val="white"/>
                </a:solidFill>
                <a:latin typeface="Rubik" panose="00000500000000000000" pitchFamily="2" charset="-79"/>
                <a:cs typeface="Rubik" panose="00000500000000000000" pitchFamily="2" charset="-79"/>
              </a:rPr>
              <a:t>84.55% of respondents believe they could either </a:t>
            </a:r>
            <a:r>
              <a:rPr lang="en-IE" dirty="0" smtClean="0">
                <a:solidFill>
                  <a:prstClr val="white"/>
                </a:solidFill>
                <a:latin typeface="Rubik" panose="00000500000000000000" pitchFamily="2" charset="-79"/>
                <a:cs typeface="Rubik" panose="00000500000000000000" pitchFamily="2" charset="-79"/>
              </a:rPr>
              <a:t>increase </a:t>
            </a:r>
            <a:r>
              <a:rPr lang="en-IE" dirty="0">
                <a:solidFill>
                  <a:prstClr val="white"/>
                </a:solidFill>
                <a:latin typeface="Rubik" panose="00000500000000000000" pitchFamily="2" charset="-79"/>
                <a:cs typeface="Rubik" panose="00000500000000000000" pitchFamily="2" charset="-79"/>
              </a:rPr>
              <a:t>or maintain their current productivity </a:t>
            </a:r>
            <a:r>
              <a:rPr lang="en-IE" dirty="0" smtClean="0">
                <a:solidFill>
                  <a:prstClr val="white"/>
                </a:solidFill>
                <a:latin typeface="Rubik" panose="00000500000000000000" pitchFamily="2" charset="-79"/>
                <a:cs typeface="Rubik" panose="00000500000000000000" pitchFamily="2" charset="-79"/>
              </a:rPr>
              <a:t>with </a:t>
            </a:r>
            <a:r>
              <a:rPr lang="en-IE" dirty="0">
                <a:solidFill>
                  <a:prstClr val="white"/>
                </a:solidFill>
                <a:latin typeface="Rubik" panose="00000500000000000000" pitchFamily="2" charset="-79"/>
                <a:cs typeface="Rubik" panose="00000500000000000000" pitchFamily="2" charset="-79"/>
              </a:rPr>
              <a:t>reduced working </a:t>
            </a:r>
            <a:r>
              <a:rPr lang="en-IE" dirty="0" smtClean="0">
                <a:solidFill>
                  <a:prstClr val="white"/>
                </a:solidFill>
                <a:latin typeface="Rubik" panose="00000500000000000000" pitchFamily="2" charset="-79"/>
                <a:cs typeface="Rubik" panose="00000500000000000000" pitchFamily="2" charset="-79"/>
              </a:rPr>
              <a:t>hours (54.56% say it would increase)</a:t>
            </a:r>
            <a:br>
              <a:rPr lang="en-IE" dirty="0" smtClean="0">
                <a:solidFill>
                  <a:prstClr val="white"/>
                </a:solidFill>
                <a:latin typeface="Rubik" panose="00000500000000000000" pitchFamily="2" charset="-79"/>
                <a:cs typeface="Rubik" panose="00000500000000000000" pitchFamily="2" charset="-79"/>
              </a:rPr>
            </a:br>
            <a:endParaRPr lang="en-IE" dirty="0" smtClean="0">
              <a:solidFill>
                <a:prstClr val="white"/>
              </a:solidFill>
              <a:latin typeface="Rubik" panose="00000500000000000000" pitchFamily="2" charset="-79"/>
              <a:cs typeface="Rubik" panose="00000500000000000000" pitchFamily="2" charset="-79"/>
            </a:endParaRPr>
          </a:p>
          <a:p>
            <a:pPr marL="285750" indent="-285750">
              <a:buFont typeface="Arial" panose="020B0604020202020204" pitchFamily="34" charset="0"/>
              <a:buChar char="•"/>
            </a:pPr>
            <a:r>
              <a:rPr lang="en-IE" dirty="0" smtClean="0">
                <a:solidFill>
                  <a:prstClr val="white"/>
                </a:solidFill>
                <a:latin typeface="Rubik" panose="00000500000000000000" pitchFamily="2" charset="-79"/>
                <a:cs typeface="Rubik" panose="00000500000000000000" pitchFamily="2" charset="-79"/>
              </a:rPr>
              <a:t>Over </a:t>
            </a:r>
            <a:r>
              <a:rPr lang="en-IE" dirty="0">
                <a:solidFill>
                  <a:prstClr val="white"/>
                </a:solidFill>
                <a:latin typeface="Rubik" panose="00000500000000000000" pitchFamily="2" charset="-79"/>
                <a:cs typeface="Rubik" panose="00000500000000000000" pitchFamily="2" charset="-79"/>
              </a:rPr>
              <a:t>1/2 of respondents </a:t>
            </a:r>
            <a:r>
              <a:rPr lang="en-IE" dirty="0" smtClean="0">
                <a:solidFill>
                  <a:prstClr val="white"/>
                </a:solidFill>
                <a:latin typeface="Rubik" panose="00000500000000000000" pitchFamily="2" charset="-79"/>
                <a:cs typeface="Rubik" panose="00000500000000000000" pitchFamily="2" charset="-79"/>
              </a:rPr>
              <a:t>(</a:t>
            </a:r>
            <a:r>
              <a:rPr lang="en-IE" dirty="0">
                <a:solidFill>
                  <a:prstClr val="white"/>
                </a:solidFill>
                <a:latin typeface="Rubik" panose="00000500000000000000" pitchFamily="2" charset="-79"/>
                <a:cs typeface="Rubik" panose="00000500000000000000" pitchFamily="2" charset="-79"/>
              </a:rPr>
              <a:t>51.84%) would prioritise spending their additional </a:t>
            </a:r>
            <a:br>
              <a:rPr lang="en-IE" dirty="0">
                <a:solidFill>
                  <a:prstClr val="white"/>
                </a:solidFill>
                <a:latin typeface="Rubik" panose="00000500000000000000" pitchFamily="2" charset="-79"/>
                <a:cs typeface="Rubik" panose="00000500000000000000" pitchFamily="2" charset="-79"/>
              </a:rPr>
            </a:br>
            <a:r>
              <a:rPr lang="en-IE" dirty="0">
                <a:solidFill>
                  <a:prstClr val="white"/>
                </a:solidFill>
                <a:latin typeface="Rubik" panose="00000500000000000000" pitchFamily="2" charset="-79"/>
                <a:cs typeface="Rubik" panose="00000500000000000000" pitchFamily="2" charset="-79"/>
              </a:rPr>
              <a:t>non-working time on increased time with their family. </a:t>
            </a:r>
            <a:r>
              <a:rPr lang="en-IE" dirty="0" smtClean="0">
                <a:solidFill>
                  <a:prstClr val="white"/>
                </a:solidFill>
                <a:latin typeface="Rubik" panose="00000500000000000000" pitchFamily="2" charset="-79"/>
                <a:cs typeface="Rubik" panose="00000500000000000000" pitchFamily="2" charset="-79"/>
              </a:rPr>
              <a:t>Almost </a:t>
            </a:r>
            <a:r>
              <a:rPr lang="en-IE" dirty="0">
                <a:solidFill>
                  <a:prstClr val="white"/>
                </a:solidFill>
                <a:latin typeface="Rubik" panose="00000500000000000000" pitchFamily="2" charset="-79"/>
                <a:cs typeface="Rubik" panose="00000500000000000000" pitchFamily="2" charset="-79"/>
              </a:rPr>
              <a:t>3 in 10 (29.69%) would prioritise </a:t>
            </a:r>
            <a:r>
              <a:rPr lang="en-IE" dirty="0" smtClean="0">
                <a:solidFill>
                  <a:prstClr val="white"/>
                </a:solidFill>
                <a:latin typeface="Rubik" panose="00000500000000000000" pitchFamily="2" charset="-79"/>
                <a:cs typeface="Rubik" panose="00000500000000000000" pitchFamily="2" charset="-79"/>
              </a:rPr>
              <a:t>increased leisure </a:t>
            </a:r>
            <a:r>
              <a:rPr lang="en-IE" dirty="0">
                <a:solidFill>
                  <a:prstClr val="white"/>
                </a:solidFill>
                <a:latin typeface="Rubik" panose="00000500000000000000" pitchFamily="2" charset="-79"/>
                <a:cs typeface="Rubik" panose="00000500000000000000" pitchFamily="2" charset="-79"/>
              </a:rPr>
              <a:t>time, and current and new hobbies and interests. </a:t>
            </a:r>
            <a:r>
              <a:rPr lang="en-IE" dirty="0" smtClean="0">
                <a:solidFill>
                  <a:prstClr val="white"/>
                </a:solidFill>
                <a:latin typeface="Rubik" panose="00000500000000000000" pitchFamily="2" charset="-79"/>
                <a:cs typeface="Rubik" panose="00000500000000000000" pitchFamily="2" charset="-79"/>
              </a:rPr>
              <a:t>14.66</a:t>
            </a:r>
            <a:r>
              <a:rPr lang="en-IE" dirty="0">
                <a:solidFill>
                  <a:prstClr val="white"/>
                </a:solidFill>
                <a:latin typeface="Rubik" panose="00000500000000000000" pitchFamily="2" charset="-79"/>
                <a:cs typeface="Rubik" panose="00000500000000000000" pitchFamily="2" charset="-79"/>
              </a:rPr>
              <a:t>% would use it primarily to cater for their caring </a:t>
            </a:r>
            <a:r>
              <a:rPr lang="en-IE" dirty="0" smtClean="0">
                <a:solidFill>
                  <a:prstClr val="white"/>
                </a:solidFill>
                <a:latin typeface="Rubik" panose="00000500000000000000" pitchFamily="2" charset="-79"/>
                <a:cs typeface="Rubik" panose="00000500000000000000" pitchFamily="2" charset="-79"/>
              </a:rPr>
              <a:t>responsibilities</a:t>
            </a:r>
            <a:br>
              <a:rPr lang="en-IE" dirty="0" smtClean="0">
                <a:solidFill>
                  <a:prstClr val="white"/>
                </a:solidFill>
                <a:latin typeface="Rubik" panose="00000500000000000000" pitchFamily="2" charset="-79"/>
                <a:cs typeface="Rubik" panose="00000500000000000000" pitchFamily="2" charset="-79"/>
              </a:rPr>
            </a:br>
            <a:endParaRPr lang="en-IE" dirty="0" smtClean="0">
              <a:solidFill>
                <a:prstClr val="white"/>
              </a:solidFill>
              <a:latin typeface="Rubik" panose="00000500000000000000" pitchFamily="2" charset="-79"/>
              <a:cs typeface="Rubik" panose="00000500000000000000" pitchFamily="2" charset="-79"/>
            </a:endParaRPr>
          </a:p>
          <a:p>
            <a:pPr marL="285750" indent="-285750">
              <a:buFont typeface="Arial" panose="020B0604020202020204" pitchFamily="34" charset="0"/>
              <a:buChar char="•"/>
            </a:pPr>
            <a:r>
              <a:rPr lang="en-IE" dirty="0">
                <a:solidFill>
                  <a:prstClr val="white"/>
                </a:solidFill>
                <a:latin typeface="Rubik" panose="00000500000000000000" pitchFamily="2" charset="-79"/>
                <a:cs typeface="Rubik" panose="00000500000000000000" pitchFamily="2" charset="-79"/>
              </a:rPr>
              <a:t>87.29% believe that reducing their working </a:t>
            </a:r>
            <a:r>
              <a:rPr lang="en-IE" dirty="0" smtClean="0">
                <a:solidFill>
                  <a:prstClr val="white"/>
                </a:solidFill>
                <a:latin typeface="Rubik" panose="00000500000000000000" pitchFamily="2" charset="-79"/>
                <a:cs typeface="Rubik" panose="00000500000000000000" pitchFamily="2" charset="-79"/>
              </a:rPr>
              <a:t>hours </a:t>
            </a:r>
            <a:r>
              <a:rPr lang="en-IE" dirty="0">
                <a:solidFill>
                  <a:prstClr val="white"/>
                </a:solidFill>
                <a:latin typeface="Rubik" panose="00000500000000000000" pitchFamily="2" charset="-79"/>
                <a:cs typeface="Rubik" panose="00000500000000000000" pitchFamily="2" charset="-79"/>
              </a:rPr>
              <a:t>would also reduce their </a:t>
            </a:r>
            <a:r>
              <a:rPr lang="en-IE" dirty="0" smtClean="0">
                <a:solidFill>
                  <a:prstClr val="white"/>
                </a:solidFill>
                <a:latin typeface="Rubik" panose="00000500000000000000" pitchFamily="2" charset="-79"/>
                <a:cs typeface="Rubik" panose="00000500000000000000" pitchFamily="2" charset="-79"/>
              </a:rPr>
              <a:t/>
            </a:r>
            <a:br>
              <a:rPr lang="en-IE" dirty="0" smtClean="0">
                <a:solidFill>
                  <a:prstClr val="white"/>
                </a:solidFill>
                <a:latin typeface="Rubik" panose="00000500000000000000" pitchFamily="2" charset="-79"/>
                <a:cs typeface="Rubik" panose="00000500000000000000" pitchFamily="2" charset="-79"/>
              </a:rPr>
            </a:br>
            <a:r>
              <a:rPr lang="en-IE" dirty="0" smtClean="0">
                <a:solidFill>
                  <a:prstClr val="white"/>
                </a:solidFill>
                <a:latin typeface="Rubik" panose="00000500000000000000" pitchFamily="2" charset="-79"/>
                <a:cs typeface="Rubik" panose="00000500000000000000" pitchFamily="2" charset="-79"/>
              </a:rPr>
              <a:t>work-related stress </a:t>
            </a:r>
            <a:r>
              <a:rPr lang="en-IE" dirty="0">
                <a:solidFill>
                  <a:prstClr val="white"/>
                </a:solidFill>
                <a:latin typeface="Rubik" panose="00000500000000000000" pitchFamily="2" charset="-79"/>
                <a:cs typeface="Rubik" panose="00000500000000000000" pitchFamily="2" charset="-79"/>
              </a:rPr>
              <a:t>and increase their </a:t>
            </a:r>
            <a:r>
              <a:rPr lang="en-IE" dirty="0" smtClean="0">
                <a:solidFill>
                  <a:prstClr val="white"/>
                </a:solidFill>
                <a:latin typeface="Rubik" panose="00000500000000000000" pitchFamily="2" charset="-79"/>
                <a:cs typeface="Rubik" panose="00000500000000000000" pitchFamily="2" charset="-79"/>
              </a:rPr>
              <a:t>wellbeing (6.86% - ‘work </a:t>
            </a:r>
            <a:br>
              <a:rPr lang="en-IE" dirty="0" smtClean="0">
                <a:solidFill>
                  <a:prstClr val="white"/>
                </a:solidFill>
                <a:latin typeface="Rubik" panose="00000500000000000000" pitchFamily="2" charset="-79"/>
                <a:cs typeface="Rubik" panose="00000500000000000000" pitchFamily="2" charset="-79"/>
              </a:rPr>
            </a:br>
            <a:r>
              <a:rPr lang="en-IE" dirty="0" smtClean="0">
                <a:solidFill>
                  <a:prstClr val="white"/>
                </a:solidFill>
                <a:latin typeface="Rubik" panose="00000500000000000000" pitchFamily="2" charset="-79"/>
                <a:cs typeface="Rubik" panose="00000500000000000000" pitchFamily="2" charset="-79"/>
              </a:rPr>
              <a:t>intensification’)</a:t>
            </a:r>
            <a:endParaRPr lang="en-IE" dirty="0">
              <a:solidFill>
                <a:prstClr val="white"/>
              </a:solidFill>
              <a:latin typeface="Rubik" panose="00000500000000000000" pitchFamily="2" charset="-79"/>
              <a:cs typeface="Rubik" panose="00000500000000000000" pitchFamily="2" charset="-79"/>
            </a:endParaRPr>
          </a:p>
          <a:p>
            <a:pPr marL="285750" indent="-285750">
              <a:buFont typeface="Arial" panose="020B0604020202020204" pitchFamily="34" charset="0"/>
              <a:buChar char="•"/>
            </a:pPr>
            <a:endParaRPr lang="en-IE" dirty="0">
              <a:solidFill>
                <a:prstClr val="white"/>
              </a:solidFill>
              <a:latin typeface="Rubik" panose="00000500000000000000" pitchFamily="2" charset="-79"/>
              <a:cs typeface="Rubik" panose="00000500000000000000" pitchFamily="2" charset="-79"/>
            </a:endParaRPr>
          </a:p>
          <a:p>
            <a:pPr marL="285750" indent="-285750">
              <a:buFont typeface="Arial" panose="020B0604020202020204" pitchFamily="34" charset="0"/>
              <a:buChar char="•"/>
            </a:pPr>
            <a:endParaRPr lang="en-IE" dirty="0">
              <a:solidFill>
                <a:prstClr val="white"/>
              </a:solidFill>
              <a:latin typeface="Rubik" panose="00000500000000000000" pitchFamily="2" charset="-79"/>
              <a:cs typeface="Rubik" panose="00000500000000000000" pitchFamily="2" charset="-79"/>
            </a:endParaRPr>
          </a:p>
          <a:p>
            <a:pPr marL="285750" indent="-285750">
              <a:buFont typeface="Arial" panose="020B0604020202020204" pitchFamily="34" charset="0"/>
              <a:buChar char="•"/>
            </a:pPr>
            <a:endParaRPr lang="en-IE" dirty="0" smtClean="0">
              <a:solidFill>
                <a:prstClr val="white"/>
              </a:solidFill>
              <a:latin typeface="Rubik" panose="00000500000000000000" pitchFamily="2" charset="-79"/>
              <a:cs typeface="Rubik" panose="00000500000000000000" pitchFamily="2" charset="-79"/>
            </a:endParaRPr>
          </a:p>
          <a:p>
            <a:endParaRPr lang="en-IE" dirty="0" smtClean="0">
              <a:solidFill>
                <a:prstClr val="white"/>
              </a:solidFill>
              <a:latin typeface="Rubik" panose="00000500000000000000" pitchFamily="2" charset="-79"/>
              <a:cs typeface="Rubik" panose="00000500000000000000" pitchFamily="2" charset="-79"/>
            </a:endParaRPr>
          </a:p>
        </p:txBody>
      </p:sp>
      <p:sp>
        <p:nvSpPr>
          <p:cNvPr id="4" name="Rectangle 3"/>
          <p:cNvSpPr/>
          <p:nvPr/>
        </p:nvSpPr>
        <p:spPr>
          <a:xfrm>
            <a:off x="302852" y="381213"/>
            <a:ext cx="4532010" cy="815608"/>
          </a:xfrm>
          <a:prstGeom prst="rect">
            <a:avLst/>
          </a:prstGeom>
        </p:spPr>
        <p:txBody>
          <a:bodyPr wrap="none">
            <a:spAutoFit/>
          </a:bodyPr>
          <a:lstStyle/>
          <a:p>
            <a:r>
              <a:rPr lang="en-IE" sz="4700" b="1" dirty="0" err="1" smtClean="0">
                <a:solidFill>
                  <a:prstClr val="white"/>
                </a:solidFill>
                <a:latin typeface="Rubik" panose="00000500000000000000" pitchFamily="2" charset="-79"/>
                <a:cs typeface="Rubik" panose="00000500000000000000" pitchFamily="2" charset="-79"/>
              </a:rPr>
              <a:t>Fórsa</a:t>
            </a:r>
            <a:r>
              <a:rPr lang="en-IE" sz="4700" b="1" dirty="0" smtClean="0">
                <a:solidFill>
                  <a:prstClr val="white"/>
                </a:solidFill>
                <a:latin typeface="Rubik" panose="00000500000000000000" pitchFamily="2" charset="-79"/>
                <a:cs typeface="Rubik" panose="00000500000000000000" pitchFamily="2" charset="-79"/>
              </a:rPr>
              <a:t> survey</a:t>
            </a:r>
            <a:endParaRPr lang="en-IE" sz="4700" b="1" dirty="0">
              <a:solidFill>
                <a:prstClr val="white"/>
              </a:solidFill>
            </a:endParaRPr>
          </a:p>
        </p:txBody>
      </p:sp>
    </p:spTree>
    <p:extLst>
      <p:ext uri="{BB962C8B-B14F-4D97-AF65-F5344CB8AC3E}">
        <p14:creationId xmlns:p14="http://schemas.microsoft.com/office/powerpoint/2010/main" val="2183203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6117B0-1112-B446-BFA3-F87272E710CB}"/>
              </a:ext>
            </a:extLst>
          </p:cNvPr>
          <p:cNvSpPr>
            <a:spLocks noGrp="1"/>
          </p:cNvSpPr>
          <p:nvPr>
            <p:ph type="ctrTitle"/>
          </p:nvPr>
        </p:nvSpPr>
        <p:spPr>
          <a:xfrm>
            <a:off x="366982" y="78582"/>
            <a:ext cx="6860876" cy="1324550"/>
          </a:xfrm>
        </p:spPr>
        <p:txBody>
          <a:bodyPr/>
          <a:lstStyle/>
          <a:p>
            <a:r>
              <a:rPr lang="en-US" sz="4700" dirty="0" err="1" smtClean="0">
                <a:latin typeface="Rubik" panose="00000500000000000000" pitchFamily="2" charset="-79"/>
                <a:cs typeface="Rubik" panose="00000500000000000000" pitchFamily="2" charset="-79"/>
              </a:rPr>
              <a:t>Fórsa</a:t>
            </a:r>
            <a:r>
              <a:rPr lang="en-US" sz="4700" dirty="0" smtClean="0">
                <a:latin typeface="Rubik" panose="00000500000000000000" pitchFamily="2" charset="-79"/>
                <a:cs typeface="Rubik" panose="00000500000000000000" pitchFamily="2" charset="-79"/>
              </a:rPr>
              <a:t> survey</a:t>
            </a:r>
            <a:endParaRPr lang="en-US" sz="4700" dirty="0">
              <a:latin typeface="Rubik" panose="00000500000000000000" pitchFamily="2" charset="-79"/>
              <a:cs typeface="Rubik" panose="00000500000000000000" pitchFamily="2" charset="-79"/>
            </a:endParaRPr>
          </a:p>
        </p:txBody>
      </p:sp>
      <p:sp>
        <p:nvSpPr>
          <p:cNvPr id="3" name="Rectangle 2"/>
          <p:cNvSpPr/>
          <p:nvPr/>
        </p:nvSpPr>
        <p:spPr>
          <a:xfrm>
            <a:off x="324061" y="1403132"/>
            <a:ext cx="8094725" cy="4524315"/>
          </a:xfrm>
          <a:prstGeom prst="rect">
            <a:avLst/>
          </a:prstGeom>
        </p:spPr>
        <p:txBody>
          <a:bodyPr wrap="square">
            <a:spAutoFit/>
          </a:bodyPr>
          <a:lstStyle/>
          <a:p>
            <a:pPr marL="342900" indent="-342900">
              <a:buFont typeface="Arial" panose="020B0604020202020204" pitchFamily="34" charset="0"/>
              <a:buChar char="•"/>
            </a:pPr>
            <a:r>
              <a:rPr lang="en-IE" dirty="0">
                <a:solidFill>
                  <a:prstClr val="white"/>
                </a:solidFill>
                <a:latin typeface="Rubik" panose="00000500000000000000" pitchFamily="2" charset="-79"/>
                <a:cs typeface="Rubik" panose="00000500000000000000" pitchFamily="2" charset="-79"/>
              </a:rPr>
              <a:t>Given the </a:t>
            </a:r>
            <a:r>
              <a:rPr lang="en-IE" dirty="0" smtClean="0">
                <a:solidFill>
                  <a:prstClr val="white"/>
                </a:solidFill>
                <a:latin typeface="Rubik" panose="00000500000000000000" pitchFamily="2" charset="-79"/>
                <a:cs typeface="Rubik" panose="00000500000000000000" pitchFamily="2" charset="-79"/>
              </a:rPr>
              <a:t>choice for reducing working hours, </a:t>
            </a:r>
            <a:r>
              <a:rPr lang="en-IE" dirty="0">
                <a:solidFill>
                  <a:prstClr val="white"/>
                </a:solidFill>
                <a:latin typeface="Rubik" panose="00000500000000000000" pitchFamily="2" charset="-79"/>
                <a:cs typeface="Rubik" panose="00000500000000000000" pitchFamily="2" charset="-79"/>
              </a:rPr>
              <a:t>the vast majority would </a:t>
            </a:r>
            <a:r>
              <a:rPr lang="en-IE" dirty="0" smtClean="0">
                <a:solidFill>
                  <a:prstClr val="white"/>
                </a:solidFill>
                <a:latin typeface="Rubik" panose="00000500000000000000" pitchFamily="2" charset="-79"/>
                <a:cs typeface="Rubik" panose="00000500000000000000" pitchFamily="2" charset="-79"/>
              </a:rPr>
              <a:t>have </a:t>
            </a:r>
            <a:r>
              <a:rPr lang="en-IE" dirty="0">
                <a:solidFill>
                  <a:prstClr val="white"/>
                </a:solidFill>
                <a:latin typeface="Rubik" panose="00000500000000000000" pitchFamily="2" charset="-79"/>
                <a:cs typeface="Rubik" panose="00000500000000000000" pitchFamily="2" charset="-79"/>
              </a:rPr>
              <a:t>a preference for a 4 day week – 64.57%. </a:t>
            </a:r>
            <a:r>
              <a:rPr lang="en-IE" dirty="0" smtClean="0">
                <a:solidFill>
                  <a:prstClr val="white"/>
                </a:solidFill>
                <a:latin typeface="Rubik" panose="00000500000000000000" pitchFamily="2" charset="-79"/>
                <a:cs typeface="Rubik" panose="00000500000000000000" pitchFamily="2" charset="-79"/>
              </a:rPr>
              <a:t>Only </a:t>
            </a:r>
            <a:r>
              <a:rPr lang="en-IE" dirty="0">
                <a:solidFill>
                  <a:prstClr val="white"/>
                </a:solidFill>
                <a:latin typeface="Rubik" panose="00000500000000000000" pitchFamily="2" charset="-79"/>
                <a:cs typeface="Rubik" panose="00000500000000000000" pitchFamily="2" charset="-79"/>
              </a:rPr>
              <a:t>8.97% would opt for a 5 day week </a:t>
            </a:r>
            <a:r>
              <a:rPr lang="en-IE" dirty="0" smtClean="0">
                <a:solidFill>
                  <a:prstClr val="white"/>
                </a:solidFill>
                <a:latin typeface="Rubik" panose="00000500000000000000" pitchFamily="2" charset="-79"/>
                <a:cs typeface="Rubik" panose="00000500000000000000" pitchFamily="2" charset="-79"/>
              </a:rPr>
              <a:t>with proportionate </a:t>
            </a:r>
            <a:r>
              <a:rPr lang="en-IE" dirty="0">
                <a:solidFill>
                  <a:prstClr val="white"/>
                </a:solidFill>
                <a:latin typeface="Rubik" panose="00000500000000000000" pitchFamily="2" charset="-79"/>
                <a:cs typeface="Rubik" panose="00000500000000000000" pitchFamily="2" charset="-79"/>
              </a:rPr>
              <a:t>daily reductions in working hours. </a:t>
            </a:r>
            <a:r>
              <a:rPr lang="en-IE" dirty="0" smtClean="0">
                <a:solidFill>
                  <a:prstClr val="white"/>
                </a:solidFill>
                <a:latin typeface="Rubik" panose="00000500000000000000" pitchFamily="2" charset="-79"/>
                <a:cs typeface="Rubik" panose="00000500000000000000" pitchFamily="2" charset="-79"/>
              </a:rPr>
              <a:t/>
            </a:r>
            <a:br>
              <a:rPr lang="en-IE" dirty="0" smtClean="0">
                <a:solidFill>
                  <a:prstClr val="white"/>
                </a:solidFill>
                <a:latin typeface="Rubik" panose="00000500000000000000" pitchFamily="2" charset="-79"/>
                <a:cs typeface="Rubik" panose="00000500000000000000" pitchFamily="2" charset="-79"/>
              </a:rPr>
            </a:br>
            <a:endParaRPr lang="en-IE" dirty="0">
              <a:solidFill>
                <a:prstClr val="white"/>
              </a:solidFill>
              <a:latin typeface="Rubik" panose="00000500000000000000" pitchFamily="2" charset="-79"/>
              <a:cs typeface="Rubik" panose="00000500000000000000" pitchFamily="2" charset="-79"/>
            </a:endParaRPr>
          </a:p>
          <a:p>
            <a:pPr marL="342900" indent="-342900">
              <a:buFont typeface="Arial" panose="020B0604020202020204" pitchFamily="34" charset="0"/>
              <a:buChar char="•"/>
            </a:pPr>
            <a:r>
              <a:rPr lang="en-IE" dirty="0" smtClean="0">
                <a:solidFill>
                  <a:prstClr val="white"/>
                </a:solidFill>
                <a:latin typeface="Rubik" panose="00000500000000000000" pitchFamily="2" charset="-79"/>
                <a:cs typeface="Rubik" panose="00000500000000000000" pitchFamily="2" charset="-79"/>
              </a:rPr>
              <a:t>71.62</a:t>
            </a:r>
            <a:r>
              <a:rPr lang="en-IE" dirty="0">
                <a:solidFill>
                  <a:prstClr val="white"/>
                </a:solidFill>
                <a:latin typeface="Rubik" panose="00000500000000000000" pitchFamily="2" charset="-79"/>
                <a:cs typeface="Rubik" panose="00000500000000000000" pitchFamily="2" charset="-79"/>
              </a:rPr>
              <a:t>% believe that the </a:t>
            </a:r>
            <a:r>
              <a:rPr lang="en-IE" dirty="0" smtClean="0">
                <a:solidFill>
                  <a:prstClr val="white"/>
                </a:solidFill>
                <a:latin typeface="Rubik" panose="00000500000000000000" pitchFamily="2" charset="-79"/>
                <a:cs typeface="Rubik" panose="00000500000000000000" pitchFamily="2" charset="-79"/>
              </a:rPr>
              <a:t>Four </a:t>
            </a:r>
            <a:r>
              <a:rPr lang="en-IE" dirty="0">
                <a:solidFill>
                  <a:prstClr val="white"/>
                </a:solidFill>
                <a:latin typeface="Rubik" panose="00000500000000000000" pitchFamily="2" charset="-79"/>
                <a:cs typeface="Rubik" panose="00000500000000000000" pitchFamily="2" charset="-79"/>
              </a:rPr>
              <a:t>Day </a:t>
            </a:r>
            <a:r>
              <a:rPr lang="en-IE" dirty="0" smtClean="0">
                <a:solidFill>
                  <a:prstClr val="white"/>
                </a:solidFill>
                <a:latin typeface="Rubik" panose="00000500000000000000" pitchFamily="2" charset="-79"/>
                <a:cs typeface="Rubik" panose="00000500000000000000" pitchFamily="2" charset="-79"/>
              </a:rPr>
              <a:t>Week is </a:t>
            </a:r>
            <a:r>
              <a:rPr lang="en-IE" dirty="0">
                <a:solidFill>
                  <a:prstClr val="white"/>
                </a:solidFill>
                <a:latin typeface="Rubik" panose="00000500000000000000" pitchFamily="2" charset="-79"/>
                <a:cs typeface="Rubik" panose="00000500000000000000" pitchFamily="2" charset="-79"/>
              </a:rPr>
              <a:t>a realistic and achievable medium </a:t>
            </a:r>
            <a:r>
              <a:rPr lang="en-IE" dirty="0" smtClean="0">
                <a:solidFill>
                  <a:prstClr val="white"/>
                </a:solidFill>
                <a:latin typeface="Rubik" panose="00000500000000000000" pitchFamily="2" charset="-79"/>
                <a:cs typeface="Rubik" panose="00000500000000000000" pitchFamily="2" charset="-79"/>
              </a:rPr>
              <a:t>term </a:t>
            </a:r>
            <a:r>
              <a:rPr lang="en-IE" dirty="0">
                <a:solidFill>
                  <a:prstClr val="white"/>
                </a:solidFill>
                <a:latin typeface="Rubik" panose="00000500000000000000" pitchFamily="2" charset="-79"/>
                <a:cs typeface="Rubik" panose="00000500000000000000" pitchFamily="2" charset="-79"/>
              </a:rPr>
              <a:t>ambition for trade unions. </a:t>
            </a:r>
            <a:r>
              <a:rPr lang="en-IE" dirty="0" smtClean="0">
                <a:solidFill>
                  <a:prstClr val="white"/>
                </a:solidFill>
                <a:latin typeface="Rubik" panose="00000500000000000000" pitchFamily="2" charset="-79"/>
                <a:cs typeface="Rubik" panose="00000500000000000000" pitchFamily="2" charset="-79"/>
              </a:rPr>
              <a:t>15.23</a:t>
            </a:r>
            <a:r>
              <a:rPr lang="en-IE" dirty="0">
                <a:solidFill>
                  <a:prstClr val="white"/>
                </a:solidFill>
                <a:latin typeface="Rubik" panose="00000500000000000000" pitchFamily="2" charset="-79"/>
                <a:cs typeface="Rubik" panose="00000500000000000000" pitchFamily="2" charset="-79"/>
              </a:rPr>
              <a:t>% believe that it is </a:t>
            </a:r>
            <a:r>
              <a:rPr lang="en-IE" dirty="0" smtClean="0">
                <a:solidFill>
                  <a:prstClr val="white"/>
                </a:solidFill>
                <a:latin typeface="Rubik" panose="00000500000000000000" pitchFamily="2" charset="-79"/>
                <a:cs typeface="Rubik" panose="00000500000000000000" pitchFamily="2" charset="-79"/>
              </a:rPr>
              <a:t>not. When </a:t>
            </a:r>
            <a:r>
              <a:rPr lang="en-IE" dirty="0">
                <a:solidFill>
                  <a:prstClr val="white"/>
                </a:solidFill>
                <a:latin typeface="Rubik" panose="00000500000000000000" pitchFamily="2" charset="-79"/>
                <a:cs typeface="Rubik" panose="00000500000000000000" pitchFamily="2" charset="-79"/>
              </a:rPr>
              <a:t>the 13.15% of don’t knows are </a:t>
            </a:r>
            <a:r>
              <a:rPr lang="en-IE" dirty="0" smtClean="0">
                <a:solidFill>
                  <a:prstClr val="white"/>
                </a:solidFill>
                <a:latin typeface="Rubik" panose="00000500000000000000" pitchFamily="2" charset="-79"/>
                <a:cs typeface="Rubik" panose="00000500000000000000" pitchFamily="2" charset="-79"/>
              </a:rPr>
              <a:t>excluded</a:t>
            </a:r>
            <a:r>
              <a:rPr lang="en-IE" dirty="0">
                <a:solidFill>
                  <a:prstClr val="white"/>
                </a:solidFill>
                <a:latin typeface="Rubik" panose="00000500000000000000" pitchFamily="2" charset="-79"/>
                <a:cs typeface="Rubik" panose="00000500000000000000" pitchFamily="2" charset="-79"/>
              </a:rPr>
              <a:t>, 82.46% believe the 4 day </a:t>
            </a:r>
            <a:r>
              <a:rPr lang="en-IE" dirty="0" smtClean="0">
                <a:solidFill>
                  <a:prstClr val="white"/>
                </a:solidFill>
                <a:latin typeface="Rubik" panose="00000500000000000000" pitchFamily="2" charset="-79"/>
                <a:cs typeface="Rubik" panose="00000500000000000000" pitchFamily="2" charset="-79"/>
              </a:rPr>
              <a:t>week is </a:t>
            </a:r>
            <a:r>
              <a:rPr lang="en-IE" dirty="0">
                <a:solidFill>
                  <a:prstClr val="white"/>
                </a:solidFill>
                <a:latin typeface="Rubik" panose="00000500000000000000" pitchFamily="2" charset="-79"/>
                <a:cs typeface="Rubik" panose="00000500000000000000" pitchFamily="2" charset="-79"/>
              </a:rPr>
              <a:t>a realistic, achievable objective for </a:t>
            </a:r>
            <a:r>
              <a:rPr lang="en-IE" dirty="0" smtClean="0">
                <a:solidFill>
                  <a:prstClr val="white"/>
                </a:solidFill>
                <a:latin typeface="Rubik" panose="00000500000000000000" pitchFamily="2" charset="-79"/>
                <a:cs typeface="Rubik" panose="00000500000000000000" pitchFamily="2" charset="-79"/>
              </a:rPr>
              <a:t>unions.</a:t>
            </a:r>
            <a:br>
              <a:rPr lang="en-IE" dirty="0" smtClean="0">
                <a:solidFill>
                  <a:prstClr val="white"/>
                </a:solidFill>
                <a:latin typeface="Rubik" panose="00000500000000000000" pitchFamily="2" charset="-79"/>
                <a:cs typeface="Rubik" panose="00000500000000000000" pitchFamily="2" charset="-79"/>
              </a:rPr>
            </a:br>
            <a:endParaRPr lang="en-IE" dirty="0" smtClean="0">
              <a:solidFill>
                <a:prstClr val="white"/>
              </a:solidFill>
              <a:latin typeface="Rubik" panose="00000500000000000000" pitchFamily="2" charset="-79"/>
              <a:cs typeface="Rubik" panose="00000500000000000000" pitchFamily="2" charset="-79"/>
            </a:endParaRPr>
          </a:p>
          <a:p>
            <a:pPr marL="342900" indent="-342900">
              <a:buFont typeface="Arial" panose="020B0604020202020204" pitchFamily="34" charset="0"/>
              <a:buChar char="•"/>
            </a:pPr>
            <a:r>
              <a:rPr lang="en-IE" dirty="0">
                <a:solidFill>
                  <a:prstClr val="white"/>
                </a:solidFill>
                <a:latin typeface="Rubik" panose="00000500000000000000" pitchFamily="2" charset="-79"/>
                <a:cs typeface="Rubik" panose="00000500000000000000" pitchFamily="2" charset="-79"/>
              </a:rPr>
              <a:t>4 in 5 (80.34%) believe that </a:t>
            </a:r>
            <a:r>
              <a:rPr lang="en-IE" dirty="0" smtClean="0">
                <a:solidFill>
                  <a:prstClr val="white"/>
                </a:solidFill>
                <a:latin typeface="Rubik" panose="00000500000000000000" pitchFamily="2" charset="-79"/>
                <a:cs typeface="Rubik" panose="00000500000000000000" pitchFamily="2" charset="-79"/>
              </a:rPr>
              <a:t>trialling a </a:t>
            </a:r>
            <a:r>
              <a:rPr lang="en-IE" dirty="0">
                <a:solidFill>
                  <a:prstClr val="white"/>
                </a:solidFill>
                <a:latin typeface="Rubik" panose="00000500000000000000" pitchFamily="2" charset="-79"/>
                <a:cs typeface="Rubik" panose="00000500000000000000" pitchFamily="2" charset="-79"/>
              </a:rPr>
              <a:t>4 day week in their department or </a:t>
            </a:r>
            <a:br>
              <a:rPr lang="en-IE" dirty="0">
                <a:solidFill>
                  <a:prstClr val="white"/>
                </a:solidFill>
                <a:latin typeface="Rubik" panose="00000500000000000000" pitchFamily="2" charset="-79"/>
                <a:cs typeface="Rubik" panose="00000500000000000000" pitchFamily="2" charset="-79"/>
              </a:rPr>
            </a:br>
            <a:r>
              <a:rPr lang="en-IE" dirty="0">
                <a:solidFill>
                  <a:prstClr val="white"/>
                </a:solidFill>
                <a:latin typeface="Rubik" panose="00000500000000000000" pitchFamily="2" charset="-79"/>
                <a:cs typeface="Rubik" panose="00000500000000000000" pitchFamily="2" charset="-79"/>
              </a:rPr>
              <a:t>section would be both desirable for </a:t>
            </a:r>
            <a:r>
              <a:rPr lang="en-IE" dirty="0" smtClean="0">
                <a:solidFill>
                  <a:prstClr val="white"/>
                </a:solidFill>
                <a:latin typeface="Rubik" panose="00000500000000000000" pitchFamily="2" charset="-79"/>
                <a:cs typeface="Rubik" panose="00000500000000000000" pitchFamily="2" charset="-79"/>
              </a:rPr>
              <a:t>them and </a:t>
            </a:r>
            <a:r>
              <a:rPr lang="en-IE" dirty="0">
                <a:solidFill>
                  <a:prstClr val="white"/>
                </a:solidFill>
                <a:latin typeface="Rubik" panose="00000500000000000000" pitchFamily="2" charset="-79"/>
                <a:cs typeface="Rubik" panose="00000500000000000000" pitchFamily="2" charset="-79"/>
              </a:rPr>
              <a:t>their colleagues, and feasible in </a:t>
            </a:r>
            <a:r>
              <a:rPr lang="en-IE" dirty="0" smtClean="0">
                <a:solidFill>
                  <a:prstClr val="white"/>
                </a:solidFill>
                <a:latin typeface="Rubik" panose="00000500000000000000" pitchFamily="2" charset="-79"/>
                <a:cs typeface="Rubik" panose="00000500000000000000" pitchFamily="2" charset="-79"/>
              </a:rPr>
              <a:t>terms </a:t>
            </a:r>
            <a:r>
              <a:rPr lang="en-IE" dirty="0">
                <a:solidFill>
                  <a:prstClr val="white"/>
                </a:solidFill>
                <a:latin typeface="Rubik" panose="00000500000000000000" pitchFamily="2" charset="-79"/>
                <a:cs typeface="Rubik" panose="00000500000000000000" pitchFamily="2" charset="-79"/>
              </a:rPr>
              <a:t>of productivity. </a:t>
            </a:r>
            <a:r>
              <a:rPr lang="en-IE" dirty="0" smtClean="0">
                <a:solidFill>
                  <a:prstClr val="white"/>
                </a:solidFill>
                <a:latin typeface="Rubik" panose="00000500000000000000" pitchFamily="2" charset="-79"/>
                <a:cs typeface="Rubik" panose="00000500000000000000" pitchFamily="2" charset="-79"/>
              </a:rPr>
              <a:t>When </a:t>
            </a:r>
            <a:r>
              <a:rPr lang="en-IE" dirty="0">
                <a:solidFill>
                  <a:prstClr val="white"/>
                </a:solidFill>
                <a:latin typeface="Rubik" panose="00000500000000000000" pitchFamily="2" charset="-79"/>
                <a:cs typeface="Rubik" panose="00000500000000000000" pitchFamily="2" charset="-79"/>
              </a:rPr>
              <a:t>the 11.03% of don’t knows are </a:t>
            </a:r>
            <a:r>
              <a:rPr lang="en-IE" dirty="0" smtClean="0">
                <a:solidFill>
                  <a:prstClr val="white"/>
                </a:solidFill>
                <a:latin typeface="Rubik" panose="00000500000000000000" pitchFamily="2" charset="-79"/>
                <a:cs typeface="Rubik" panose="00000500000000000000" pitchFamily="2" charset="-79"/>
              </a:rPr>
              <a:t>excluded, over </a:t>
            </a:r>
            <a:r>
              <a:rPr lang="en-IE" dirty="0">
                <a:solidFill>
                  <a:prstClr val="white"/>
                </a:solidFill>
                <a:latin typeface="Rubik" panose="00000500000000000000" pitchFamily="2" charset="-79"/>
                <a:cs typeface="Rubik" panose="00000500000000000000" pitchFamily="2" charset="-79"/>
              </a:rPr>
              <a:t>9 in 10 (90.3%) believe that a 4 day </a:t>
            </a:r>
            <a:r>
              <a:rPr lang="en-IE" dirty="0" smtClean="0">
                <a:solidFill>
                  <a:prstClr val="white"/>
                </a:solidFill>
                <a:latin typeface="Rubik" panose="00000500000000000000" pitchFamily="2" charset="-79"/>
                <a:cs typeface="Rubik" panose="00000500000000000000" pitchFamily="2" charset="-79"/>
              </a:rPr>
              <a:t>week trial </a:t>
            </a:r>
            <a:r>
              <a:rPr lang="en-IE" dirty="0">
                <a:solidFill>
                  <a:prstClr val="white"/>
                </a:solidFill>
                <a:latin typeface="Rubik" panose="00000500000000000000" pitchFamily="2" charset="-79"/>
                <a:cs typeface="Rubik" panose="00000500000000000000" pitchFamily="2" charset="-79"/>
              </a:rPr>
              <a:t>is desirable and feasible in their work context</a:t>
            </a:r>
            <a:r>
              <a:rPr lang="en-IE" dirty="0" smtClean="0">
                <a:solidFill>
                  <a:prstClr val="white"/>
                </a:solidFill>
                <a:latin typeface="Rubik" panose="00000500000000000000" pitchFamily="2" charset="-79"/>
                <a:cs typeface="Rubik" panose="00000500000000000000" pitchFamily="2" charset="-79"/>
              </a:rPr>
              <a:t/>
            </a:r>
            <a:br>
              <a:rPr lang="en-IE" dirty="0" smtClean="0">
                <a:solidFill>
                  <a:prstClr val="white"/>
                </a:solidFill>
                <a:latin typeface="Rubik" panose="00000500000000000000" pitchFamily="2" charset="-79"/>
                <a:cs typeface="Rubik" panose="00000500000000000000" pitchFamily="2" charset="-79"/>
              </a:rPr>
            </a:br>
            <a:endParaRPr lang="en-IE" dirty="0" smtClean="0">
              <a:solidFill>
                <a:prstClr val="white"/>
              </a:solidFill>
              <a:latin typeface="Rubik" panose="00000500000000000000" pitchFamily="2" charset="-79"/>
              <a:cs typeface="Rubik" panose="00000500000000000000" pitchFamily="2" charset="-79"/>
            </a:endParaRPr>
          </a:p>
          <a:p>
            <a:pPr marL="342900" indent="-342900">
              <a:buFont typeface="Arial" panose="020B0604020202020204" pitchFamily="34" charset="0"/>
              <a:buChar char="•"/>
            </a:pPr>
            <a:endParaRPr lang="en-IE" dirty="0">
              <a:solidFill>
                <a:prstClr val="white"/>
              </a:solidFill>
              <a:latin typeface="Rubik" panose="00000500000000000000" pitchFamily="2" charset="-79"/>
              <a:cs typeface="Rubik" panose="00000500000000000000" pitchFamily="2" charset="-79"/>
            </a:endParaRPr>
          </a:p>
        </p:txBody>
      </p:sp>
    </p:spTree>
    <p:extLst>
      <p:ext uri="{BB962C8B-B14F-4D97-AF65-F5344CB8AC3E}">
        <p14:creationId xmlns:p14="http://schemas.microsoft.com/office/powerpoint/2010/main" val="3117034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052" y="247226"/>
            <a:ext cx="9255008" cy="776288"/>
          </a:xfrm>
          <a:prstGeom prst="rect">
            <a:avLst/>
          </a:prstGeom>
        </p:spPr>
        <p:txBody>
          <a:bodyPr anchor="ctr">
            <a:normAutofit/>
          </a:bodyPr>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r>
              <a:rPr lang="en-IE" sz="4800" dirty="0" smtClean="0">
                <a:solidFill>
                  <a:prstClr val="white"/>
                </a:solidFill>
                <a:latin typeface="Rubik" panose="00000500000000000000" pitchFamily="2" charset="-79"/>
                <a:cs typeface="Rubik" panose="00000500000000000000" pitchFamily="2" charset="-79"/>
              </a:rPr>
              <a:t>Current activity</a:t>
            </a:r>
            <a:endParaRPr lang="en-IE" sz="4800" dirty="0">
              <a:solidFill>
                <a:prstClr val="white"/>
              </a:solidFill>
              <a:latin typeface="Rubik" panose="00000500000000000000" pitchFamily="2" charset="-79"/>
              <a:cs typeface="Rubik" panose="00000500000000000000" pitchFamily="2" charset="-79"/>
            </a:endParaRPr>
          </a:p>
        </p:txBody>
      </p:sp>
      <p:sp>
        <p:nvSpPr>
          <p:cNvPr id="4" name="Content Placeholder 2"/>
          <p:cNvSpPr txBox="1">
            <a:spLocks/>
          </p:cNvSpPr>
          <p:nvPr/>
        </p:nvSpPr>
        <p:spPr>
          <a:xfrm>
            <a:off x="-77052" y="1287023"/>
            <a:ext cx="9255008" cy="419188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smtClean="0">
                <a:solidFill>
                  <a:prstClr val="white"/>
                </a:solidFill>
                <a:latin typeface="Rubik" panose="00000500000000000000" pitchFamily="2" charset="-79"/>
                <a:cs typeface="Rubik" panose="00000500000000000000" pitchFamily="2" charset="-79"/>
              </a:rPr>
              <a:t>B&amp;A public opinion survey Sept 17</a:t>
            </a:r>
            <a:r>
              <a:rPr lang="en-GB" sz="1800" dirty="0">
                <a:solidFill>
                  <a:prstClr val="white"/>
                </a:solidFill>
                <a:latin typeface="Rubik" panose="00000500000000000000" pitchFamily="2" charset="-79"/>
                <a:cs typeface="Rubik" panose="00000500000000000000" pitchFamily="2" charset="-79"/>
              </a:rPr>
              <a:t/>
            </a:r>
            <a:br>
              <a:rPr lang="en-GB" sz="1800" dirty="0">
                <a:solidFill>
                  <a:prstClr val="white"/>
                </a:solidFill>
                <a:latin typeface="Rubik" panose="00000500000000000000" pitchFamily="2" charset="-79"/>
                <a:cs typeface="Rubik" panose="00000500000000000000" pitchFamily="2" charset="-79"/>
              </a:rPr>
            </a:br>
            <a:endParaRPr lang="en-GB" sz="1800" dirty="0">
              <a:solidFill>
                <a:prstClr val="white"/>
              </a:solidFill>
              <a:latin typeface="Rubik" panose="00000500000000000000" pitchFamily="2" charset="-79"/>
              <a:cs typeface="Rubik" panose="00000500000000000000" pitchFamily="2" charset="-79"/>
            </a:endParaRPr>
          </a:p>
          <a:p>
            <a:pPr marL="0" indent="0">
              <a:buFont typeface="Arial" panose="020B0604020202020204" pitchFamily="34" charset="0"/>
              <a:buNone/>
            </a:pPr>
            <a:endParaRPr lang="en-IE" sz="1800" dirty="0">
              <a:solidFill>
                <a:prstClr val="white"/>
              </a:solidFill>
              <a:latin typeface="Rubik" panose="00000500000000000000" pitchFamily="2" charset="-79"/>
              <a:cs typeface="Rubik" panose="00000500000000000000" pitchFamily="2" charset="-79"/>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1133587" y="2087592"/>
            <a:ext cx="6308133" cy="4372527"/>
          </a:xfrm>
          <a:prstGeom prst="rect">
            <a:avLst/>
          </a:prstGeom>
        </p:spPr>
      </p:pic>
    </p:spTree>
    <p:extLst>
      <p:ext uri="{BB962C8B-B14F-4D97-AF65-F5344CB8AC3E}">
        <p14:creationId xmlns:p14="http://schemas.microsoft.com/office/powerpoint/2010/main" val="1959415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FA3EA2-4D23-4245-9ADD-5E7EA37A57DF}"/>
              </a:ext>
            </a:extLst>
          </p:cNvPr>
          <p:cNvSpPr>
            <a:spLocks noGrp="1"/>
          </p:cNvSpPr>
          <p:nvPr>
            <p:ph type="title"/>
          </p:nvPr>
        </p:nvSpPr>
        <p:spPr/>
        <p:txBody>
          <a:bodyPr/>
          <a:lstStyle/>
          <a:p>
            <a:r>
              <a:rPr lang="en-IE" dirty="0"/>
              <a:t>The questionnaire used</a:t>
            </a:r>
          </a:p>
        </p:txBody>
      </p:sp>
      <p:sp>
        <p:nvSpPr>
          <p:cNvPr id="3" name="Content Placeholder 2">
            <a:extLst>
              <a:ext uri="{FF2B5EF4-FFF2-40B4-BE49-F238E27FC236}">
                <a16:creationId xmlns:a16="http://schemas.microsoft.com/office/drawing/2014/main" xmlns="" id="{A05CDEDC-418B-48ED-8533-61744643A78B}"/>
              </a:ext>
            </a:extLst>
          </p:cNvPr>
          <p:cNvSpPr>
            <a:spLocks noGrp="1"/>
          </p:cNvSpPr>
          <p:nvPr>
            <p:ph idx="1"/>
          </p:nvPr>
        </p:nvSpPr>
        <p:spPr>
          <a:xfrm>
            <a:off x="1424547" y="1367885"/>
            <a:ext cx="4457670" cy="466947"/>
          </a:xfrm>
        </p:spPr>
        <p:txBody>
          <a:bodyPr/>
          <a:lstStyle/>
          <a:p>
            <a:pPr marL="354013" indent="-354013"/>
            <a:r>
              <a:rPr lang="en-IE" sz="1050" dirty="0"/>
              <a:t>Q.1	‘Given advancements in technology, do you believe a four-day week is a realistic and achievable ambition in the medium term?”</a:t>
            </a:r>
            <a:r>
              <a:rPr lang="en-IE" sz="1050" i="1" dirty="0"/>
              <a:t> </a:t>
            </a:r>
            <a:r>
              <a:rPr lang="en-IE" sz="1050" dirty="0"/>
              <a:t>(By a four day week we mean doing the same job, achieving the same goals and being paid the same salary, but doing this over 4 days rather than 5)</a:t>
            </a:r>
          </a:p>
          <a:p>
            <a:endParaRPr lang="en-IE" sz="1050" dirty="0"/>
          </a:p>
        </p:txBody>
      </p:sp>
      <p:graphicFrame>
        <p:nvGraphicFramePr>
          <p:cNvPr id="4" name="Table 3">
            <a:extLst>
              <a:ext uri="{FF2B5EF4-FFF2-40B4-BE49-F238E27FC236}">
                <a16:creationId xmlns:a16="http://schemas.microsoft.com/office/drawing/2014/main" xmlns="" id="{173E86ED-F53C-47C5-B8BB-3253E37E8281}"/>
              </a:ext>
            </a:extLst>
          </p:cNvPr>
          <p:cNvGraphicFramePr>
            <a:graphicFrameLocks noGrp="1"/>
          </p:cNvGraphicFramePr>
          <p:nvPr>
            <p:extLst/>
          </p:nvPr>
        </p:nvGraphicFramePr>
        <p:xfrm>
          <a:off x="1661274" y="2144800"/>
          <a:ext cx="4220944" cy="640080"/>
        </p:xfrm>
        <a:graphic>
          <a:graphicData uri="http://schemas.openxmlformats.org/drawingml/2006/table">
            <a:tbl>
              <a:tblPr firstRow="1" firstCol="1" bandRow="1">
                <a:tableStyleId>{5C22544A-7EE6-4342-B048-85BDC9FD1C3A}</a:tableStyleId>
              </a:tblPr>
              <a:tblGrid>
                <a:gridCol w="844087">
                  <a:extLst>
                    <a:ext uri="{9D8B030D-6E8A-4147-A177-3AD203B41FA5}">
                      <a16:colId xmlns:a16="http://schemas.microsoft.com/office/drawing/2014/main" xmlns="" val="1834688244"/>
                    </a:ext>
                  </a:extLst>
                </a:gridCol>
                <a:gridCol w="844087">
                  <a:extLst>
                    <a:ext uri="{9D8B030D-6E8A-4147-A177-3AD203B41FA5}">
                      <a16:colId xmlns:a16="http://schemas.microsoft.com/office/drawing/2014/main" xmlns="" val="3192203435"/>
                    </a:ext>
                  </a:extLst>
                </a:gridCol>
                <a:gridCol w="844087">
                  <a:extLst>
                    <a:ext uri="{9D8B030D-6E8A-4147-A177-3AD203B41FA5}">
                      <a16:colId xmlns:a16="http://schemas.microsoft.com/office/drawing/2014/main" xmlns="" val="4025559757"/>
                    </a:ext>
                  </a:extLst>
                </a:gridCol>
                <a:gridCol w="844087">
                  <a:extLst>
                    <a:ext uri="{9D8B030D-6E8A-4147-A177-3AD203B41FA5}">
                      <a16:colId xmlns:a16="http://schemas.microsoft.com/office/drawing/2014/main" xmlns="" val="4214424002"/>
                    </a:ext>
                  </a:extLst>
                </a:gridCol>
                <a:gridCol w="844596">
                  <a:extLst>
                    <a:ext uri="{9D8B030D-6E8A-4147-A177-3AD203B41FA5}">
                      <a16:colId xmlns:a16="http://schemas.microsoft.com/office/drawing/2014/main" xmlns="" val="4166025707"/>
                    </a:ext>
                  </a:extLst>
                </a:gridCol>
              </a:tblGrid>
              <a:tr h="0">
                <a:tc>
                  <a:txBody>
                    <a:bodyPr/>
                    <a:lstStyle/>
                    <a:p>
                      <a:pPr algn="ctr">
                        <a:spcAft>
                          <a:spcPts val="600"/>
                        </a:spcAft>
                      </a:pPr>
                      <a:r>
                        <a:rPr lang="en-IE" sz="1050" b="0">
                          <a:solidFill>
                            <a:schemeClr val="tx1"/>
                          </a:solidFill>
                          <a:effectLst/>
                        </a:rPr>
                        <a:t>Strongly believe it is achievable</a:t>
                      </a:r>
                      <a:endParaRPr lang="en-IE" sz="1050" b="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spcAft>
                          <a:spcPts val="600"/>
                        </a:spcAft>
                      </a:pPr>
                      <a:r>
                        <a:rPr lang="en-IE" sz="1050" b="0">
                          <a:solidFill>
                            <a:schemeClr val="tx1"/>
                          </a:solidFill>
                          <a:effectLst/>
                        </a:rPr>
                        <a:t>Broadly believe it is achievable</a:t>
                      </a:r>
                      <a:endParaRPr lang="en-IE" sz="1050" b="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algn="ctr">
                        <a:spcAft>
                          <a:spcPts val="600"/>
                        </a:spcAft>
                      </a:pPr>
                      <a:r>
                        <a:rPr lang="en-IE" sz="1050" b="0">
                          <a:solidFill>
                            <a:schemeClr val="tx1"/>
                          </a:solidFill>
                          <a:effectLst/>
                        </a:rPr>
                        <a:t>Not really sure</a:t>
                      </a:r>
                      <a:endParaRPr lang="en-IE" sz="1050" b="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algn="ctr">
                        <a:spcAft>
                          <a:spcPts val="600"/>
                        </a:spcAft>
                      </a:pPr>
                      <a:r>
                        <a:rPr lang="en-IE" sz="1050" b="0" dirty="0">
                          <a:solidFill>
                            <a:schemeClr val="tx1"/>
                          </a:solidFill>
                          <a:effectLst/>
                        </a:rPr>
                        <a:t>Don’t really believe it is achievable</a:t>
                      </a:r>
                      <a:endParaRPr lang="en-IE" sz="1050" b="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algn="ctr">
                        <a:spcAft>
                          <a:spcPts val="600"/>
                        </a:spcAft>
                      </a:pPr>
                      <a:r>
                        <a:rPr lang="en-IE" sz="1050" b="0">
                          <a:solidFill>
                            <a:schemeClr val="tx1"/>
                          </a:solidFill>
                          <a:effectLst/>
                        </a:rPr>
                        <a:t>Don’t at all believe it is achievable</a:t>
                      </a:r>
                      <a:endParaRPr lang="en-IE" sz="1050" b="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3356699514"/>
                  </a:ext>
                </a:extLst>
              </a:tr>
              <a:tr h="0">
                <a:tc>
                  <a:txBody>
                    <a:bodyPr/>
                    <a:lstStyle/>
                    <a:p>
                      <a:pPr algn="ctr">
                        <a:spcAft>
                          <a:spcPts val="600"/>
                        </a:spcAft>
                      </a:pPr>
                      <a:r>
                        <a:rPr lang="en-IE" sz="1050" b="0">
                          <a:solidFill>
                            <a:schemeClr val="tx1"/>
                          </a:solidFill>
                          <a:effectLst/>
                        </a:rPr>
                        <a:t>1</a:t>
                      </a:r>
                      <a:endParaRPr lang="en-IE" sz="1050" b="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spcAft>
                          <a:spcPts val="600"/>
                        </a:spcAft>
                      </a:pPr>
                      <a:r>
                        <a:rPr lang="en-IE" sz="1050" b="0">
                          <a:solidFill>
                            <a:schemeClr val="tx1"/>
                          </a:solidFill>
                          <a:effectLst/>
                        </a:rPr>
                        <a:t>2</a:t>
                      </a:r>
                      <a:endParaRPr lang="en-IE" sz="1050" b="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Aft>
                          <a:spcPts val="600"/>
                        </a:spcAft>
                      </a:pPr>
                      <a:r>
                        <a:rPr lang="en-IE" sz="1050" b="0">
                          <a:solidFill>
                            <a:schemeClr val="tx1"/>
                          </a:solidFill>
                          <a:effectLst/>
                        </a:rPr>
                        <a:t>3</a:t>
                      </a:r>
                      <a:endParaRPr lang="en-IE" sz="1050" b="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Aft>
                          <a:spcPts val="600"/>
                        </a:spcAft>
                      </a:pPr>
                      <a:r>
                        <a:rPr lang="en-IE" sz="1050" b="0">
                          <a:solidFill>
                            <a:schemeClr val="tx1"/>
                          </a:solidFill>
                          <a:effectLst/>
                        </a:rPr>
                        <a:t>4</a:t>
                      </a:r>
                      <a:endParaRPr lang="en-IE" sz="1050" b="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Aft>
                          <a:spcPts val="600"/>
                        </a:spcAft>
                      </a:pPr>
                      <a:r>
                        <a:rPr lang="en-IE" sz="1050" b="0" dirty="0">
                          <a:solidFill>
                            <a:schemeClr val="tx1"/>
                          </a:solidFill>
                          <a:effectLst/>
                        </a:rPr>
                        <a:t>5</a:t>
                      </a:r>
                      <a:endParaRPr lang="en-IE" sz="1050" b="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97870142"/>
                  </a:ext>
                </a:extLst>
              </a:tr>
            </a:tbl>
          </a:graphicData>
        </a:graphic>
      </p:graphicFrame>
      <p:sp>
        <p:nvSpPr>
          <p:cNvPr id="5" name="Rectangle 4">
            <a:extLst>
              <a:ext uri="{FF2B5EF4-FFF2-40B4-BE49-F238E27FC236}">
                <a16:creationId xmlns:a16="http://schemas.microsoft.com/office/drawing/2014/main" xmlns="" id="{E1A17A4C-B31B-448B-B146-9B3EC83B1596}"/>
              </a:ext>
            </a:extLst>
          </p:cNvPr>
          <p:cNvSpPr/>
          <p:nvPr/>
        </p:nvSpPr>
        <p:spPr>
          <a:xfrm>
            <a:off x="1424547" y="3069258"/>
            <a:ext cx="4457671" cy="577081"/>
          </a:xfrm>
          <a:prstGeom prst="rect">
            <a:avLst/>
          </a:prstGeom>
        </p:spPr>
        <p:txBody>
          <a:bodyPr wrap="square">
            <a:spAutoFit/>
          </a:bodyPr>
          <a:lstStyle/>
          <a:p>
            <a:pPr marL="457200" indent="-428625">
              <a:spcAft>
                <a:spcPts val="600"/>
              </a:spcAft>
            </a:pPr>
            <a:r>
              <a:rPr lang="en-IE" sz="1050" dirty="0">
                <a:ea typeface="MS Mincho" panose="02020609040205080304" pitchFamily="49" charset="-128"/>
                <a:cs typeface="Times New Roman" panose="02020603050405020304" pitchFamily="18" charset="0"/>
              </a:rPr>
              <a:t>Q.2	Do you believe that trialling a four-day week in your own place of work -without loss of pay or productivity- would be both desirable for employees and feasible for the employer? Probe for each</a:t>
            </a:r>
          </a:p>
        </p:txBody>
      </p:sp>
      <p:graphicFrame>
        <p:nvGraphicFramePr>
          <p:cNvPr id="9" name="Table 8">
            <a:extLst>
              <a:ext uri="{FF2B5EF4-FFF2-40B4-BE49-F238E27FC236}">
                <a16:creationId xmlns:a16="http://schemas.microsoft.com/office/drawing/2014/main" xmlns="" id="{0B24B15A-88A3-4CE3-857B-A3F51607C2B2}"/>
              </a:ext>
            </a:extLst>
          </p:cNvPr>
          <p:cNvGraphicFramePr>
            <a:graphicFrameLocks noGrp="1"/>
          </p:cNvGraphicFramePr>
          <p:nvPr>
            <p:extLst/>
          </p:nvPr>
        </p:nvGraphicFramePr>
        <p:xfrm>
          <a:off x="1661275" y="3725770"/>
          <a:ext cx="4227765" cy="648000"/>
        </p:xfrm>
        <a:graphic>
          <a:graphicData uri="http://schemas.openxmlformats.org/drawingml/2006/table">
            <a:tbl>
              <a:tblPr firstRow="1" firstCol="1" bandRow="1">
                <a:tableStyleId>{5C22544A-7EE6-4342-B048-85BDC9FD1C3A}</a:tableStyleId>
              </a:tblPr>
              <a:tblGrid>
                <a:gridCol w="3060000">
                  <a:extLst>
                    <a:ext uri="{9D8B030D-6E8A-4147-A177-3AD203B41FA5}">
                      <a16:colId xmlns:a16="http://schemas.microsoft.com/office/drawing/2014/main" xmlns="" val="2008154565"/>
                    </a:ext>
                  </a:extLst>
                </a:gridCol>
                <a:gridCol w="588010">
                  <a:extLst>
                    <a:ext uri="{9D8B030D-6E8A-4147-A177-3AD203B41FA5}">
                      <a16:colId xmlns:a16="http://schemas.microsoft.com/office/drawing/2014/main" xmlns="" val="4027353089"/>
                    </a:ext>
                  </a:extLst>
                </a:gridCol>
                <a:gridCol w="579755">
                  <a:extLst>
                    <a:ext uri="{9D8B030D-6E8A-4147-A177-3AD203B41FA5}">
                      <a16:colId xmlns:a16="http://schemas.microsoft.com/office/drawing/2014/main" xmlns="" val="786528392"/>
                    </a:ext>
                  </a:extLst>
                </a:gridCol>
              </a:tblGrid>
              <a:tr h="216000">
                <a:tc>
                  <a:txBody>
                    <a:bodyPr/>
                    <a:lstStyle/>
                    <a:p>
                      <a:pPr algn="l">
                        <a:spcAft>
                          <a:spcPts val="600"/>
                        </a:spcAft>
                      </a:pPr>
                      <a:r>
                        <a:rPr lang="en-IE" sz="1050" b="0" dirty="0">
                          <a:solidFill>
                            <a:schemeClr val="tx1"/>
                          </a:solidFill>
                          <a:effectLst/>
                        </a:rPr>
                        <a:t> </a:t>
                      </a:r>
                      <a:endParaRPr lang="en-IE" sz="1050" b="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600"/>
                        </a:spcAft>
                      </a:pPr>
                      <a:r>
                        <a:rPr lang="en-IE" sz="1050" b="0">
                          <a:solidFill>
                            <a:schemeClr val="tx1"/>
                          </a:solidFill>
                          <a:effectLst/>
                        </a:rPr>
                        <a:t>YES</a:t>
                      </a:r>
                      <a:endParaRPr lang="en-IE" sz="1050" b="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600"/>
                        </a:spcAft>
                      </a:pPr>
                      <a:r>
                        <a:rPr lang="en-IE" sz="1050" b="0">
                          <a:solidFill>
                            <a:schemeClr val="tx1"/>
                          </a:solidFill>
                          <a:effectLst/>
                        </a:rPr>
                        <a:t>NO</a:t>
                      </a:r>
                      <a:endParaRPr lang="en-IE" sz="1050" b="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03612520"/>
                  </a:ext>
                </a:extLst>
              </a:tr>
              <a:tr h="216000">
                <a:tc>
                  <a:txBody>
                    <a:bodyPr/>
                    <a:lstStyle/>
                    <a:p>
                      <a:pPr algn="l">
                        <a:spcAft>
                          <a:spcPts val="600"/>
                        </a:spcAft>
                      </a:pPr>
                      <a:r>
                        <a:rPr lang="en-IE" sz="1050" b="0" dirty="0">
                          <a:solidFill>
                            <a:schemeClr val="tx1"/>
                          </a:solidFill>
                          <a:effectLst/>
                        </a:rPr>
                        <a:t>Desirable for employees</a:t>
                      </a:r>
                      <a:endParaRPr lang="en-IE" sz="1050" b="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600"/>
                        </a:spcAft>
                      </a:pPr>
                      <a:r>
                        <a:rPr lang="en-IE" sz="1050" b="0">
                          <a:solidFill>
                            <a:schemeClr val="tx1"/>
                          </a:solidFill>
                          <a:effectLst/>
                        </a:rPr>
                        <a:t>1</a:t>
                      </a:r>
                      <a:endParaRPr lang="en-IE" sz="1050" b="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600"/>
                        </a:spcAft>
                      </a:pPr>
                      <a:r>
                        <a:rPr lang="en-IE" sz="1050" b="0" dirty="0">
                          <a:solidFill>
                            <a:schemeClr val="tx1"/>
                          </a:solidFill>
                          <a:effectLst/>
                        </a:rPr>
                        <a:t>2</a:t>
                      </a:r>
                      <a:endParaRPr lang="en-IE" sz="1050" b="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16931987"/>
                  </a:ext>
                </a:extLst>
              </a:tr>
              <a:tr h="216000">
                <a:tc>
                  <a:txBody>
                    <a:bodyPr/>
                    <a:lstStyle/>
                    <a:p>
                      <a:pPr algn="l">
                        <a:spcAft>
                          <a:spcPts val="600"/>
                        </a:spcAft>
                      </a:pPr>
                      <a:r>
                        <a:rPr lang="en-IE" sz="1050" b="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rPr>
                        <a:t>Achievable for employers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600"/>
                        </a:spcAft>
                      </a:pPr>
                      <a:r>
                        <a:rPr lang="en-IE" sz="1050" b="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600"/>
                        </a:spcAft>
                      </a:pPr>
                      <a:r>
                        <a:rPr lang="en-IE" sz="1050" b="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86652056"/>
                  </a:ext>
                </a:extLst>
              </a:tr>
            </a:tbl>
          </a:graphicData>
        </a:graphic>
      </p:graphicFrame>
      <p:sp>
        <p:nvSpPr>
          <p:cNvPr id="10" name="Rectangle 9">
            <a:extLst>
              <a:ext uri="{FF2B5EF4-FFF2-40B4-BE49-F238E27FC236}">
                <a16:creationId xmlns:a16="http://schemas.microsoft.com/office/drawing/2014/main" xmlns="" id="{D412A8E0-E000-487B-BA86-44BEF5C5775A}"/>
              </a:ext>
            </a:extLst>
          </p:cNvPr>
          <p:cNvSpPr/>
          <p:nvPr/>
        </p:nvSpPr>
        <p:spPr>
          <a:xfrm>
            <a:off x="1424546" y="4556022"/>
            <a:ext cx="4457672" cy="415498"/>
          </a:xfrm>
          <a:prstGeom prst="rect">
            <a:avLst/>
          </a:prstGeom>
        </p:spPr>
        <p:txBody>
          <a:bodyPr wrap="square">
            <a:spAutoFit/>
          </a:bodyPr>
          <a:lstStyle/>
          <a:p>
            <a:pPr marL="457200" indent="-428625">
              <a:spcAft>
                <a:spcPts val="600"/>
              </a:spcAft>
            </a:pPr>
            <a:r>
              <a:rPr lang="en-IE" sz="1050" dirty="0">
                <a:ea typeface="MS Mincho" panose="02020609040205080304" pitchFamily="49" charset="-128"/>
                <a:cs typeface="Times New Roman" panose="02020603050405020304" pitchFamily="18" charset="0"/>
              </a:rPr>
              <a:t>Q.3	‘'To what extent would you support or oppose the government exploring the introduction of a four day working week?”</a:t>
            </a:r>
          </a:p>
        </p:txBody>
      </p:sp>
      <p:graphicFrame>
        <p:nvGraphicFramePr>
          <p:cNvPr id="11" name="Table 10">
            <a:extLst>
              <a:ext uri="{FF2B5EF4-FFF2-40B4-BE49-F238E27FC236}">
                <a16:creationId xmlns:a16="http://schemas.microsoft.com/office/drawing/2014/main" xmlns="" id="{4F35E145-404B-4022-B772-353CAB17D01B}"/>
              </a:ext>
            </a:extLst>
          </p:cNvPr>
          <p:cNvGraphicFramePr>
            <a:graphicFrameLocks noGrp="1"/>
          </p:cNvGraphicFramePr>
          <p:nvPr>
            <p:extLst/>
          </p:nvPr>
        </p:nvGraphicFramePr>
        <p:xfrm>
          <a:off x="1661274" y="5060707"/>
          <a:ext cx="4227764" cy="800100"/>
        </p:xfrm>
        <a:graphic>
          <a:graphicData uri="http://schemas.openxmlformats.org/drawingml/2006/table">
            <a:tbl>
              <a:tblPr firstRow="1" firstCol="1" bandRow="1">
                <a:tableStyleId>{5C22544A-7EE6-4342-B048-85BDC9FD1C3A}</a:tableStyleId>
              </a:tblPr>
              <a:tblGrid>
                <a:gridCol w="845451">
                  <a:extLst>
                    <a:ext uri="{9D8B030D-6E8A-4147-A177-3AD203B41FA5}">
                      <a16:colId xmlns:a16="http://schemas.microsoft.com/office/drawing/2014/main" xmlns="" val="3306984329"/>
                    </a:ext>
                  </a:extLst>
                </a:gridCol>
                <a:gridCol w="845451">
                  <a:extLst>
                    <a:ext uri="{9D8B030D-6E8A-4147-A177-3AD203B41FA5}">
                      <a16:colId xmlns:a16="http://schemas.microsoft.com/office/drawing/2014/main" xmlns="" val="486669162"/>
                    </a:ext>
                  </a:extLst>
                </a:gridCol>
                <a:gridCol w="845451">
                  <a:extLst>
                    <a:ext uri="{9D8B030D-6E8A-4147-A177-3AD203B41FA5}">
                      <a16:colId xmlns:a16="http://schemas.microsoft.com/office/drawing/2014/main" xmlns="" val="3784781010"/>
                    </a:ext>
                  </a:extLst>
                </a:gridCol>
                <a:gridCol w="845451">
                  <a:extLst>
                    <a:ext uri="{9D8B030D-6E8A-4147-A177-3AD203B41FA5}">
                      <a16:colId xmlns:a16="http://schemas.microsoft.com/office/drawing/2014/main" xmlns="" val="530358794"/>
                    </a:ext>
                  </a:extLst>
                </a:gridCol>
                <a:gridCol w="845960">
                  <a:extLst>
                    <a:ext uri="{9D8B030D-6E8A-4147-A177-3AD203B41FA5}">
                      <a16:colId xmlns:a16="http://schemas.microsoft.com/office/drawing/2014/main" xmlns="" val="1546874197"/>
                    </a:ext>
                  </a:extLst>
                </a:gridCol>
              </a:tblGrid>
              <a:tr h="0">
                <a:tc>
                  <a:txBody>
                    <a:bodyPr/>
                    <a:lstStyle/>
                    <a:p>
                      <a:pPr algn="ctr">
                        <a:spcAft>
                          <a:spcPts val="600"/>
                        </a:spcAft>
                      </a:pPr>
                      <a:r>
                        <a:rPr lang="en-IE" sz="1050" b="0">
                          <a:solidFill>
                            <a:schemeClr val="tx1"/>
                          </a:solidFill>
                          <a:effectLst/>
                        </a:rPr>
                        <a:t>Would strongly support</a:t>
                      </a:r>
                      <a:endParaRPr lang="en-IE" sz="1050" b="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spcAft>
                          <a:spcPts val="600"/>
                        </a:spcAft>
                      </a:pPr>
                      <a:r>
                        <a:rPr lang="en-IE" sz="1050" b="0">
                          <a:solidFill>
                            <a:schemeClr val="tx1"/>
                          </a:solidFill>
                          <a:effectLst/>
                        </a:rPr>
                        <a:t>Would generally support</a:t>
                      </a:r>
                      <a:endParaRPr lang="en-IE" sz="1050" b="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Aft>
                          <a:spcPts val="600"/>
                        </a:spcAft>
                      </a:pPr>
                      <a:r>
                        <a:rPr lang="en-IE" sz="1050" b="0">
                          <a:solidFill>
                            <a:schemeClr val="tx1"/>
                          </a:solidFill>
                          <a:effectLst/>
                        </a:rPr>
                        <a:t>Would neither support nor oppose</a:t>
                      </a:r>
                      <a:endParaRPr lang="en-IE" sz="1050" b="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Aft>
                          <a:spcPts val="600"/>
                        </a:spcAft>
                      </a:pPr>
                      <a:r>
                        <a:rPr lang="en-IE" sz="1050" b="0">
                          <a:solidFill>
                            <a:schemeClr val="tx1"/>
                          </a:solidFill>
                          <a:effectLst/>
                        </a:rPr>
                        <a:t>Would generally oppose</a:t>
                      </a:r>
                      <a:endParaRPr lang="en-IE" sz="1050" b="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Aft>
                          <a:spcPts val="600"/>
                        </a:spcAft>
                      </a:pPr>
                      <a:r>
                        <a:rPr lang="en-IE" sz="1050" b="0">
                          <a:solidFill>
                            <a:schemeClr val="tx1"/>
                          </a:solidFill>
                          <a:effectLst/>
                        </a:rPr>
                        <a:t>Would strongly oppose</a:t>
                      </a:r>
                      <a:endParaRPr lang="en-IE" sz="1050" b="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3528246136"/>
                  </a:ext>
                </a:extLst>
              </a:tr>
              <a:tr h="0">
                <a:tc>
                  <a:txBody>
                    <a:bodyPr/>
                    <a:lstStyle/>
                    <a:p>
                      <a:pPr algn="ctr">
                        <a:spcAft>
                          <a:spcPts val="600"/>
                        </a:spcAft>
                      </a:pPr>
                      <a:r>
                        <a:rPr lang="en-IE" sz="1050" b="0">
                          <a:solidFill>
                            <a:schemeClr val="tx1"/>
                          </a:solidFill>
                          <a:effectLst/>
                        </a:rPr>
                        <a:t>1</a:t>
                      </a:r>
                      <a:endParaRPr lang="en-IE" sz="1050" b="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spcAft>
                          <a:spcPts val="600"/>
                        </a:spcAft>
                      </a:pPr>
                      <a:r>
                        <a:rPr lang="en-IE" sz="1050" b="0">
                          <a:solidFill>
                            <a:schemeClr val="tx1"/>
                          </a:solidFill>
                          <a:effectLst/>
                        </a:rPr>
                        <a:t>2</a:t>
                      </a:r>
                      <a:endParaRPr lang="en-IE" sz="1050" b="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Aft>
                          <a:spcPts val="600"/>
                        </a:spcAft>
                      </a:pPr>
                      <a:r>
                        <a:rPr lang="en-IE" sz="1050" b="0">
                          <a:solidFill>
                            <a:schemeClr val="tx1"/>
                          </a:solidFill>
                          <a:effectLst/>
                        </a:rPr>
                        <a:t>3</a:t>
                      </a:r>
                      <a:endParaRPr lang="en-IE" sz="1050" b="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Aft>
                          <a:spcPts val="600"/>
                        </a:spcAft>
                      </a:pPr>
                      <a:r>
                        <a:rPr lang="en-IE" sz="1050" b="0">
                          <a:solidFill>
                            <a:schemeClr val="tx1"/>
                          </a:solidFill>
                          <a:effectLst/>
                        </a:rPr>
                        <a:t>4</a:t>
                      </a:r>
                      <a:endParaRPr lang="en-IE" sz="1050" b="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Aft>
                          <a:spcPts val="600"/>
                        </a:spcAft>
                      </a:pPr>
                      <a:r>
                        <a:rPr lang="en-IE" sz="1050" b="0" dirty="0">
                          <a:solidFill>
                            <a:schemeClr val="tx1"/>
                          </a:solidFill>
                          <a:effectLst/>
                        </a:rPr>
                        <a:t>5</a:t>
                      </a:r>
                      <a:endParaRPr lang="en-IE" sz="1050" b="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10314974"/>
                  </a:ext>
                </a:extLst>
              </a:tr>
            </a:tbl>
          </a:graphicData>
        </a:graphic>
      </p:graphicFrame>
      <p:sp>
        <p:nvSpPr>
          <p:cNvPr id="12" name="Rectangle 11">
            <a:extLst>
              <a:ext uri="{FF2B5EF4-FFF2-40B4-BE49-F238E27FC236}">
                <a16:creationId xmlns:a16="http://schemas.microsoft.com/office/drawing/2014/main" xmlns="" id="{153764C4-F2CF-4D9F-9835-ECCA52D1A6EB}"/>
              </a:ext>
            </a:extLst>
          </p:cNvPr>
          <p:cNvSpPr/>
          <p:nvPr/>
        </p:nvSpPr>
        <p:spPr>
          <a:xfrm>
            <a:off x="6236787" y="1378447"/>
            <a:ext cx="4953000" cy="415498"/>
          </a:xfrm>
          <a:prstGeom prst="rect">
            <a:avLst/>
          </a:prstGeom>
        </p:spPr>
        <p:txBody>
          <a:bodyPr>
            <a:spAutoFit/>
          </a:bodyPr>
          <a:lstStyle/>
          <a:p>
            <a:pPr marL="457200" indent="-457200">
              <a:spcAft>
                <a:spcPts val="600"/>
              </a:spcAft>
            </a:pPr>
            <a:r>
              <a:rPr lang="en-IE" sz="1050" dirty="0">
                <a:ea typeface="MS Mincho" panose="02020609040205080304" pitchFamily="49" charset="-128"/>
                <a:cs typeface="Times New Roman" panose="02020603050405020304" pitchFamily="18" charset="0"/>
              </a:rPr>
              <a:t>Q.4	</a:t>
            </a:r>
            <a:r>
              <a:rPr lang="en-IE" sz="1050" i="1" dirty="0">
                <a:ea typeface="MS Mincho" panose="02020609040205080304" pitchFamily="49" charset="-128"/>
                <a:cs typeface="Times New Roman" panose="02020603050405020304" pitchFamily="18" charset="0"/>
              </a:rPr>
              <a:t>A</a:t>
            </a:r>
            <a:r>
              <a:rPr lang="en-IE" sz="1050" dirty="0">
                <a:ea typeface="MS Mincho" panose="02020609040205080304" pitchFamily="49" charset="-128"/>
                <a:cs typeface="Times New Roman" panose="02020603050405020304" pitchFamily="18" charset="0"/>
              </a:rPr>
              <a:t>nd finally could you describe the nature of your role under the following headings </a:t>
            </a:r>
          </a:p>
        </p:txBody>
      </p:sp>
      <p:graphicFrame>
        <p:nvGraphicFramePr>
          <p:cNvPr id="13" name="Table 12">
            <a:extLst>
              <a:ext uri="{FF2B5EF4-FFF2-40B4-BE49-F238E27FC236}">
                <a16:creationId xmlns:a16="http://schemas.microsoft.com/office/drawing/2014/main" xmlns="" id="{0E6D7862-C7F8-44C6-97CE-5CAB51CB93FF}"/>
              </a:ext>
            </a:extLst>
          </p:cNvPr>
          <p:cNvGraphicFramePr>
            <a:graphicFrameLocks noGrp="1"/>
          </p:cNvGraphicFramePr>
          <p:nvPr>
            <p:extLst/>
          </p:nvPr>
        </p:nvGraphicFramePr>
        <p:xfrm>
          <a:off x="6568665" y="1949693"/>
          <a:ext cx="4064844" cy="4351342"/>
        </p:xfrm>
        <a:graphic>
          <a:graphicData uri="http://schemas.openxmlformats.org/drawingml/2006/table">
            <a:tbl>
              <a:tblPr firstRow="1" firstCol="1" bandRow="1">
                <a:tableStyleId>{5C22544A-7EE6-4342-B048-85BDC9FD1C3A}</a:tableStyleId>
              </a:tblPr>
              <a:tblGrid>
                <a:gridCol w="1472844">
                  <a:extLst>
                    <a:ext uri="{9D8B030D-6E8A-4147-A177-3AD203B41FA5}">
                      <a16:colId xmlns:a16="http://schemas.microsoft.com/office/drawing/2014/main" xmlns="" val="4235923971"/>
                    </a:ext>
                  </a:extLst>
                </a:gridCol>
                <a:gridCol w="1908000">
                  <a:extLst>
                    <a:ext uri="{9D8B030D-6E8A-4147-A177-3AD203B41FA5}">
                      <a16:colId xmlns:a16="http://schemas.microsoft.com/office/drawing/2014/main" xmlns="" val="3112275433"/>
                    </a:ext>
                  </a:extLst>
                </a:gridCol>
                <a:gridCol w="684000">
                  <a:extLst>
                    <a:ext uri="{9D8B030D-6E8A-4147-A177-3AD203B41FA5}">
                      <a16:colId xmlns:a16="http://schemas.microsoft.com/office/drawing/2014/main" xmlns="" val="2820224234"/>
                    </a:ext>
                  </a:extLst>
                </a:gridCol>
              </a:tblGrid>
              <a:tr h="241604">
                <a:tc rowSpan="2">
                  <a:txBody>
                    <a:bodyPr/>
                    <a:lstStyle/>
                    <a:p>
                      <a:pPr algn="ctr">
                        <a:spcAft>
                          <a:spcPts val="600"/>
                        </a:spcAft>
                      </a:pPr>
                      <a:r>
                        <a:rPr lang="en-IE" sz="1050" dirty="0">
                          <a:solidFill>
                            <a:schemeClr val="tx1"/>
                          </a:solidFill>
                          <a:effectLst/>
                        </a:rPr>
                        <a:t>Public or private sector (indicate one)</a:t>
                      </a:r>
                    </a:p>
                  </a:txBody>
                  <a:tcPr marL="53360" marR="5336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IE" sz="1050" b="0" dirty="0">
                          <a:solidFill>
                            <a:schemeClr val="tx1"/>
                          </a:solidFill>
                          <a:effectLst/>
                        </a:rPr>
                        <a:t>Public sector/state/semi state</a:t>
                      </a:r>
                      <a:endParaRPr lang="en-IE" sz="1050" b="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T w="12700" cap="flat" cmpd="sng" algn="ctr">
                      <a:solidFill>
                        <a:schemeClr val="tx1"/>
                      </a:solidFill>
                      <a:prstDash val="solid"/>
                      <a:round/>
                      <a:headEnd type="none" w="med" len="med"/>
                      <a:tailEnd type="none" w="med" len="med"/>
                    </a:lnT>
                    <a:noFill/>
                  </a:tcPr>
                </a:tc>
                <a:tc>
                  <a:txBody>
                    <a:bodyPr/>
                    <a:lstStyle/>
                    <a:p>
                      <a:pPr algn="ctr">
                        <a:spcAft>
                          <a:spcPts val="600"/>
                        </a:spcAft>
                      </a:pPr>
                      <a:r>
                        <a:rPr lang="en-IE" sz="1050" b="0" dirty="0">
                          <a:solidFill>
                            <a:schemeClr val="tx1"/>
                          </a:solidFill>
                          <a:effectLst/>
                        </a:rPr>
                        <a:t>1</a:t>
                      </a:r>
                      <a:endParaRPr lang="en-IE" sz="1050" b="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4028627792"/>
                  </a:ext>
                </a:extLst>
              </a:tr>
              <a:tr h="241604">
                <a:tc vMerge="1">
                  <a:txBody>
                    <a:bodyPr/>
                    <a:lstStyle/>
                    <a:p>
                      <a:endParaRPr lang="en-IE"/>
                    </a:p>
                  </a:txBody>
                  <a:tcPr/>
                </a:tc>
                <a:tc>
                  <a:txBody>
                    <a:bodyPr/>
                    <a:lstStyle/>
                    <a:p>
                      <a:pPr>
                        <a:spcAft>
                          <a:spcPts val="600"/>
                        </a:spcAft>
                      </a:pPr>
                      <a:r>
                        <a:rPr lang="en-IE" sz="1050">
                          <a:solidFill>
                            <a:schemeClr val="tx1"/>
                          </a:solidFill>
                          <a:effectLst/>
                        </a:rPr>
                        <a:t>Private</a:t>
                      </a:r>
                      <a:endParaRPr lang="en-IE" sz="105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B w="12700" cap="flat" cmpd="sng" algn="ctr">
                      <a:solidFill>
                        <a:schemeClr val="tx1"/>
                      </a:solidFill>
                      <a:prstDash val="solid"/>
                      <a:round/>
                      <a:headEnd type="none" w="med" len="med"/>
                      <a:tailEnd type="none" w="med" len="med"/>
                    </a:lnB>
                    <a:noFill/>
                  </a:tcPr>
                </a:tc>
                <a:tc>
                  <a:txBody>
                    <a:bodyPr/>
                    <a:lstStyle/>
                    <a:p>
                      <a:pPr algn="ctr">
                        <a:spcAft>
                          <a:spcPts val="600"/>
                        </a:spcAft>
                      </a:pPr>
                      <a:r>
                        <a:rPr lang="en-IE" sz="1050" dirty="0">
                          <a:solidFill>
                            <a:schemeClr val="tx1"/>
                          </a:solidFill>
                          <a:effectLst/>
                        </a:rPr>
                        <a:t>2</a:t>
                      </a:r>
                      <a:endParaRPr lang="en-IE" sz="105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96481928"/>
                  </a:ext>
                </a:extLst>
              </a:tr>
              <a:tr h="241604">
                <a:tc rowSpan="3">
                  <a:txBody>
                    <a:bodyPr/>
                    <a:lstStyle/>
                    <a:p>
                      <a:pPr algn="ctr">
                        <a:spcAft>
                          <a:spcPts val="600"/>
                        </a:spcAft>
                      </a:pPr>
                      <a:r>
                        <a:rPr lang="en-IE" sz="1050" dirty="0">
                          <a:solidFill>
                            <a:schemeClr val="tx1"/>
                          </a:solidFill>
                          <a:effectLst/>
                        </a:rPr>
                        <a:t>Tenure (indicate one)</a:t>
                      </a:r>
                      <a:endParaRPr lang="en-IE" sz="105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IE" sz="1050" dirty="0">
                          <a:solidFill>
                            <a:schemeClr val="tx1"/>
                          </a:solidFill>
                          <a:effectLst/>
                        </a:rPr>
                        <a:t>Full time</a:t>
                      </a:r>
                      <a:endParaRPr lang="en-IE" sz="105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T w="12700" cap="flat" cmpd="sng" algn="ctr">
                      <a:solidFill>
                        <a:schemeClr val="tx1"/>
                      </a:solidFill>
                      <a:prstDash val="solid"/>
                      <a:round/>
                      <a:headEnd type="none" w="med" len="med"/>
                      <a:tailEnd type="none" w="med" len="med"/>
                    </a:lnT>
                    <a:noFill/>
                  </a:tcPr>
                </a:tc>
                <a:tc>
                  <a:txBody>
                    <a:bodyPr/>
                    <a:lstStyle/>
                    <a:p>
                      <a:pPr algn="ctr">
                        <a:spcAft>
                          <a:spcPts val="600"/>
                        </a:spcAft>
                      </a:pPr>
                      <a:r>
                        <a:rPr lang="en-IE" sz="1050" dirty="0">
                          <a:solidFill>
                            <a:schemeClr val="tx1"/>
                          </a:solidFill>
                          <a:effectLst/>
                        </a:rPr>
                        <a:t>1</a:t>
                      </a:r>
                      <a:endParaRPr lang="en-IE" sz="105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658380235"/>
                  </a:ext>
                </a:extLst>
              </a:tr>
              <a:tr h="242098">
                <a:tc vMerge="1">
                  <a:txBody>
                    <a:bodyPr/>
                    <a:lstStyle/>
                    <a:p>
                      <a:endParaRPr lang="en-IE"/>
                    </a:p>
                  </a:txBody>
                  <a:tcPr/>
                </a:tc>
                <a:tc>
                  <a:txBody>
                    <a:bodyPr/>
                    <a:lstStyle/>
                    <a:p>
                      <a:pPr>
                        <a:spcAft>
                          <a:spcPts val="600"/>
                        </a:spcAft>
                      </a:pPr>
                      <a:r>
                        <a:rPr lang="en-IE" sz="1050">
                          <a:solidFill>
                            <a:schemeClr val="tx1"/>
                          </a:solidFill>
                          <a:effectLst/>
                        </a:rPr>
                        <a:t>Part time</a:t>
                      </a:r>
                      <a:endParaRPr lang="en-IE" sz="105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noFill/>
                  </a:tcPr>
                </a:tc>
                <a:tc>
                  <a:txBody>
                    <a:bodyPr/>
                    <a:lstStyle/>
                    <a:p>
                      <a:pPr algn="ctr">
                        <a:spcAft>
                          <a:spcPts val="600"/>
                        </a:spcAft>
                      </a:pPr>
                      <a:r>
                        <a:rPr lang="en-IE" sz="1050" dirty="0">
                          <a:solidFill>
                            <a:schemeClr val="tx1"/>
                          </a:solidFill>
                          <a:effectLst/>
                        </a:rPr>
                        <a:t>2</a:t>
                      </a:r>
                      <a:endParaRPr lang="en-IE" sz="105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4064805510"/>
                  </a:ext>
                </a:extLst>
              </a:tr>
              <a:tr h="241604">
                <a:tc vMerge="1">
                  <a:txBody>
                    <a:bodyPr/>
                    <a:lstStyle/>
                    <a:p>
                      <a:endParaRPr lang="en-IE"/>
                    </a:p>
                  </a:txBody>
                  <a:tcPr/>
                </a:tc>
                <a:tc>
                  <a:txBody>
                    <a:bodyPr/>
                    <a:lstStyle/>
                    <a:p>
                      <a:pPr>
                        <a:spcAft>
                          <a:spcPts val="600"/>
                        </a:spcAft>
                      </a:pPr>
                      <a:r>
                        <a:rPr lang="en-IE" sz="1050">
                          <a:solidFill>
                            <a:schemeClr val="tx1"/>
                          </a:solidFill>
                          <a:effectLst/>
                        </a:rPr>
                        <a:t>Other</a:t>
                      </a:r>
                      <a:endParaRPr lang="en-IE" sz="105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B w="12700" cap="flat" cmpd="sng" algn="ctr">
                      <a:solidFill>
                        <a:schemeClr val="tx1"/>
                      </a:solidFill>
                      <a:prstDash val="solid"/>
                      <a:round/>
                      <a:headEnd type="none" w="med" len="med"/>
                      <a:tailEnd type="none" w="med" len="med"/>
                    </a:lnB>
                    <a:noFill/>
                  </a:tcPr>
                </a:tc>
                <a:tc>
                  <a:txBody>
                    <a:bodyPr/>
                    <a:lstStyle/>
                    <a:p>
                      <a:pPr algn="ctr">
                        <a:spcAft>
                          <a:spcPts val="600"/>
                        </a:spcAft>
                      </a:pPr>
                      <a:r>
                        <a:rPr lang="en-IE" sz="1050" dirty="0">
                          <a:solidFill>
                            <a:schemeClr val="tx1"/>
                          </a:solidFill>
                          <a:effectLst/>
                        </a:rPr>
                        <a:t>3</a:t>
                      </a:r>
                      <a:endParaRPr lang="en-IE" sz="105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28232574"/>
                  </a:ext>
                </a:extLst>
              </a:tr>
              <a:tr h="241604">
                <a:tc rowSpan="2">
                  <a:txBody>
                    <a:bodyPr/>
                    <a:lstStyle/>
                    <a:p>
                      <a:pPr algn="ctr">
                        <a:spcAft>
                          <a:spcPts val="600"/>
                        </a:spcAft>
                      </a:pPr>
                      <a:r>
                        <a:rPr lang="en-IE" sz="1050" dirty="0">
                          <a:solidFill>
                            <a:schemeClr val="tx1"/>
                          </a:solidFill>
                          <a:effectLst/>
                        </a:rPr>
                        <a:t>Responsibility </a:t>
                      </a:r>
                    </a:p>
                    <a:p>
                      <a:pPr algn="ctr">
                        <a:spcAft>
                          <a:spcPts val="600"/>
                        </a:spcAft>
                      </a:pPr>
                      <a:r>
                        <a:rPr lang="en-IE" sz="1050" dirty="0">
                          <a:solidFill>
                            <a:schemeClr val="tx1"/>
                          </a:solidFill>
                          <a:effectLst/>
                        </a:rPr>
                        <a:t>(indicate one)</a:t>
                      </a:r>
                      <a:endParaRPr lang="en-IE" sz="105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IE" sz="1050" dirty="0">
                          <a:solidFill>
                            <a:schemeClr val="tx1"/>
                          </a:solidFill>
                          <a:effectLst/>
                        </a:rPr>
                        <a:t>Employer/owner/self employed</a:t>
                      </a:r>
                      <a:endParaRPr lang="en-IE" sz="105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T w="12700" cap="flat" cmpd="sng" algn="ctr">
                      <a:solidFill>
                        <a:schemeClr val="tx1"/>
                      </a:solidFill>
                      <a:prstDash val="solid"/>
                      <a:round/>
                      <a:headEnd type="none" w="med" len="med"/>
                      <a:tailEnd type="none" w="med" len="med"/>
                    </a:lnT>
                    <a:noFill/>
                  </a:tcPr>
                </a:tc>
                <a:tc>
                  <a:txBody>
                    <a:bodyPr/>
                    <a:lstStyle/>
                    <a:p>
                      <a:pPr algn="ctr">
                        <a:spcAft>
                          <a:spcPts val="600"/>
                        </a:spcAft>
                      </a:pPr>
                      <a:r>
                        <a:rPr lang="en-IE" sz="1050" dirty="0">
                          <a:solidFill>
                            <a:schemeClr val="tx1"/>
                          </a:solidFill>
                          <a:effectLst/>
                        </a:rPr>
                        <a:t>1</a:t>
                      </a:r>
                      <a:endParaRPr lang="en-IE" sz="105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2876399063"/>
                  </a:ext>
                </a:extLst>
              </a:tr>
              <a:tr h="241604">
                <a:tc vMerge="1">
                  <a:txBody>
                    <a:bodyPr/>
                    <a:lstStyle/>
                    <a:p>
                      <a:endParaRPr lang="en-IE"/>
                    </a:p>
                  </a:txBody>
                  <a:tcPr/>
                </a:tc>
                <a:tc>
                  <a:txBody>
                    <a:bodyPr/>
                    <a:lstStyle/>
                    <a:p>
                      <a:pPr>
                        <a:spcAft>
                          <a:spcPts val="600"/>
                        </a:spcAft>
                      </a:pPr>
                      <a:r>
                        <a:rPr lang="en-IE" sz="1050">
                          <a:solidFill>
                            <a:schemeClr val="tx1"/>
                          </a:solidFill>
                          <a:effectLst/>
                        </a:rPr>
                        <a:t>Employee</a:t>
                      </a:r>
                      <a:endParaRPr lang="en-IE" sz="105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B w="12700" cap="flat" cmpd="sng" algn="ctr">
                      <a:solidFill>
                        <a:schemeClr val="tx1"/>
                      </a:solidFill>
                      <a:prstDash val="solid"/>
                      <a:round/>
                      <a:headEnd type="none" w="med" len="med"/>
                      <a:tailEnd type="none" w="med" len="med"/>
                    </a:lnB>
                    <a:noFill/>
                  </a:tcPr>
                </a:tc>
                <a:tc>
                  <a:txBody>
                    <a:bodyPr/>
                    <a:lstStyle/>
                    <a:p>
                      <a:pPr algn="ctr">
                        <a:spcAft>
                          <a:spcPts val="600"/>
                        </a:spcAft>
                      </a:pPr>
                      <a:r>
                        <a:rPr lang="en-IE" sz="1050" dirty="0">
                          <a:solidFill>
                            <a:schemeClr val="tx1"/>
                          </a:solidFill>
                          <a:effectLst/>
                        </a:rPr>
                        <a:t>2</a:t>
                      </a:r>
                      <a:endParaRPr lang="en-IE" sz="105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85782146"/>
                  </a:ext>
                </a:extLst>
              </a:tr>
              <a:tr h="242098">
                <a:tc rowSpan="6">
                  <a:txBody>
                    <a:bodyPr/>
                    <a:lstStyle/>
                    <a:p>
                      <a:pPr algn="ctr">
                        <a:spcAft>
                          <a:spcPts val="600"/>
                        </a:spcAft>
                      </a:pPr>
                      <a:r>
                        <a:rPr lang="en-IE" sz="1050" dirty="0">
                          <a:solidFill>
                            <a:schemeClr val="tx1"/>
                          </a:solidFill>
                          <a:effectLst/>
                        </a:rPr>
                        <a:t>Sector</a:t>
                      </a:r>
                    </a:p>
                    <a:p>
                      <a:pPr algn="ctr">
                        <a:spcAft>
                          <a:spcPts val="600"/>
                        </a:spcAft>
                      </a:pPr>
                      <a:r>
                        <a:rPr lang="en-IE" sz="1050" dirty="0">
                          <a:solidFill>
                            <a:schemeClr val="tx1"/>
                          </a:solidFill>
                          <a:effectLst/>
                        </a:rPr>
                        <a:t>(indicate one)</a:t>
                      </a:r>
                      <a:endParaRPr lang="en-IE" sz="105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IE" sz="1050">
                          <a:solidFill>
                            <a:schemeClr val="tx1"/>
                          </a:solidFill>
                          <a:effectLst/>
                        </a:rPr>
                        <a:t>Manufacturing</a:t>
                      </a:r>
                      <a:endParaRPr lang="en-IE" sz="105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T w="12700" cap="flat" cmpd="sng" algn="ctr">
                      <a:solidFill>
                        <a:schemeClr val="tx1"/>
                      </a:solidFill>
                      <a:prstDash val="solid"/>
                      <a:round/>
                      <a:headEnd type="none" w="med" len="med"/>
                      <a:tailEnd type="none" w="med" len="med"/>
                    </a:lnT>
                    <a:noFill/>
                  </a:tcPr>
                </a:tc>
                <a:tc>
                  <a:txBody>
                    <a:bodyPr/>
                    <a:lstStyle/>
                    <a:p>
                      <a:pPr algn="ctr">
                        <a:spcAft>
                          <a:spcPts val="600"/>
                        </a:spcAft>
                      </a:pPr>
                      <a:r>
                        <a:rPr lang="en-IE" sz="1050" dirty="0">
                          <a:solidFill>
                            <a:schemeClr val="tx1"/>
                          </a:solidFill>
                          <a:effectLst/>
                        </a:rPr>
                        <a:t>1</a:t>
                      </a:r>
                      <a:endParaRPr lang="en-IE" sz="105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2621234929"/>
                  </a:ext>
                </a:extLst>
              </a:tr>
              <a:tr h="241604">
                <a:tc vMerge="1">
                  <a:txBody>
                    <a:bodyPr/>
                    <a:lstStyle/>
                    <a:p>
                      <a:endParaRPr lang="en-IE"/>
                    </a:p>
                  </a:txBody>
                  <a:tcPr/>
                </a:tc>
                <a:tc>
                  <a:txBody>
                    <a:bodyPr/>
                    <a:lstStyle/>
                    <a:p>
                      <a:pPr>
                        <a:spcAft>
                          <a:spcPts val="600"/>
                        </a:spcAft>
                      </a:pPr>
                      <a:r>
                        <a:rPr lang="en-IE" sz="1050" dirty="0">
                          <a:solidFill>
                            <a:schemeClr val="tx1"/>
                          </a:solidFill>
                          <a:effectLst/>
                        </a:rPr>
                        <a:t>Office based/administrative</a:t>
                      </a:r>
                      <a:endParaRPr lang="en-IE" sz="105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noFill/>
                  </a:tcPr>
                </a:tc>
                <a:tc>
                  <a:txBody>
                    <a:bodyPr/>
                    <a:lstStyle/>
                    <a:p>
                      <a:pPr algn="ctr">
                        <a:spcAft>
                          <a:spcPts val="600"/>
                        </a:spcAft>
                      </a:pPr>
                      <a:r>
                        <a:rPr lang="en-IE" sz="1050" dirty="0">
                          <a:solidFill>
                            <a:schemeClr val="tx1"/>
                          </a:solidFill>
                          <a:effectLst/>
                        </a:rPr>
                        <a:t>2</a:t>
                      </a:r>
                      <a:endParaRPr lang="en-IE" sz="105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2846088605"/>
                  </a:ext>
                </a:extLst>
              </a:tr>
              <a:tr h="241604">
                <a:tc vMerge="1">
                  <a:txBody>
                    <a:bodyPr/>
                    <a:lstStyle/>
                    <a:p>
                      <a:endParaRPr lang="en-IE"/>
                    </a:p>
                  </a:txBody>
                  <a:tcPr/>
                </a:tc>
                <a:tc>
                  <a:txBody>
                    <a:bodyPr/>
                    <a:lstStyle/>
                    <a:p>
                      <a:pPr>
                        <a:spcAft>
                          <a:spcPts val="600"/>
                        </a:spcAft>
                      </a:pPr>
                      <a:r>
                        <a:rPr lang="en-IE" sz="1050">
                          <a:solidFill>
                            <a:schemeClr val="tx1"/>
                          </a:solidFill>
                          <a:effectLst/>
                        </a:rPr>
                        <a:t>Retail/shops/distribution</a:t>
                      </a:r>
                      <a:endParaRPr lang="en-IE" sz="105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noFill/>
                  </a:tcPr>
                </a:tc>
                <a:tc>
                  <a:txBody>
                    <a:bodyPr/>
                    <a:lstStyle/>
                    <a:p>
                      <a:pPr algn="ctr">
                        <a:spcAft>
                          <a:spcPts val="600"/>
                        </a:spcAft>
                      </a:pPr>
                      <a:r>
                        <a:rPr lang="en-IE" sz="1050" dirty="0">
                          <a:solidFill>
                            <a:schemeClr val="tx1"/>
                          </a:solidFill>
                          <a:effectLst/>
                        </a:rPr>
                        <a:t>3</a:t>
                      </a:r>
                      <a:endParaRPr lang="en-IE" sz="105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762766252"/>
                  </a:ext>
                </a:extLst>
              </a:tr>
              <a:tr h="242098">
                <a:tc vMerge="1">
                  <a:txBody>
                    <a:bodyPr/>
                    <a:lstStyle/>
                    <a:p>
                      <a:endParaRPr lang="en-IE"/>
                    </a:p>
                  </a:txBody>
                  <a:tcPr/>
                </a:tc>
                <a:tc>
                  <a:txBody>
                    <a:bodyPr/>
                    <a:lstStyle/>
                    <a:p>
                      <a:pPr>
                        <a:spcAft>
                          <a:spcPts val="600"/>
                        </a:spcAft>
                      </a:pPr>
                      <a:r>
                        <a:rPr lang="en-IE" sz="1050" dirty="0">
                          <a:solidFill>
                            <a:schemeClr val="tx1"/>
                          </a:solidFill>
                          <a:effectLst/>
                        </a:rPr>
                        <a:t>Education</a:t>
                      </a:r>
                      <a:endParaRPr lang="en-IE" sz="105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noFill/>
                  </a:tcPr>
                </a:tc>
                <a:tc>
                  <a:txBody>
                    <a:bodyPr/>
                    <a:lstStyle/>
                    <a:p>
                      <a:pPr algn="ctr">
                        <a:spcAft>
                          <a:spcPts val="600"/>
                        </a:spcAft>
                      </a:pPr>
                      <a:r>
                        <a:rPr lang="en-IE" sz="1050" dirty="0">
                          <a:solidFill>
                            <a:schemeClr val="tx1"/>
                          </a:solidFill>
                          <a:effectLst/>
                        </a:rPr>
                        <a:t>4</a:t>
                      </a:r>
                      <a:endParaRPr lang="en-IE" sz="105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4080149466"/>
                  </a:ext>
                </a:extLst>
              </a:tr>
              <a:tr h="241604">
                <a:tc vMerge="1">
                  <a:txBody>
                    <a:bodyPr/>
                    <a:lstStyle/>
                    <a:p>
                      <a:endParaRPr lang="en-IE"/>
                    </a:p>
                  </a:txBody>
                  <a:tcPr/>
                </a:tc>
                <a:tc>
                  <a:txBody>
                    <a:bodyPr/>
                    <a:lstStyle/>
                    <a:p>
                      <a:pPr>
                        <a:spcAft>
                          <a:spcPts val="600"/>
                        </a:spcAft>
                      </a:pPr>
                      <a:r>
                        <a:rPr lang="en-IE" sz="1050">
                          <a:solidFill>
                            <a:schemeClr val="tx1"/>
                          </a:solidFill>
                          <a:effectLst/>
                        </a:rPr>
                        <a:t>Services</a:t>
                      </a:r>
                      <a:endParaRPr lang="en-IE" sz="105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noFill/>
                  </a:tcPr>
                </a:tc>
                <a:tc>
                  <a:txBody>
                    <a:bodyPr/>
                    <a:lstStyle/>
                    <a:p>
                      <a:pPr algn="ctr">
                        <a:spcAft>
                          <a:spcPts val="600"/>
                        </a:spcAft>
                      </a:pPr>
                      <a:r>
                        <a:rPr lang="en-IE" sz="1050" dirty="0">
                          <a:solidFill>
                            <a:schemeClr val="tx1"/>
                          </a:solidFill>
                          <a:effectLst/>
                        </a:rPr>
                        <a:t>5</a:t>
                      </a:r>
                      <a:endParaRPr lang="en-IE" sz="105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3619721483"/>
                  </a:ext>
                </a:extLst>
              </a:tr>
              <a:tr h="241604">
                <a:tc vMerge="1">
                  <a:txBody>
                    <a:bodyPr/>
                    <a:lstStyle/>
                    <a:p>
                      <a:endParaRPr lang="en-IE"/>
                    </a:p>
                  </a:txBody>
                  <a:tcPr/>
                </a:tc>
                <a:tc>
                  <a:txBody>
                    <a:bodyPr/>
                    <a:lstStyle/>
                    <a:p>
                      <a:pPr>
                        <a:spcAft>
                          <a:spcPts val="600"/>
                        </a:spcAft>
                      </a:pPr>
                      <a:r>
                        <a:rPr lang="en-IE" sz="1050">
                          <a:solidFill>
                            <a:schemeClr val="tx1"/>
                          </a:solidFill>
                          <a:effectLst/>
                        </a:rPr>
                        <a:t>Other</a:t>
                      </a:r>
                      <a:endParaRPr lang="en-IE" sz="105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B w="12700" cap="flat" cmpd="sng" algn="ctr">
                      <a:solidFill>
                        <a:schemeClr val="tx1"/>
                      </a:solidFill>
                      <a:prstDash val="solid"/>
                      <a:round/>
                      <a:headEnd type="none" w="med" len="med"/>
                      <a:tailEnd type="none" w="med" len="med"/>
                    </a:lnB>
                    <a:noFill/>
                  </a:tcPr>
                </a:tc>
                <a:tc>
                  <a:txBody>
                    <a:bodyPr/>
                    <a:lstStyle/>
                    <a:p>
                      <a:pPr algn="ctr">
                        <a:spcAft>
                          <a:spcPts val="600"/>
                        </a:spcAft>
                      </a:pPr>
                      <a:r>
                        <a:rPr lang="en-IE" sz="1050" dirty="0">
                          <a:solidFill>
                            <a:schemeClr val="tx1"/>
                          </a:solidFill>
                          <a:effectLst/>
                        </a:rPr>
                        <a:t>6</a:t>
                      </a:r>
                      <a:endParaRPr lang="en-IE" sz="105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54949489"/>
                  </a:ext>
                </a:extLst>
              </a:tr>
              <a:tr h="241604">
                <a:tc rowSpan="5">
                  <a:txBody>
                    <a:bodyPr/>
                    <a:lstStyle/>
                    <a:p>
                      <a:pPr algn="ctr">
                        <a:spcAft>
                          <a:spcPts val="600"/>
                        </a:spcAft>
                      </a:pPr>
                      <a:r>
                        <a:rPr lang="en-IE" sz="1050" dirty="0">
                          <a:solidFill>
                            <a:schemeClr val="tx1"/>
                          </a:solidFill>
                          <a:effectLst/>
                        </a:rPr>
                        <a:t>Grade</a:t>
                      </a:r>
                    </a:p>
                    <a:p>
                      <a:pPr algn="ctr">
                        <a:spcAft>
                          <a:spcPts val="600"/>
                        </a:spcAft>
                      </a:pPr>
                      <a:r>
                        <a:rPr lang="en-IE" sz="1050" dirty="0">
                          <a:solidFill>
                            <a:schemeClr val="tx1"/>
                          </a:solidFill>
                          <a:effectLst/>
                        </a:rPr>
                        <a:t>(indicate one)</a:t>
                      </a:r>
                      <a:endParaRPr lang="en-IE" sz="105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IE" sz="1050">
                          <a:solidFill>
                            <a:schemeClr val="tx1"/>
                          </a:solidFill>
                          <a:effectLst/>
                        </a:rPr>
                        <a:t>Professional</a:t>
                      </a:r>
                      <a:endParaRPr lang="en-IE" sz="105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T w="12700" cap="flat" cmpd="sng" algn="ctr">
                      <a:solidFill>
                        <a:schemeClr val="tx1"/>
                      </a:solidFill>
                      <a:prstDash val="solid"/>
                      <a:round/>
                      <a:headEnd type="none" w="med" len="med"/>
                      <a:tailEnd type="none" w="med" len="med"/>
                    </a:lnT>
                    <a:noFill/>
                  </a:tcPr>
                </a:tc>
                <a:tc>
                  <a:txBody>
                    <a:bodyPr/>
                    <a:lstStyle/>
                    <a:p>
                      <a:pPr algn="ctr">
                        <a:spcAft>
                          <a:spcPts val="600"/>
                        </a:spcAft>
                      </a:pPr>
                      <a:r>
                        <a:rPr lang="en-IE" sz="1050" dirty="0">
                          <a:solidFill>
                            <a:schemeClr val="tx1"/>
                          </a:solidFill>
                          <a:effectLst/>
                        </a:rPr>
                        <a:t>1</a:t>
                      </a:r>
                      <a:endParaRPr lang="en-IE" sz="105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47034922"/>
                  </a:ext>
                </a:extLst>
              </a:tr>
              <a:tr h="242098">
                <a:tc vMerge="1">
                  <a:txBody>
                    <a:bodyPr/>
                    <a:lstStyle/>
                    <a:p>
                      <a:endParaRPr lang="en-IE"/>
                    </a:p>
                  </a:txBody>
                  <a:tcPr/>
                </a:tc>
                <a:tc>
                  <a:txBody>
                    <a:bodyPr/>
                    <a:lstStyle/>
                    <a:p>
                      <a:pPr>
                        <a:spcAft>
                          <a:spcPts val="600"/>
                        </a:spcAft>
                      </a:pPr>
                      <a:r>
                        <a:rPr lang="en-IE" sz="1050" dirty="0">
                          <a:solidFill>
                            <a:schemeClr val="tx1"/>
                          </a:solidFill>
                          <a:effectLst/>
                        </a:rPr>
                        <a:t>Technical</a:t>
                      </a:r>
                      <a:endParaRPr lang="en-IE" sz="105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noFill/>
                  </a:tcPr>
                </a:tc>
                <a:tc>
                  <a:txBody>
                    <a:bodyPr/>
                    <a:lstStyle/>
                    <a:p>
                      <a:pPr algn="ctr">
                        <a:spcAft>
                          <a:spcPts val="600"/>
                        </a:spcAft>
                      </a:pPr>
                      <a:r>
                        <a:rPr lang="en-IE" sz="1050" dirty="0">
                          <a:solidFill>
                            <a:schemeClr val="tx1"/>
                          </a:solidFill>
                          <a:effectLst/>
                        </a:rPr>
                        <a:t>2</a:t>
                      </a:r>
                      <a:endParaRPr lang="en-IE" sz="105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3647101559"/>
                  </a:ext>
                </a:extLst>
              </a:tr>
              <a:tr h="241604">
                <a:tc vMerge="1">
                  <a:txBody>
                    <a:bodyPr/>
                    <a:lstStyle/>
                    <a:p>
                      <a:endParaRPr lang="en-IE"/>
                    </a:p>
                  </a:txBody>
                  <a:tcPr/>
                </a:tc>
                <a:tc>
                  <a:txBody>
                    <a:bodyPr/>
                    <a:lstStyle/>
                    <a:p>
                      <a:pPr>
                        <a:spcAft>
                          <a:spcPts val="600"/>
                        </a:spcAft>
                      </a:pPr>
                      <a:r>
                        <a:rPr lang="en-IE" sz="1050" dirty="0">
                          <a:solidFill>
                            <a:schemeClr val="tx1"/>
                          </a:solidFill>
                          <a:effectLst/>
                        </a:rPr>
                        <a:t>Skilled</a:t>
                      </a:r>
                      <a:endParaRPr lang="en-IE" sz="105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noFill/>
                  </a:tcPr>
                </a:tc>
                <a:tc>
                  <a:txBody>
                    <a:bodyPr/>
                    <a:lstStyle/>
                    <a:p>
                      <a:pPr algn="ctr">
                        <a:spcAft>
                          <a:spcPts val="600"/>
                        </a:spcAft>
                      </a:pPr>
                      <a:r>
                        <a:rPr lang="en-IE" sz="1050" dirty="0">
                          <a:solidFill>
                            <a:schemeClr val="tx1"/>
                          </a:solidFill>
                          <a:effectLst/>
                        </a:rPr>
                        <a:t>3</a:t>
                      </a:r>
                      <a:endParaRPr lang="en-IE" sz="105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3469615809"/>
                  </a:ext>
                </a:extLst>
              </a:tr>
              <a:tr h="241604">
                <a:tc vMerge="1">
                  <a:txBody>
                    <a:bodyPr/>
                    <a:lstStyle/>
                    <a:p>
                      <a:endParaRPr lang="en-IE"/>
                    </a:p>
                  </a:txBody>
                  <a:tcPr/>
                </a:tc>
                <a:tc>
                  <a:txBody>
                    <a:bodyPr/>
                    <a:lstStyle/>
                    <a:p>
                      <a:pPr>
                        <a:spcAft>
                          <a:spcPts val="600"/>
                        </a:spcAft>
                      </a:pPr>
                      <a:r>
                        <a:rPr lang="en-IE" sz="1050">
                          <a:solidFill>
                            <a:schemeClr val="tx1"/>
                          </a:solidFill>
                          <a:effectLst/>
                        </a:rPr>
                        <a:t>Semi-skilled</a:t>
                      </a:r>
                      <a:endParaRPr lang="en-IE" sz="105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noFill/>
                  </a:tcPr>
                </a:tc>
                <a:tc>
                  <a:txBody>
                    <a:bodyPr/>
                    <a:lstStyle/>
                    <a:p>
                      <a:pPr algn="ctr">
                        <a:spcAft>
                          <a:spcPts val="600"/>
                        </a:spcAft>
                      </a:pPr>
                      <a:r>
                        <a:rPr lang="en-IE" sz="1050" dirty="0">
                          <a:solidFill>
                            <a:schemeClr val="tx1"/>
                          </a:solidFill>
                          <a:effectLst/>
                        </a:rPr>
                        <a:t>4</a:t>
                      </a:r>
                      <a:endParaRPr lang="en-IE" sz="105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3356633310"/>
                  </a:ext>
                </a:extLst>
              </a:tr>
              <a:tr h="242098">
                <a:tc vMerge="1">
                  <a:txBody>
                    <a:bodyPr/>
                    <a:lstStyle/>
                    <a:p>
                      <a:endParaRPr lang="en-IE"/>
                    </a:p>
                  </a:txBody>
                  <a:tcPr/>
                </a:tc>
                <a:tc>
                  <a:txBody>
                    <a:bodyPr/>
                    <a:lstStyle/>
                    <a:p>
                      <a:pPr>
                        <a:spcAft>
                          <a:spcPts val="600"/>
                        </a:spcAft>
                      </a:pPr>
                      <a:r>
                        <a:rPr lang="en-IE" sz="1050">
                          <a:solidFill>
                            <a:schemeClr val="tx1"/>
                          </a:solidFill>
                          <a:effectLst/>
                        </a:rPr>
                        <a:t>Unskilled</a:t>
                      </a:r>
                      <a:endParaRPr lang="en-IE" sz="105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B w="12700" cap="flat" cmpd="sng" algn="ctr">
                      <a:solidFill>
                        <a:schemeClr val="tx1"/>
                      </a:solidFill>
                      <a:prstDash val="solid"/>
                      <a:round/>
                      <a:headEnd type="none" w="med" len="med"/>
                      <a:tailEnd type="none" w="med" len="med"/>
                    </a:lnB>
                    <a:noFill/>
                  </a:tcPr>
                </a:tc>
                <a:tc>
                  <a:txBody>
                    <a:bodyPr/>
                    <a:lstStyle/>
                    <a:p>
                      <a:pPr algn="ctr">
                        <a:spcAft>
                          <a:spcPts val="600"/>
                        </a:spcAft>
                      </a:pPr>
                      <a:r>
                        <a:rPr lang="en-IE" sz="1050" dirty="0">
                          <a:solidFill>
                            <a:schemeClr val="tx1"/>
                          </a:solidFill>
                          <a:effectLst/>
                        </a:rPr>
                        <a:t>5</a:t>
                      </a:r>
                      <a:endParaRPr lang="en-IE" sz="105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3360" marR="5336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3929516"/>
                  </a:ext>
                </a:extLst>
              </a:tr>
            </a:tbl>
          </a:graphicData>
        </a:graphic>
      </p:graphicFrame>
      <p:sp>
        <p:nvSpPr>
          <p:cNvPr id="14" name="Rectangle 13">
            <a:extLst>
              <a:ext uri="{FF2B5EF4-FFF2-40B4-BE49-F238E27FC236}">
                <a16:creationId xmlns:a16="http://schemas.microsoft.com/office/drawing/2014/main" xmlns="" id="{C036F500-AB7F-4B31-90C8-2773B1AAC5C9}"/>
              </a:ext>
            </a:extLst>
          </p:cNvPr>
          <p:cNvSpPr/>
          <p:nvPr/>
        </p:nvSpPr>
        <p:spPr>
          <a:xfrm>
            <a:off x="1320282" y="1222700"/>
            <a:ext cx="4775718" cy="52562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xmlns="" id="{803C882D-2119-478B-BD86-905D4AFAD68B}"/>
              </a:ext>
            </a:extLst>
          </p:cNvPr>
          <p:cNvSpPr/>
          <p:nvPr/>
        </p:nvSpPr>
        <p:spPr>
          <a:xfrm>
            <a:off x="6116302" y="1222700"/>
            <a:ext cx="4775718" cy="52562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Content Placeholder 2">
            <a:extLst>
              <a:ext uri="{FF2B5EF4-FFF2-40B4-BE49-F238E27FC236}">
                <a16:creationId xmlns:a16="http://schemas.microsoft.com/office/drawing/2014/main" xmlns="" id="{124B69AB-8F58-45DD-BB7D-8493DF5591F6}"/>
              </a:ext>
            </a:extLst>
          </p:cNvPr>
          <p:cNvSpPr txBox="1">
            <a:spLocks/>
          </p:cNvSpPr>
          <p:nvPr/>
        </p:nvSpPr>
        <p:spPr>
          <a:xfrm>
            <a:off x="926476" y="733603"/>
            <a:ext cx="9528513" cy="466947"/>
          </a:xfrm>
          <a:prstGeom prst="rect">
            <a:avLst/>
          </a:prstGeom>
          <a:solidFill>
            <a:schemeClr val="bg1">
              <a:lumMod val="50000"/>
            </a:schemeClr>
          </a:solidFill>
        </p:spPr>
        <p:txBody>
          <a:bodyPr>
            <a:noAutofit/>
          </a:bodyPr>
          <a:lstStyle>
            <a:lvl1pPr marL="228600" indent="-228600" algn="l" rtl="0" fontAlgn="base">
              <a:lnSpc>
                <a:spcPct val="90000"/>
              </a:lnSpc>
              <a:spcBef>
                <a:spcPts val="414"/>
              </a:spcBef>
              <a:spcAft>
                <a:spcPts val="414"/>
              </a:spcAft>
              <a:buClr>
                <a:srgbClr val="54C0E8"/>
              </a:buClr>
              <a:buSzPct val="110000"/>
              <a:buFont typeface="Verdana" pitchFamily="34" charset="0"/>
              <a:buChar char="●"/>
              <a:defRPr sz="1600" kern="1200">
                <a:solidFill>
                  <a:schemeClr val="tx1">
                    <a:lumMod val="75000"/>
                    <a:lumOff val="25000"/>
                  </a:schemeClr>
                </a:solidFill>
                <a:latin typeface="+mn-lt"/>
                <a:ea typeface="Verdana" pitchFamily="34" charset="0"/>
                <a:cs typeface="Verdana" pitchFamily="34" charset="0"/>
              </a:defRPr>
            </a:lvl1pPr>
            <a:lvl2pPr marL="668233" indent="-256997" algn="l" rtl="0" fontAlgn="base">
              <a:lnSpc>
                <a:spcPct val="90000"/>
              </a:lnSpc>
              <a:spcBef>
                <a:spcPts val="414"/>
              </a:spcBef>
              <a:spcAft>
                <a:spcPts val="414"/>
              </a:spcAft>
              <a:buClr>
                <a:schemeClr val="tx1">
                  <a:lumMod val="50000"/>
                  <a:lumOff val="50000"/>
                </a:schemeClr>
              </a:buClr>
              <a:buFont typeface="Wingdings" pitchFamily="2" charset="2"/>
              <a:buChar char="v"/>
              <a:defRPr sz="1600" kern="1200">
                <a:solidFill>
                  <a:schemeClr val="tx1">
                    <a:lumMod val="75000"/>
                    <a:lumOff val="25000"/>
                  </a:schemeClr>
                </a:solidFill>
                <a:latin typeface="+mn-lt"/>
                <a:ea typeface="Verdana" pitchFamily="34" charset="0"/>
                <a:cs typeface="Verdana" pitchFamily="34" charset="0"/>
              </a:defRPr>
            </a:lvl2pPr>
            <a:lvl3pPr marL="1143000" indent="-228600" algn="l" rtl="0" fontAlgn="base">
              <a:lnSpc>
                <a:spcPct val="90000"/>
              </a:lnSpc>
              <a:spcBef>
                <a:spcPts val="414"/>
              </a:spcBef>
              <a:spcAft>
                <a:spcPts val="414"/>
              </a:spcAft>
              <a:buFont typeface="Arial" panose="020B0604020202020204" pitchFamily="34" charset="0"/>
              <a:buChar char="•"/>
              <a:defRPr sz="1600" kern="1200">
                <a:solidFill>
                  <a:schemeClr val="tx1">
                    <a:lumMod val="75000"/>
                    <a:lumOff val="25000"/>
                  </a:schemeClr>
                </a:solidFill>
                <a:latin typeface="+mn-lt"/>
                <a:ea typeface="Verdana" pitchFamily="34" charset="0"/>
                <a:cs typeface="Verdana" pitchFamily="34" charset="0"/>
              </a:defRPr>
            </a:lvl3pPr>
            <a:lvl4pPr marL="1600200" indent="-228600" algn="l" rtl="0" fontAlgn="base">
              <a:lnSpc>
                <a:spcPct val="90000"/>
              </a:lnSpc>
              <a:spcBef>
                <a:spcPts val="414"/>
              </a:spcBef>
              <a:spcAft>
                <a:spcPts val="414"/>
              </a:spcAft>
              <a:buFont typeface="Arial" panose="020B0604020202020204" pitchFamily="34" charset="0"/>
              <a:buChar char="•"/>
              <a:defRPr sz="1600" kern="1200">
                <a:solidFill>
                  <a:schemeClr val="tx1">
                    <a:lumMod val="75000"/>
                    <a:lumOff val="25000"/>
                  </a:schemeClr>
                </a:solidFill>
                <a:latin typeface="+mn-lt"/>
                <a:ea typeface="Verdana" pitchFamily="34" charset="0"/>
                <a:cs typeface="Verdana" pitchFamily="34" charset="0"/>
              </a:defRPr>
            </a:lvl4pPr>
            <a:lvl5pPr marL="2057400" indent="-228600" algn="l" rtl="0" fontAlgn="base">
              <a:lnSpc>
                <a:spcPct val="90000"/>
              </a:lnSpc>
              <a:spcBef>
                <a:spcPts val="414"/>
              </a:spcBef>
              <a:spcAft>
                <a:spcPts val="414"/>
              </a:spcAft>
              <a:buFont typeface="Arial" panose="020B0604020202020204" pitchFamily="34" charset="0"/>
              <a:buChar char="•"/>
              <a:defRPr sz="1600" kern="1200">
                <a:solidFill>
                  <a:schemeClr val="tx1">
                    <a:lumMod val="75000"/>
                    <a:lumOff val="25000"/>
                  </a:schemeClr>
                </a:solidFill>
                <a:latin typeface="+mn-lt"/>
                <a:ea typeface="Verdana" pitchFamily="34" charset="0"/>
                <a:cs typeface="Verdana"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400" dirty="0">
                <a:solidFill>
                  <a:schemeClr val="bg1"/>
                </a:solidFill>
              </a:rPr>
              <a:t>The questionnaire below was included as one element of a multi-topic survey. The questionnaire is interviewer-administered and the data is recorded on a tablet computer and stored and transmitted in encrypted format.</a:t>
            </a:r>
          </a:p>
        </p:txBody>
      </p:sp>
    </p:spTree>
    <p:extLst>
      <p:ext uri="{BB962C8B-B14F-4D97-AF65-F5344CB8AC3E}">
        <p14:creationId xmlns:p14="http://schemas.microsoft.com/office/powerpoint/2010/main" val="2202233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31D31BC-81EE-489F-97E6-067420F47B7B}"/>
              </a:ext>
            </a:extLst>
          </p:cNvPr>
          <p:cNvSpPr/>
          <p:nvPr/>
        </p:nvSpPr>
        <p:spPr>
          <a:xfrm>
            <a:off x="1584472" y="6567036"/>
            <a:ext cx="3643310" cy="285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 Placeholder 8">
            <a:extLst>
              <a:ext uri="{FF2B5EF4-FFF2-40B4-BE49-F238E27FC236}">
                <a16:creationId xmlns:a16="http://schemas.microsoft.com/office/drawing/2014/main" xmlns="" id="{BD092F86-B1DF-4732-9C5D-E202538DD494}"/>
              </a:ext>
            </a:extLst>
          </p:cNvPr>
          <p:cNvSpPr>
            <a:spLocks noGrp="1"/>
          </p:cNvSpPr>
          <p:nvPr>
            <p:ph type="body" sz="quarter" idx="49"/>
          </p:nvPr>
        </p:nvSpPr>
        <p:spPr>
          <a:xfrm>
            <a:off x="1405190" y="476673"/>
            <a:ext cx="5548676" cy="323941"/>
          </a:xfrm>
          <a:prstGeom prst="rect">
            <a:avLst/>
          </a:prstGeom>
        </p:spPr>
        <p:txBody>
          <a:bodyPr/>
          <a:lstStyle/>
          <a:p>
            <a:r>
              <a:rPr lang="en-IE" dirty="0"/>
              <a:t>Base: All Adults 1,020/3,839,000</a:t>
            </a:r>
          </a:p>
        </p:txBody>
      </p:sp>
      <p:sp>
        <p:nvSpPr>
          <p:cNvPr id="6" name="Title 5">
            <a:extLst>
              <a:ext uri="{FF2B5EF4-FFF2-40B4-BE49-F238E27FC236}">
                <a16:creationId xmlns:a16="http://schemas.microsoft.com/office/drawing/2014/main" xmlns="" id="{67004224-4796-498A-B3B1-F642B0277F54}"/>
              </a:ext>
            </a:extLst>
          </p:cNvPr>
          <p:cNvSpPr>
            <a:spLocks noGrp="1"/>
          </p:cNvSpPr>
          <p:nvPr>
            <p:ph type="title"/>
          </p:nvPr>
        </p:nvSpPr>
        <p:spPr>
          <a:xfrm>
            <a:off x="1405189" y="116632"/>
            <a:ext cx="7952663" cy="370620"/>
          </a:xfrm>
        </p:spPr>
        <p:txBody>
          <a:bodyPr/>
          <a:lstStyle/>
          <a:p>
            <a:pPr>
              <a:tabLst>
                <a:tab pos="449263" algn="l"/>
              </a:tabLst>
            </a:pPr>
            <a:r>
              <a:rPr lang="en-IE" dirty="0"/>
              <a:t>Sample profile</a:t>
            </a:r>
          </a:p>
        </p:txBody>
      </p:sp>
      <p:sp>
        <p:nvSpPr>
          <p:cNvPr id="38" name="Parallelogram 37">
            <a:extLst>
              <a:ext uri="{FF2B5EF4-FFF2-40B4-BE49-F238E27FC236}">
                <a16:creationId xmlns:a16="http://schemas.microsoft.com/office/drawing/2014/main" xmlns="" id="{6ABC96A1-17A4-49D6-B8B6-6B8A14E5A4D6}"/>
              </a:ext>
            </a:extLst>
          </p:cNvPr>
          <p:cNvSpPr/>
          <p:nvPr/>
        </p:nvSpPr>
        <p:spPr>
          <a:xfrm>
            <a:off x="2372243" y="1062275"/>
            <a:ext cx="1836000" cy="285204"/>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b="1" dirty="0">
                <a:solidFill>
                  <a:srgbClr val="54565A"/>
                </a:solidFill>
              </a:rPr>
              <a:t>EMPLOYMENT</a:t>
            </a:r>
          </a:p>
        </p:txBody>
      </p:sp>
      <p:graphicFrame>
        <p:nvGraphicFramePr>
          <p:cNvPr id="40" name="Table 44">
            <a:extLst>
              <a:ext uri="{FF2B5EF4-FFF2-40B4-BE49-F238E27FC236}">
                <a16:creationId xmlns:a16="http://schemas.microsoft.com/office/drawing/2014/main" xmlns="" id="{D3B8ABB1-2059-462A-84B8-EB7C0163657B}"/>
              </a:ext>
            </a:extLst>
          </p:cNvPr>
          <p:cNvGraphicFramePr>
            <a:graphicFrameLocks noGrp="1"/>
          </p:cNvGraphicFramePr>
          <p:nvPr>
            <p:custDataLst>
              <p:tags r:id="rId1"/>
            </p:custDataLst>
          </p:nvPr>
        </p:nvGraphicFramePr>
        <p:xfrm>
          <a:off x="2261291" y="2074154"/>
          <a:ext cx="630095" cy="1282216"/>
        </p:xfrm>
        <a:graphic>
          <a:graphicData uri="http://schemas.openxmlformats.org/drawingml/2006/table">
            <a:tbl>
              <a:tblPr>
                <a:tableStyleId>{5C22544A-7EE6-4342-B048-85BDC9FD1C3A}</a:tableStyleId>
              </a:tblPr>
              <a:tblGrid>
                <a:gridCol w="630095">
                  <a:extLst>
                    <a:ext uri="{9D8B030D-6E8A-4147-A177-3AD203B41FA5}">
                      <a16:colId xmlns:a16="http://schemas.microsoft.com/office/drawing/2014/main" xmlns="" val="20000"/>
                    </a:ext>
                  </a:extLst>
                </a:gridCol>
              </a:tblGrid>
              <a:tr h="886216">
                <a:tc>
                  <a:txBody>
                    <a:bodyPr/>
                    <a:lstStyle/>
                    <a:p>
                      <a:pPr algn="r" fontAlgn="ctr"/>
                      <a:r>
                        <a:rPr lang="en-GB" sz="1000" b="0" u="none" strike="noStrike" kern="1200" dirty="0">
                          <a:solidFill>
                            <a:srgbClr val="54565A"/>
                          </a:solidFill>
                          <a:effectLst/>
                          <a:latin typeface="+mn-lt"/>
                          <a:ea typeface="+mn-ea"/>
                          <a:cs typeface="Arial" panose="020B0604020202020204" pitchFamily="34" charset="0"/>
                        </a:rPr>
                        <a:t>Working</a:t>
                      </a:r>
                    </a:p>
                  </a:txBody>
                  <a:tcPr marL="2366" marR="2366" marT="2366"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96000">
                <a:tc>
                  <a:txBody>
                    <a:bodyPr/>
                    <a:lstStyle/>
                    <a:p>
                      <a:pPr algn="r" fontAlgn="ctr"/>
                      <a:r>
                        <a:rPr lang="en-GB" sz="1000" b="0" u="none" strike="noStrike" kern="1200" dirty="0">
                          <a:solidFill>
                            <a:srgbClr val="54565A"/>
                          </a:solidFill>
                          <a:effectLst/>
                          <a:latin typeface="+mn-lt"/>
                          <a:ea typeface="+mn-ea"/>
                          <a:cs typeface="Arial" panose="020B0604020202020204" pitchFamily="34" charset="0"/>
                        </a:rPr>
                        <a:t>Non Working</a:t>
                      </a:r>
                    </a:p>
                  </a:txBody>
                  <a:tcPr marL="2366" marR="2366" marT="2366"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41" name="Parallelogram 40">
            <a:extLst>
              <a:ext uri="{FF2B5EF4-FFF2-40B4-BE49-F238E27FC236}">
                <a16:creationId xmlns:a16="http://schemas.microsoft.com/office/drawing/2014/main" xmlns="" id="{0E582BEB-645F-4E9C-A602-D9D682E11ABE}"/>
              </a:ext>
            </a:extLst>
          </p:cNvPr>
          <p:cNvSpPr/>
          <p:nvPr/>
        </p:nvSpPr>
        <p:spPr>
          <a:xfrm>
            <a:off x="5196104" y="1062275"/>
            <a:ext cx="1836000" cy="285204"/>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b="1" dirty="0">
                <a:solidFill>
                  <a:srgbClr val="54565A"/>
                </a:solidFill>
              </a:rPr>
              <a:t>SECTOR</a:t>
            </a:r>
          </a:p>
        </p:txBody>
      </p:sp>
      <p:graphicFrame>
        <p:nvGraphicFramePr>
          <p:cNvPr id="42" name="Chart 43">
            <a:extLst>
              <a:ext uri="{FF2B5EF4-FFF2-40B4-BE49-F238E27FC236}">
                <a16:creationId xmlns:a16="http://schemas.microsoft.com/office/drawing/2014/main" xmlns="" id="{20BEA776-1FE5-4C9E-AE21-EB99FCD1C997}"/>
              </a:ext>
            </a:extLst>
          </p:cNvPr>
          <p:cNvGraphicFramePr/>
          <p:nvPr>
            <p:custDataLst>
              <p:tags r:id="rId2"/>
            </p:custDataLst>
          </p:nvPr>
        </p:nvGraphicFramePr>
        <p:xfrm>
          <a:off x="2738935" y="1609142"/>
          <a:ext cx="1180633" cy="2019455"/>
        </p:xfrm>
        <a:graphic>
          <a:graphicData uri="http://schemas.openxmlformats.org/drawingml/2006/chart">
            <c:chart xmlns:c="http://schemas.openxmlformats.org/drawingml/2006/chart" xmlns:r="http://schemas.openxmlformats.org/officeDocument/2006/relationships" r:id="rId14"/>
          </a:graphicData>
        </a:graphic>
      </p:graphicFrame>
      <p:sp>
        <p:nvSpPr>
          <p:cNvPr id="44" name="Parallelogram 43">
            <a:extLst>
              <a:ext uri="{FF2B5EF4-FFF2-40B4-BE49-F238E27FC236}">
                <a16:creationId xmlns:a16="http://schemas.microsoft.com/office/drawing/2014/main" xmlns="" id="{2DA3A7D9-DAB9-4694-8680-1DBBBEC2077B}"/>
              </a:ext>
            </a:extLst>
          </p:cNvPr>
          <p:cNvSpPr/>
          <p:nvPr/>
        </p:nvSpPr>
        <p:spPr>
          <a:xfrm>
            <a:off x="8017463" y="1062275"/>
            <a:ext cx="1836000" cy="285204"/>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b="1" dirty="0">
                <a:solidFill>
                  <a:srgbClr val="54565A"/>
                </a:solidFill>
              </a:rPr>
              <a:t>TENURE</a:t>
            </a:r>
          </a:p>
        </p:txBody>
      </p:sp>
      <p:sp>
        <p:nvSpPr>
          <p:cNvPr id="60" name="Parallelogram 59">
            <a:extLst>
              <a:ext uri="{FF2B5EF4-FFF2-40B4-BE49-F238E27FC236}">
                <a16:creationId xmlns:a16="http://schemas.microsoft.com/office/drawing/2014/main" xmlns="" id="{1AF5BDA3-7EE7-4CD2-8466-9F920AE45250}"/>
              </a:ext>
            </a:extLst>
          </p:cNvPr>
          <p:cNvSpPr/>
          <p:nvPr/>
        </p:nvSpPr>
        <p:spPr>
          <a:xfrm>
            <a:off x="2372243" y="3726571"/>
            <a:ext cx="1836000" cy="285204"/>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b="1" dirty="0">
                <a:solidFill>
                  <a:srgbClr val="54565A"/>
                </a:solidFill>
              </a:rPr>
              <a:t>RESPONSIBILITY</a:t>
            </a:r>
          </a:p>
        </p:txBody>
      </p:sp>
      <p:sp>
        <p:nvSpPr>
          <p:cNvPr id="61" name="Parallelogram 60">
            <a:extLst>
              <a:ext uri="{FF2B5EF4-FFF2-40B4-BE49-F238E27FC236}">
                <a16:creationId xmlns:a16="http://schemas.microsoft.com/office/drawing/2014/main" xmlns="" id="{7E7142FC-7597-4A7D-965D-D1E46090C0FE}"/>
              </a:ext>
            </a:extLst>
          </p:cNvPr>
          <p:cNvSpPr/>
          <p:nvPr/>
        </p:nvSpPr>
        <p:spPr>
          <a:xfrm>
            <a:off x="5196104" y="3726571"/>
            <a:ext cx="1836000" cy="285204"/>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b="1" dirty="0">
                <a:solidFill>
                  <a:srgbClr val="54565A"/>
                </a:solidFill>
              </a:rPr>
              <a:t>SECTOR</a:t>
            </a:r>
          </a:p>
        </p:txBody>
      </p:sp>
      <p:sp>
        <p:nvSpPr>
          <p:cNvPr id="3" name="Rectangle 2">
            <a:extLst>
              <a:ext uri="{FF2B5EF4-FFF2-40B4-BE49-F238E27FC236}">
                <a16:creationId xmlns:a16="http://schemas.microsoft.com/office/drawing/2014/main" xmlns="" id="{818E0553-145F-4C56-A15C-DEE1EF93B9DA}"/>
              </a:ext>
            </a:extLst>
          </p:cNvPr>
          <p:cNvSpPr/>
          <p:nvPr/>
        </p:nvSpPr>
        <p:spPr>
          <a:xfrm>
            <a:off x="1757233" y="6551766"/>
            <a:ext cx="1231427" cy="261610"/>
          </a:xfrm>
          <a:prstGeom prst="rect">
            <a:avLst/>
          </a:prstGeom>
        </p:spPr>
        <p:txBody>
          <a:bodyPr wrap="none">
            <a:spAutoFit/>
          </a:bodyPr>
          <a:lstStyle/>
          <a:p>
            <a:r>
              <a:rPr lang="en-IE" sz="1100" i="1" dirty="0">
                <a:solidFill>
                  <a:srgbClr val="54565A"/>
                </a:solidFill>
                <a:latin typeface="+mj-lt"/>
              </a:rPr>
              <a:t>Analysis of Sample</a:t>
            </a:r>
            <a:endParaRPr lang="en-IE" sz="1100" i="1" dirty="0">
              <a:latin typeface="+mj-lt"/>
            </a:endParaRPr>
          </a:p>
        </p:txBody>
      </p:sp>
      <p:sp>
        <p:nvSpPr>
          <p:cNvPr id="52" name="Parallelogram 51">
            <a:extLst>
              <a:ext uri="{FF2B5EF4-FFF2-40B4-BE49-F238E27FC236}">
                <a16:creationId xmlns:a16="http://schemas.microsoft.com/office/drawing/2014/main" xmlns="" id="{E4849593-9B8B-4CA7-A877-F9DEFC9ABDC7}"/>
              </a:ext>
            </a:extLst>
          </p:cNvPr>
          <p:cNvSpPr/>
          <p:nvPr/>
        </p:nvSpPr>
        <p:spPr>
          <a:xfrm>
            <a:off x="7983757" y="3726571"/>
            <a:ext cx="1836000" cy="285204"/>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b="1" dirty="0">
                <a:solidFill>
                  <a:srgbClr val="54565A"/>
                </a:solidFill>
              </a:rPr>
              <a:t>GRADE</a:t>
            </a:r>
          </a:p>
        </p:txBody>
      </p:sp>
      <p:sp>
        <p:nvSpPr>
          <p:cNvPr id="2" name="TextBox 1">
            <a:extLst>
              <a:ext uri="{FF2B5EF4-FFF2-40B4-BE49-F238E27FC236}">
                <a16:creationId xmlns:a16="http://schemas.microsoft.com/office/drawing/2014/main" xmlns="" id="{A1866CDD-F996-4149-878B-0630AE791014}"/>
              </a:ext>
            </a:extLst>
          </p:cNvPr>
          <p:cNvSpPr txBox="1"/>
          <p:nvPr/>
        </p:nvSpPr>
        <p:spPr>
          <a:xfrm>
            <a:off x="3154362" y="1486741"/>
            <a:ext cx="285656" cy="261610"/>
          </a:xfrm>
          <a:prstGeom prst="rect">
            <a:avLst/>
          </a:prstGeom>
          <a:noFill/>
        </p:spPr>
        <p:txBody>
          <a:bodyPr wrap="none" rtlCol="0">
            <a:spAutoFit/>
          </a:bodyPr>
          <a:lstStyle/>
          <a:p>
            <a:r>
              <a:rPr lang="en-US" sz="1100" dirty="0"/>
              <a:t>%</a:t>
            </a:r>
            <a:endParaRPr lang="en-IE" sz="1100" dirty="0"/>
          </a:p>
        </p:txBody>
      </p:sp>
      <p:graphicFrame>
        <p:nvGraphicFramePr>
          <p:cNvPr id="56" name="Table 44">
            <a:extLst>
              <a:ext uri="{FF2B5EF4-FFF2-40B4-BE49-F238E27FC236}">
                <a16:creationId xmlns:a16="http://schemas.microsoft.com/office/drawing/2014/main" xmlns="" id="{A3BA3A0E-43E1-4B5D-A80D-3A2B12CC4C18}"/>
              </a:ext>
            </a:extLst>
          </p:cNvPr>
          <p:cNvGraphicFramePr>
            <a:graphicFrameLocks noGrp="1"/>
          </p:cNvGraphicFramePr>
          <p:nvPr>
            <p:custDataLst>
              <p:tags r:id="rId3"/>
            </p:custDataLst>
          </p:nvPr>
        </p:nvGraphicFramePr>
        <p:xfrm>
          <a:off x="4928291" y="1878504"/>
          <a:ext cx="630095" cy="1224000"/>
        </p:xfrm>
        <a:graphic>
          <a:graphicData uri="http://schemas.openxmlformats.org/drawingml/2006/table">
            <a:tbl>
              <a:tblPr>
                <a:tableStyleId>{5C22544A-7EE6-4342-B048-85BDC9FD1C3A}</a:tableStyleId>
              </a:tblPr>
              <a:tblGrid>
                <a:gridCol w="630095">
                  <a:extLst>
                    <a:ext uri="{9D8B030D-6E8A-4147-A177-3AD203B41FA5}">
                      <a16:colId xmlns:a16="http://schemas.microsoft.com/office/drawing/2014/main" xmlns="" val="20000"/>
                    </a:ext>
                  </a:extLst>
                </a:gridCol>
              </a:tblGrid>
              <a:tr h="864000">
                <a:tc>
                  <a:txBody>
                    <a:bodyPr/>
                    <a:lstStyle/>
                    <a:p>
                      <a:pPr algn="r" fontAlgn="ctr"/>
                      <a:r>
                        <a:rPr lang="en-GB" sz="1000" b="0" u="none" strike="noStrike" kern="1200" dirty="0">
                          <a:solidFill>
                            <a:srgbClr val="54565A"/>
                          </a:solidFill>
                          <a:effectLst/>
                          <a:latin typeface="+mn-lt"/>
                          <a:ea typeface="+mn-ea"/>
                          <a:cs typeface="Arial" panose="020B0604020202020204" pitchFamily="34" charset="0"/>
                        </a:rPr>
                        <a:t>Public</a:t>
                      </a:r>
                    </a:p>
                  </a:txBody>
                  <a:tcPr marL="2366" marR="2366" marT="2366"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60000">
                <a:tc>
                  <a:txBody>
                    <a:bodyPr/>
                    <a:lstStyle/>
                    <a:p>
                      <a:pPr algn="r" fontAlgn="ctr"/>
                      <a:r>
                        <a:rPr lang="en-GB" sz="1000" b="0" u="none" strike="noStrike" kern="1200" dirty="0">
                          <a:solidFill>
                            <a:srgbClr val="54565A"/>
                          </a:solidFill>
                          <a:effectLst/>
                          <a:latin typeface="+mn-lt"/>
                          <a:ea typeface="+mn-ea"/>
                          <a:cs typeface="Arial" panose="020B0604020202020204" pitchFamily="34" charset="0"/>
                        </a:rPr>
                        <a:t>Private</a:t>
                      </a:r>
                    </a:p>
                  </a:txBody>
                  <a:tcPr marL="2366" marR="2366" marT="2366"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58" name="Chart 43">
            <a:extLst>
              <a:ext uri="{FF2B5EF4-FFF2-40B4-BE49-F238E27FC236}">
                <a16:creationId xmlns:a16="http://schemas.microsoft.com/office/drawing/2014/main" xmlns="" id="{1F75208C-13C4-4CB9-B787-B09AFCE768B2}"/>
              </a:ext>
            </a:extLst>
          </p:cNvPr>
          <p:cNvGraphicFramePr/>
          <p:nvPr>
            <p:custDataLst>
              <p:tags r:id="rId4"/>
            </p:custDataLst>
          </p:nvPr>
        </p:nvGraphicFramePr>
        <p:xfrm>
          <a:off x="5405935" y="1607802"/>
          <a:ext cx="1180633" cy="2019455"/>
        </p:xfrm>
        <a:graphic>
          <a:graphicData uri="http://schemas.openxmlformats.org/drawingml/2006/chart">
            <c:chart xmlns:c="http://schemas.openxmlformats.org/drawingml/2006/chart" xmlns:r="http://schemas.openxmlformats.org/officeDocument/2006/relationships" r:id="rId15"/>
          </a:graphicData>
        </a:graphic>
      </p:graphicFrame>
      <p:sp>
        <p:nvSpPr>
          <p:cNvPr id="59" name="TextBox 58">
            <a:extLst>
              <a:ext uri="{FF2B5EF4-FFF2-40B4-BE49-F238E27FC236}">
                <a16:creationId xmlns:a16="http://schemas.microsoft.com/office/drawing/2014/main" xmlns="" id="{C29F583F-07A2-4BB0-A400-D39C25D5D18E}"/>
              </a:ext>
            </a:extLst>
          </p:cNvPr>
          <p:cNvSpPr txBox="1"/>
          <p:nvPr/>
        </p:nvSpPr>
        <p:spPr>
          <a:xfrm>
            <a:off x="5821362" y="1485401"/>
            <a:ext cx="285656" cy="261610"/>
          </a:xfrm>
          <a:prstGeom prst="rect">
            <a:avLst/>
          </a:prstGeom>
          <a:noFill/>
        </p:spPr>
        <p:txBody>
          <a:bodyPr wrap="none" rtlCol="0">
            <a:spAutoFit/>
          </a:bodyPr>
          <a:lstStyle/>
          <a:p>
            <a:r>
              <a:rPr lang="en-US" sz="1100" dirty="0"/>
              <a:t>%</a:t>
            </a:r>
            <a:endParaRPr lang="en-IE" sz="1100" dirty="0"/>
          </a:p>
        </p:txBody>
      </p:sp>
      <p:graphicFrame>
        <p:nvGraphicFramePr>
          <p:cNvPr id="62" name="Table 44">
            <a:extLst>
              <a:ext uri="{FF2B5EF4-FFF2-40B4-BE49-F238E27FC236}">
                <a16:creationId xmlns:a16="http://schemas.microsoft.com/office/drawing/2014/main" xmlns="" id="{1B094856-422A-4D6A-A145-0521FC14802B}"/>
              </a:ext>
            </a:extLst>
          </p:cNvPr>
          <p:cNvGraphicFramePr>
            <a:graphicFrameLocks noGrp="1"/>
          </p:cNvGraphicFramePr>
          <p:nvPr>
            <p:custDataLst>
              <p:tags r:id="rId5"/>
            </p:custDataLst>
          </p:nvPr>
        </p:nvGraphicFramePr>
        <p:xfrm>
          <a:off x="7757887" y="2333560"/>
          <a:ext cx="630095" cy="1457151"/>
        </p:xfrm>
        <a:graphic>
          <a:graphicData uri="http://schemas.openxmlformats.org/drawingml/2006/table">
            <a:tbl>
              <a:tblPr>
                <a:tableStyleId>{5C22544A-7EE6-4342-B048-85BDC9FD1C3A}</a:tableStyleId>
              </a:tblPr>
              <a:tblGrid>
                <a:gridCol w="630095">
                  <a:extLst>
                    <a:ext uri="{9D8B030D-6E8A-4147-A177-3AD203B41FA5}">
                      <a16:colId xmlns:a16="http://schemas.microsoft.com/office/drawing/2014/main" xmlns="" val="20000"/>
                    </a:ext>
                  </a:extLst>
                </a:gridCol>
              </a:tblGrid>
              <a:tr h="886216">
                <a:tc>
                  <a:txBody>
                    <a:bodyPr/>
                    <a:lstStyle/>
                    <a:p>
                      <a:pPr algn="r" fontAlgn="ctr"/>
                      <a:r>
                        <a:rPr lang="en-GB" sz="1000" b="0" u="none" strike="noStrike" kern="1200" dirty="0">
                          <a:solidFill>
                            <a:srgbClr val="54565A"/>
                          </a:solidFill>
                          <a:effectLst/>
                          <a:latin typeface="+mn-lt"/>
                          <a:ea typeface="+mn-ea"/>
                          <a:cs typeface="Arial" panose="020B0604020202020204" pitchFamily="34" charset="0"/>
                        </a:rPr>
                        <a:t>Full Time</a:t>
                      </a:r>
                    </a:p>
                  </a:txBody>
                  <a:tcPr marL="2366" marR="2366" marT="2366"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74935">
                <a:tc>
                  <a:txBody>
                    <a:bodyPr/>
                    <a:lstStyle/>
                    <a:p>
                      <a:pPr algn="r" fontAlgn="ctr"/>
                      <a:r>
                        <a:rPr lang="en-GB" sz="1000" b="0" u="none" strike="noStrike" kern="1200" dirty="0">
                          <a:solidFill>
                            <a:srgbClr val="54565A"/>
                          </a:solidFill>
                          <a:effectLst/>
                          <a:latin typeface="+mn-lt"/>
                          <a:ea typeface="+mn-ea"/>
                          <a:cs typeface="Arial" panose="020B0604020202020204" pitchFamily="34" charset="0"/>
                        </a:rPr>
                        <a:t>Part Time</a:t>
                      </a:r>
                    </a:p>
                  </a:txBody>
                  <a:tcPr marL="2366" marR="2366" marT="2366"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96000">
                <a:tc>
                  <a:txBody>
                    <a:bodyPr/>
                    <a:lstStyle/>
                    <a:p>
                      <a:pPr algn="r" fontAlgn="ctr"/>
                      <a:r>
                        <a:rPr lang="en-GB" sz="1000" b="0" u="none" strike="noStrike" kern="1200" dirty="0">
                          <a:solidFill>
                            <a:srgbClr val="54565A"/>
                          </a:solidFill>
                          <a:effectLst/>
                          <a:latin typeface="+mn-lt"/>
                          <a:ea typeface="+mn-ea"/>
                          <a:cs typeface="Arial" panose="020B0604020202020204" pitchFamily="34" charset="0"/>
                        </a:rPr>
                        <a:t>Other</a:t>
                      </a:r>
                    </a:p>
                  </a:txBody>
                  <a:tcPr marL="2366" marR="2366" marT="2366"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44803425"/>
                  </a:ext>
                </a:extLst>
              </a:tr>
            </a:tbl>
          </a:graphicData>
        </a:graphic>
      </p:graphicFrame>
      <p:graphicFrame>
        <p:nvGraphicFramePr>
          <p:cNvPr id="63" name="Chart 43">
            <a:extLst>
              <a:ext uri="{FF2B5EF4-FFF2-40B4-BE49-F238E27FC236}">
                <a16:creationId xmlns:a16="http://schemas.microsoft.com/office/drawing/2014/main" xmlns="" id="{04F2B81A-1C87-4AE0-80E0-D5F225E28EFF}"/>
              </a:ext>
            </a:extLst>
          </p:cNvPr>
          <p:cNvGraphicFramePr/>
          <p:nvPr>
            <p:custDataLst>
              <p:tags r:id="rId6"/>
            </p:custDataLst>
          </p:nvPr>
        </p:nvGraphicFramePr>
        <p:xfrm>
          <a:off x="8255815" y="1606462"/>
          <a:ext cx="1180633" cy="2019455"/>
        </p:xfrm>
        <a:graphic>
          <a:graphicData uri="http://schemas.openxmlformats.org/drawingml/2006/chart">
            <c:chart xmlns:c="http://schemas.openxmlformats.org/drawingml/2006/chart" xmlns:r="http://schemas.openxmlformats.org/officeDocument/2006/relationships" r:id="rId16"/>
          </a:graphicData>
        </a:graphic>
      </p:graphicFrame>
      <p:sp>
        <p:nvSpPr>
          <p:cNvPr id="64" name="TextBox 63">
            <a:extLst>
              <a:ext uri="{FF2B5EF4-FFF2-40B4-BE49-F238E27FC236}">
                <a16:creationId xmlns:a16="http://schemas.microsoft.com/office/drawing/2014/main" xmlns="" id="{3023C0A5-B18F-48F5-B817-9C479B825994}"/>
              </a:ext>
            </a:extLst>
          </p:cNvPr>
          <p:cNvSpPr txBox="1"/>
          <p:nvPr/>
        </p:nvSpPr>
        <p:spPr>
          <a:xfrm>
            <a:off x="8671242" y="1484061"/>
            <a:ext cx="285656" cy="261610"/>
          </a:xfrm>
          <a:prstGeom prst="rect">
            <a:avLst/>
          </a:prstGeom>
          <a:noFill/>
        </p:spPr>
        <p:txBody>
          <a:bodyPr wrap="none" rtlCol="0">
            <a:spAutoFit/>
          </a:bodyPr>
          <a:lstStyle/>
          <a:p>
            <a:r>
              <a:rPr lang="en-US" sz="1100" dirty="0"/>
              <a:t>%</a:t>
            </a:r>
            <a:endParaRPr lang="en-IE" sz="1100" dirty="0"/>
          </a:p>
        </p:txBody>
      </p:sp>
      <p:graphicFrame>
        <p:nvGraphicFramePr>
          <p:cNvPr id="65" name="Table 44">
            <a:extLst>
              <a:ext uri="{FF2B5EF4-FFF2-40B4-BE49-F238E27FC236}">
                <a16:creationId xmlns:a16="http://schemas.microsoft.com/office/drawing/2014/main" xmlns="" id="{8D89890E-36B3-4532-A5BF-1E0069210D09}"/>
              </a:ext>
            </a:extLst>
          </p:cNvPr>
          <p:cNvGraphicFramePr>
            <a:graphicFrameLocks noGrp="1"/>
          </p:cNvGraphicFramePr>
          <p:nvPr>
            <p:custDataLst>
              <p:tags r:id="rId7"/>
            </p:custDataLst>
          </p:nvPr>
        </p:nvGraphicFramePr>
        <p:xfrm>
          <a:off x="2261291" y="4560541"/>
          <a:ext cx="630095" cy="1282216"/>
        </p:xfrm>
        <a:graphic>
          <a:graphicData uri="http://schemas.openxmlformats.org/drawingml/2006/table">
            <a:tbl>
              <a:tblPr>
                <a:tableStyleId>{5C22544A-7EE6-4342-B048-85BDC9FD1C3A}</a:tableStyleId>
              </a:tblPr>
              <a:tblGrid>
                <a:gridCol w="630095">
                  <a:extLst>
                    <a:ext uri="{9D8B030D-6E8A-4147-A177-3AD203B41FA5}">
                      <a16:colId xmlns:a16="http://schemas.microsoft.com/office/drawing/2014/main" xmlns="" val="20000"/>
                    </a:ext>
                  </a:extLst>
                </a:gridCol>
              </a:tblGrid>
              <a:tr h="886216">
                <a:tc>
                  <a:txBody>
                    <a:bodyPr/>
                    <a:lstStyle/>
                    <a:p>
                      <a:pPr algn="r" fontAlgn="ctr"/>
                      <a:r>
                        <a:rPr lang="en-GB" sz="1000" b="0" u="none" strike="noStrike" kern="1200" dirty="0">
                          <a:solidFill>
                            <a:srgbClr val="54565A"/>
                          </a:solidFill>
                          <a:effectLst/>
                          <a:latin typeface="+mn-lt"/>
                          <a:ea typeface="+mn-ea"/>
                          <a:cs typeface="Arial" panose="020B0604020202020204" pitchFamily="34" charset="0"/>
                        </a:rPr>
                        <a:t>Employer</a:t>
                      </a:r>
                    </a:p>
                  </a:txBody>
                  <a:tcPr marL="2366" marR="2366" marT="2366"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96000">
                <a:tc>
                  <a:txBody>
                    <a:bodyPr/>
                    <a:lstStyle/>
                    <a:p>
                      <a:pPr algn="r" fontAlgn="ctr"/>
                      <a:r>
                        <a:rPr lang="en-GB" sz="1000" b="0" u="none" strike="noStrike" kern="1200" dirty="0">
                          <a:solidFill>
                            <a:srgbClr val="54565A"/>
                          </a:solidFill>
                          <a:effectLst/>
                          <a:latin typeface="+mn-lt"/>
                          <a:ea typeface="+mn-ea"/>
                          <a:cs typeface="Arial" panose="020B0604020202020204" pitchFamily="34" charset="0"/>
                        </a:rPr>
                        <a:t>Employee</a:t>
                      </a:r>
                    </a:p>
                  </a:txBody>
                  <a:tcPr marL="2366" marR="2366" marT="2366"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68" name="Chart 43">
            <a:extLst>
              <a:ext uri="{FF2B5EF4-FFF2-40B4-BE49-F238E27FC236}">
                <a16:creationId xmlns:a16="http://schemas.microsoft.com/office/drawing/2014/main" xmlns="" id="{6992F503-1158-4EC6-82EC-102CF0EECE4B}"/>
              </a:ext>
            </a:extLst>
          </p:cNvPr>
          <p:cNvGraphicFramePr/>
          <p:nvPr>
            <p:custDataLst>
              <p:tags r:id="rId8"/>
            </p:custDataLst>
          </p:nvPr>
        </p:nvGraphicFramePr>
        <p:xfrm>
          <a:off x="2738935" y="4369849"/>
          <a:ext cx="1180633" cy="2019455"/>
        </p:xfrm>
        <a:graphic>
          <a:graphicData uri="http://schemas.openxmlformats.org/drawingml/2006/chart">
            <c:chart xmlns:c="http://schemas.openxmlformats.org/drawingml/2006/chart" xmlns:r="http://schemas.openxmlformats.org/officeDocument/2006/relationships" r:id="rId17"/>
          </a:graphicData>
        </a:graphic>
      </p:graphicFrame>
      <p:sp>
        <p:nvSpPr>
          <p:cNvPr id="69" name="TextBox 68">
            <a:extLst>
              <a:ext uri="{FF2B5EF4-FFF2-40B4-BE49-F238E27FC236}">
                <a16:creationId xmlns:a16="http://schemas.microsoft.com/office/drawing/2014/main" xmlns="" id="{121399AC-D463-410B-87BE-B0FFFDCCD047}"/>
              </a:ext>
            </a:extLst>
          </p:cNvPr>
          <p:cNvSpPr txBox="1"/>
          <p:nvPr/>
        </p:nvSpPr>
        <p:spPr>
          <a:xfrm>
            <a:off x="3154362" y="4247448"/>
            <a:ext cx="285656" cy="261610"/>
          </a:xfrm>
          <a:prstGeom prst="rect">
            <a:avLst/>
          </a:prstGeom>
          <a:noFill/>
        </p:spPr>
        <p:txBody>
          <a:bodyPr wrap="none" rtlCol="0">
            <a:spAutoFit/>
          </a:bodyPr>
          <a:lstStyle/>
          <a:p>
            <a:r>
              <a:rPr lang="en-US" sz="1100" dirty="0"/>
              <a:t>%</a:t>
            </a:r>
            <a:endParaRPr lang="en-IE" sz="1100" dirty="0"/>
          </a:p>
        </p:txBody>
      </p:sp>
      <p:graphicFrame>
        <p:nvGraphicFramePr>
          <p:cNvPr id="70" name="Table 44">
            <a:extLst>
              <a:ext uri="{FF2B5EF4-FFF2-40B4-BE49-F238E27FC236}">
                <a16:creationId xmlns:a16="http://schemas.microsoft.com/office/drawing/2014/main" xmlns="" id="{A80F5402-CF21-4203-97D2-D6257DC869F1}"/>
              </a:ext>
            </a:extLst>
          </p:cNvPr>
          <p:cNvGraphicFramePr>
            <a:graphicFrameLocks noGrp="1"/>
          </p:cNvGraphicFramePr>
          <p:nvPr>
            <p:custDataLst>
              <p:tags r:id="rId9"/>
            </p:custDataLst>
          </p:nvPr>
        </p:nvGraphicFramePr>
        <p:xfrm>
          <a:off x="3919568" y="4490622"/>
          <a:ext cx="1638819" cy="1899085"/>
        </p:xfrm>
        <a:graphic>
          <a:graphicData uri="http://schemas.openxmlformats.org/drawingml/2006/table">
            <a:tbl>
              <a:tblPr>
                <a:tableStyleId>{5C22544A-7EE6-4342-B048-85BDC9FD1C3A}</a:tableStyleId>
              </a:tblPr>
              <a:tblGrid>
                <a:gridCol w="1638819">
                  <a:extLst>
                    <a:ext uri="{9D8B030D-6E8A-4147-A177-3AD203B41FA5}">
                      <a16:colId xmlns:a16="http://schemas.microsoft.com/office/drawing/2014/main" xmlns="" val="20000"/>
                    </a:ext>
                  </a:extLst>
                </a:gridCol>
              </a:tblGrid>
              <a:tr h="293215">
                <a:tc>
                  <a:txBody>
                    <a:bodyPr/>
                    <a:lstStyle/>
                    <a:p>
                      <a:pPr algn="r" fontAlgn="t"/>
                      <a:r>
                        <a:rPr lang="en-IE" sz="1000" b="0" i="0" u="none" strike="noStrike" dirty="0">
                          <a:solidFill>
                            <a:srgbClr val="54565A"/>
                          </a:solidFill>
                          <a:effectLst/>
                          <a:latin typeface="+mn-lt"/>
                        </a:rPr>
                        <a:t>Manufacturing</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85750">
                <a:tc>
                  <a:txBody>
                    <a:bodyPr/>
                    <a:lstStyle/>
                    <a:p>
                      <a:pPr algn="r" fontAlgn="t"/>
                      <a:r>
                        <a:rPr lang="en-IE" sz="1000" b="0" i="0" u="none" strike="noStrike">
                          <a:solidFill>
                            <a:srgbClr val="54565A"/>
                          </a:solidFill>
                          <a:effectLst/>
                          <a:latin typeface="+mn-lt"/>
                        </a:rPr>
                        <a:t>Office based/administrative</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71885988"/>
                  </a:ext>
                </a:extLst>
              </a:tr>
              <a:tr h="228600">
                <a:tc>
                  <a:txBody>
                    <a:bodyPr/>
                    <a:lstStyle/>
                    <a:p>
                      <a:pPr algn="r" fontAlgn="t"/>
                      <a:r>
                        <a:rPr lang="en-IE" sz="1000" b="0" i="0" u="none" strike="noStrike">
                          <a:solidFill>
                            <a:srgbClr val="54565A"/>
                          </a:solidFill>
                          <a:effectLst/>
                          <a:latin typeface="+mn-lt"/>
                        </a:rPr>
                        <a:t>Retail/shops/distribution</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5620131"/>
                  </a:ext>
                </a:extLst>
              </a:tr>
              <a:tr h="331470">
                <a:tc>
                  <a:txBody>
                    <a:bodyPr/>
                    <a:lstStyle/>
                    <a:p>
                      <a:pPr algn="r" fontAlgn="t"/>
                      <a:r>
                        <a:rPr lang="en-IE" sz="1000" b="0" i="0" u="none" strike="noStrike">
                          <a:solidFill>
                            <a:srgbClr val="54565A"/>
                          </a:solidFill>
                          <a:effectLst/>
                          <a:latin typeface="+mn-lt"/>
                        </a:rPr>
                        <a:t>Education</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34354334"/>
                  </a:ext>
                </a:extLst>
              </a:tr>
              <a:tr h="400050">
                <a:tc>
                  <a:txBody>
                    <a:bodyPr/>
                    <a:lstStyle/>
                    <a:p>
                      <a:pPr algn="r" fontAlgn="t"/>
                      <a:r>
                        <a:rPr lang="en-IE" sz="1000" b="0" i="0" u="none" strike="noStrike">
                          <a:solidFill>
                            <a:srgbClr val="54565A"/>
                          </a:solidFill>
                          <a:effectLst/>
                          <a:latin typeface="+mn-lt"/>
                        </a:rPr>
                        <a:t>Services</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66616535"/>
                  </a:ext>
                </a:extLst>
              </a:tr>
              <a:tr h="360000">
                <a:tc>
                  <a:txBody>
                    <a:bodyPr/>
                    <a:lstStyle/>
                    <a:p>
                      <a:pPr algn="r" fontAlgn="t"/>
                      <a:r>
                        <a:rPr lang="en-IE" sz="1000" b="0" i="0" u="none" strike="noStrike" dirty="0">
                          <a:solidFill>
                            <a:srgbClr val="54565A"/>
                          </a:solidFill>
                          <a:effectLst/>
                          <a:latin typeface="+mn-lt"/>
                        </a:rPr>
                        <a:t>Other</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71" name="Chart 43">
            <a:extLst>
              <a:ext uri="{FF2B5EF4-FFF2-40B4-BE49-F238E27FC236}">
                <a16:creationId xmlns:a16="http://schemas.microsoft.com/office/drawing/2014/main" xmlns="" id="{9B9AC212-21A1-40D9-9D19-95B2D8889516}"/>
              </a:ext>
            </a:extLst>
          </p:cNvPr>
          <p:cNvGraphicFramePr/>
          <p:nvPr>
            <p:custDataLst>
              <p:tags r:id="rId10"/>
            </p:custDataLst>
          </p:nvPr>
        </p:nvGraphicFramePr>
        <p:xfrm>
          <a:off x="5405935" y="4368509"/>
          <a:ext cx="1180633" cy="2019455"/>
        </p:xfrm>
        <a:graphic>
          <a:graphicData uri="http://schemas.openxmlformats.org/drawingml/2006/chart">
            <c:chart xmlns:c="http://schemas.openxmlformats.org/drawingml/2006/chart" xmlns:r="http://schemas.openxmlformats.org/officeDocument/2006/relationships" r:id="rId18"/>
          </a:graphicData>
        </a:graphic>
      </p:graphicFrame>
      <p:sp>
        <p:nvSpPr>
          <p:cNvPr id="75" name="TextBox 74">
            <a:extLst>
              <a:ext uri="{FF2B5EF4-FFF2-40B4-BE49-F238E27FC236}">
                <a16:creationId xmlns:a16="http://schemas.microsoft.com/office/drawing/2014/main" xmlns="" id="{C3ECBC7B-7CCD-41E5-AD8B-D2F4E60E8CDA}"/>
              </a:ext>
            </a:extLst>
          </p:cNvPr>
          <p:cNvSpPr txBox="1"/>
          <p:nvPr/>
        </p:nvSpPr>
        <p:spPr>
          <a:xfrm>
            <a:off x="5821362" y="4246108"/>
            <a:ext cx="285656" cy="261610"/>
          </a:xfrm>
          <a:prstGeom prst="rect">
            <a:avLst/>
          </a:prstGeom>
          <a:noFill/>
        </p:spPr>
        <p:txBody>
          <a:bodyPr wrap="none" rtlCol="0">
            <a:spAutoFit/>
          </a:bodyPr>
          <a:lstStyle/>
          <a:p>
            <a:r>
              <a:rPr lang="en-US" sz="1100" dirty="0"/>
              <a:t>%</a:t>
            </a:r>
            <a:endParaRPr lang="en-IE" sz="1100" dirty="0"/>
          </a:p>
        </p:txBody>
      </p:sp>
      <p:sp>
        <p:nvSpPr>
          <p:cNvPr id="78" name="TextBox 77">
            <a:extLst>
              <a:ext uri="{FF2B5EF4-FFF2-40B4-BE49-F238E27FC236}">
                <a16:creationId xmlns:a16="http://schemas.microsoft.com/office/drawing/2014/main" xmlns="" id="{5DF5AE82-6E45-4E85-B7A4-44DA61597C12}"/>
              </a:ext>
            </a:extLst>
          </p:cNvPr>
          <p:cNvSpPr txBox="1"/>
          <p:nvPr/>
        </p:nvSpPr>
        <p:spPr>
          <a:xfrm>
            <a:off x="8671242" y="4244768"/>
            <a:ext cx="285656" cy="261610"/>
          </a:xfrm>
          <a:prstGeom prst="rect">
            <a:avLst/>
          </a:prstGeom>
          <a:noFill/>
        </p:spPr>
        <p:txBody>
          <a:bodyPr wrap="none" rtlCol="0">
            <a:spAutoFit/>
          </a:bodyPr>
          <a:lstStyle/>
          <a:p>
            <a:r>
              <a:rPr lang="en-US" sz="1100" dirty="0"/>
              <a:t>%</a:t>
            </a:r>
            <a:endParaRPr lang="en-IE" sz="1100" dirty="0"/>
          </a:p>
        </p:txBody>
      </p:sp>
      <p:graphicFrame>
        <p:nvGraphicFramePr>
          <p:cNvPr id="79" name="Table 44">
            <a:extLst>
              <a:ext uri="{FF2B5EF4-FFF2-40B4-BE49-F238E27FC236}">
                <a16:creationId xmlns:a16="http://schemas.microsoft.com/office/drawing/2014/main" xmlns="" id="{30B400D9-11ED-4944-99FB-5173DC049C1E}"/>
              </a:ext>
            </a:extLst>
          </p:cNvPr>
          <p:cNvGraphicFramePr>
            <a:graphicFrameLocks noGrp="1"/>
          </p:cNvGraphicFramePr>
          <p:nvPr>
            <p:custDataLst>
              <p:tags r:id="rId11"/>
            </p:custDataLst>
          </p:nvPr>
        </p:nvGraphicFramePr>
        <p:xfrm>
          <a:off x="6780878" y="4711602"/>
          <a:ext cx="1638819" cy="1752445"/>
        </p:xfrm>
        <a:graphic>
          <a:graphicData uri="http://schemas.openxmlformats.org/drawingml/2006/table">
            <a:tbl>
              <a:tblPr>
                <a:tableStyleId>{5C22544A-7EE6-4342-B048-85BDC9FD1C3A}</a:tableStyleId>
              </a:tblPr>
              <a:tblGrid>
                <a:gridCol w="1638819">
                  <a:extLst>
                    <a:ext uri="{9D8B030D-6E8A-4147-A177-3AD203B41FA5}">
                      <a16:colId xmlns:a16="http://schemas.microsoft.com/office/drawing/2014/main" xmlns="" val="20000"/>
                    </a:ext>
                  </a:extLst>
                </a:gridCol>
              </a:tblGrid>
              <a:tr h="415135">
                <a:tc>
                  <a:txBody>
                    <a:bodyPr/>
                    <a:lstStyle/>
                    <a:p>
                      <a:pPr algn="r" fontAlgn="t"/>
                      <a:r>
                        <a:rPr lang="en-IE" sz="1000" b="0" i="0" u="none" strike="noStrike" dirty="0">
                          <a:solidFill>
                            <a:srgbClr val="54565A"/>
                          </a:solidFill>
                          <a:effectLst/>
                          <a:latin typeface="+mn-lt"/>
                        </a:rPr>
                        <a:t>Professional</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85750">
                <a:tc>
                  <a:txBody>
                    <a:bodyPr/>
                    <a:lstStyle/>
                    <a:p>
                      <a:pPr algn="r" fontAlgn="t"/>
                      <a:r>
                        <a:rPr lang="en-IE" sz="1000" b="0" i="0" u="none" strike="noStrike">
                          <a:solidFill>
                            <a:srgbClr val="54565A"/>
                          </a:solidFill>
                          <a:effectLst/>
                          <a:latin typeface="+mn-lt"/>
                        </a:rPr>
                        <a:t>Technical</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71885988"/>
                  </a:ext>
                </a:extLst>
              </a:tr>
              <a:tr h="400050">
                <a:tc>
                  <a:txBody>
                    <a:bodyPr/>
                    <a:lstStyle/>
                    <a:p>
                      <a:pPr algn="r" fontAlgn="t"/>
                      <a:r>
                        <a:rPr lang="en-IE" sz="1000" b="0" i="0" u="none" strike="noStrike">
                          <a:solidFill>
                            <a:srgbClr val="54565A"/>
                          </a:solidFill>
                          <a:effectLst/>
                          <a:latin typeface="+mn-lt"/>
                        </a:rPr>
                        <a:t>Skilled</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5620131"/>
                  </a:ext>
                </a:extLst>
              </a:tr>
              <a:tr h="251460">
                <a:tc>
                  <a:txBody>
                    <a:bodyPr/>
                    <a:lstStyle/>
                    <a:p>
                      <a:pPr algn="r" fontAlgn="t"/>
                      <a:r>
                        <a:rPr lang="en-IE" sz="1000" b="0" i="0" u="none" strike="noStrike">
                          <a:solidFill>
                            <a:srgbClr val="54565A"/>
                          </a:solidFill>
                          <a:effectLst/>
                          <a:latin typeface="+mn-lt"/>
                        </a:rPr>
                        <a:t>Semi-skilled</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34354334"/>
                  </a:ext>
                </a:extLst>
              </a:tr>
              <a:tr h="400050">
                <a:tc>
                  <a:txBody>
                    <a:bodyPr/>
                    <a:lstStyle/>
                    <a:p>
                      <a:pPr algn="r" fontAlgn="t"/>
                      <a:r>
                        <a:rPr lang="en-IE" sz="1000" b="0" i="0" u="none" strike="noStrike" dirty="0">
                          <a:solidFill>
                            <a:srgbClr val="54565A"/>
                          </a:solidFill>
                          <a:effectLst/>
                          <a:latin typeface="+mn-lt"/>
                        </a:rPr>
                        <a:t>Unskilled</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66616535"/>
                  </a:ext>
                </a:extLst>
              </a:tr>
            </a:tbl>
          </a:graphicData>
        </a:graphic>
      </p:graphicFrame>
      <p:graphicFrame>
        <p:nvGraphicFramePr>
          <p:cNvPr id="80" name="Chart 43">
            <a:extLst>
              <a:ext uri="{FF2B5EF4-FFF2-40B4-BE49-F238E27FC236}">
                <a16:creationId xmlns:a16="http://schemas.microsoft.com/office/drawing/2014/main" xmlns="" id="{E668E362-60DB-4586-B385-1B00C36EF1F6}"/>
              </a:ext>
            </a:extLst>
          </p:cNvPr>
          <p:cNvGraphicFramePr/>
          <p:nvPr>
            <p:custDataLst>
              <p:tags r:id="rId12"/>
            </p:custDataLst>
          </p:nvPr>
        </p:nvGraphicFramePr>
        <p:xfrm>
          <a:off x="8267245" y="4372319"/>
          <a:ext cx="1180633" cy="2019455"/>
        </p:xfrm>
        <a:graphic>
          <a:graphicData uri="http://schemas.openxmlformats.org/drawingml/2006/chart">
            <c:chart xmlns:c="http://schemas.openxmlformats.org/drawingml/2006/chart" xmlns:r="http://schemas.openxmlformats.org/officeDocument/2006/relationships" r:id="rId19"/>
          </a:graphicData>
        </a:graphic>
      </p:graphicFrame>
      <p:sp>
        <p:nvSpPr>
          <p:cNvPr id="5" name="TextBox 4">
            <a:extLst>
              <a:ext uri="{FF2B5EF4-FFF2-40B4-BE49-F238E27FC236}">
                <a16:creationId xmlns:a16="http://schemas.microsoft.com/office/drawing/2014/main" xmlns="" id="{DC80F310-28C5-4675-BC9D-B6D999192F55}"/>
              </a:ext>
            </a:extLst>
          </p:cNvPr>
          <p:cNvSpPr txBox="1"/>
          <p:nvPr/>
        </p:nvSpPr>
        <p:spPr>
          <a:xfrm>
            <a:off x="2593849" y="1336915"/>
            <a:ext cx="1325719" cy="261610"/>
          </a:xfrm>
          <a:prstGeom prst="rect">
            <a:avLst/>
          </a:prstGeom>
          <a:noFill/>
        </p:spPr>
        <p:txBody>
          <a:bodyPr wrap="square" rtlCol="0">
            <a:spAutoFit/>
          </a:bodyPr>
          <a:lstStyle/>
          <a:p>
            <a:pPr algn="ctr"/>
            <a:r>
              <a:rPr lang="en-IE" sz="1100" dirty="0"/>
              <a:t>(All Adults)</a:t>
            </a:r>
          </a:p>
        </p:txBody>
      </p:sp>
      <p:sp>
        <p:nvSpPr>
          <p:cNvPr id="31" name="TextBox 30">
            <a:extLst>
              <a:ext uri="{FF2B5EF4-FFF2-40B4-BE49-F238E27FC236}">
                <a16:creationId xmlns:a16="http://schemas.microsoft.com/office/drawing/2014/main" xmlns="" id="{4FB17C81-38AD-436E-99F9-11F13CECA97E}"/>
              </a:ext>
            </a:extLst>
          </p:cNvPr>
          <p:cNvSpPr txBox="1"/>
          <p:nvPr/>
        </p:nvSpPr>
        <p:spPr>
          <a:xfrm>
            <a:off x="5305656" y="1331638"/>
            <a:ext cx="1325719" cy="261610"/>
          </a:xfrm>
          <a:prstGeom prst="rect">
            <a:avLst/>
          </a:prstGeom>
          <a:noFill/>
        </p:spPr>
        <p:txBody>
          <a:bodyPr wrap="square" rtlCol="0">
            <a:spAutoFit/>
          </a:bodyPr>
          <a:lstStyle/>
          <a:p>
            <a:pPr algn="ctr"/>
            <a:r>
              <a:rPr lang="en-IE" sz="1100" dirty="0"/>
              <a:t>(All Workers)</a:t>
            </a:r>
          </a:p>
        </p:txBody>
      </p:sp>
      <p:sp>
        <p:nvSpPr>
          <p:cNvPr id="32" name="TextBox 31">
            <a:extLst>
              <a:ext uri="{FF2B5EF4-FFF2-40B4-BE49-F238E27FC236}">
                <a16:creationId xmlns:a16="http://schemas.microsoft.com/office/drawing/2014/main" xmlns="" id="{D5DA7486-4104-4373-A62A-06E5034A73CA}"/>
              </a:ext>
            </a:extLst>
          </p:cNvPr>
          <p:cNvSpPr txBox="1"/>
          <p:nvPr/>
        </p:nvSpPr>
        <p:spPr>
          <a:xfrm>
            <a:off x="8114999" y="1326361"/>
            <a:ext cx="1325719" cy="261610"/>
          </a:xfrm>
          <a:prstGeom prst="rect">
            <a:avLst/>
          </a:prstGeom>
          <a:noFill/>
        </p:spPr>
        <p:txBody>
          <a:bodyPr wrap="square" rtlCol="0">
            <a:spAutoFit/>
          </a:bodyPr>
          <a:lstStyle/>
          <a:p>
            <a:pPr algn="ctr"/>
            <a:r>
              <a:rPr lang="en-IE" sz="1100" dirty="0"/>
              <a:t>(All Workers)</a:t>
            </a:r>
          </a:p>
        </p:txBody>
      </p:sp>
      <p:sp>
        <p:nvSpPr>
          <p:cNvPr id="33" name="TextBox 32">
            <a:extLst>
              <a:ext uri="{FF2B5EF4-FFF2-40B4-BE49-F238E27FC236}">
                <a16:creationId xmlns:a16="http://schemas.microsoft.com/office/drawing/2014/main" xmlns="" id="{20B9E19B-5361-44EA-88DB-165392829C33}"/>
              </a:ext>
            </a:extLst>
          </p:cNvPr>
          <p:cNvSpPr txBox="1"/>
          <p:nvPr/>
        </p:nvSpPr>
        <p:spPr>
          <a:xfrm>
            <a:off x="5349292" y="4021915"/>
            <a:ext cx="1325719" cy="261610"/>
          </a:xfrm>
          <a:prstGeom prst="rect">
            <a:avLst/>
          </a:prstGeom>
          <a:noFill/>
        </p:spPr>
        <p:txBody>
          <a:bodyPr wrap="square" rtlCol="0">
            <a:spAutoFit/>
          </a:bodyPr>
          <a:lstStyle/>
          <a:p>
            <a:pPr algn="ctr"/>
            <a:r>
              <a:rPr lang="en-IE" sz="1100" dirty="0"/>
              <a:t>(All Workers)</a:t>
            </a:r>
          </a:p>
        </p:txBody>
      </p:sp>
      <p:sp>
        <p:nvSpPr>
          <p:cNvPr id="34" name="TextBox 33">
            <a:extLst>
              <a:ext uri="{FF2B5EF4-FFF2-40B4-BE49-F238E27FC236}">
                <a16:creationId xmlns:a16="http://schemas.microsoft.com/office/drawing/2014/main" xmlns="" id="{D7F48881-34BE-4430-AF1F-02742179853C}"/>
              </a:ext>
            </a:extLst>
          </p:cNvPr>
          <p:cNvSpPr txBox="1"/>
          <p:nvPr/>
        </p:nvSpPr>
        <p:spPr>
          <a:xfrm>
            <a:off x="8158635" y="4016638"/>
            <a:ext cx="1325719" cy="261610"/>
          </a:xfrm>
          <a:prstGeom prst="rect">
            <a:avLst/>
          </a:prstGeom>
          <a:noFill/>
        </p:spPr>
        <p:txBody>
          <a:bodyPr wrap="square" rtlCol="0">
            <a:spAutoFit/>
          </a:bodyPr>
          <a:lstStyle/>
          <a:p>
            <a:pPr algn="ctr"/>
            <a:r>
              <a:rPr lang="en-IE" sz="1100" dirty="0"/>
              <a:t>(All Workers)</a:t>
            </a:r>
          </a:p>
        </p:txBody>
      </p:sp>
      <p:sp>
        <p:nvSpPr>
          <p:cNvPr id="35" name="TextBox 34">
            <a:extLst>
              <a:ext uri="{FF2B5EF4-FFF2-40B4-BE49-F238E27FC236}">
                <a16:creationId xmlns:a16="http://schemas.microsoft.com/office/drawing/2014/main" xmlns="" id="{201CD6C3-A01C-45E5-AB0B-B7E7F08145B1}"/>
              </a:ext>
            </a:extLst>
          </p:cNvPr>
          <p:cNvSpPr txBox="1"/>
          <p:nvPr/>
        </p:nvSpPr>
        <p:spPr>
          <a:xfrm>
            <a:off x="2662064" y="4015323"/>
            <a:ext cx="1325719" cy="261610"/>
          </a:xfrm>
          <a:prstGeom prst="rect">
            <a:avLst/>
          </a:prstGeom>
          <a:noFill/>
        </p:spPr>
        <p:txBody>
          <a:bodyPr wrap="square" rtlCol="0">
            <a:spAutoFit/>
          </a:bodyPr>
          <a:lstStyle/>
          <a:p>
            <a:pPr algn="ctr"/>
            <a:r>
              <a:rPr lang="en-IE" sz="1100" dirty="0"/>
              <a:t>(All Workers)</a:t>
            </a:r>
          </a:p>
        </p:txBody>
      </p:sp>
      <p:sp>
        <p:nvSpPr>
          <p:cNvPr id="36" name="TextBox 35">
            <a:extLst>
              <a:ext uri="{FF2B5EF4-FFF2-40B4-BE49-F238E27FC236}">
                <a16:creationId xmlns:a16="http://schemas.microsoft.com/office/drawing/2014/main" xmlns="" id="{42E55DBE-89DB-494C-9ECF-92CFDD2DCD2B}"/>
              </a:ext>
            </a:extLst>
          </p:cNvPr>
          <p:cNvSpPr txBox="1"/>
          <p:nvPr/>
        </p:nvSpPr>
        <p:spPr>
          <a:xfrm>
            <a:off x="3550291" y="2331960"/>
            <a:ext cx="1049210" cy="938719"/>
          </a:xfrm>
          <a:prstGeom prst="rect">
            <a:avLst/>
          </a:prstGeom>
          <a:noFill/>
        </p:spPr>
        <p:txBody>
          <a:bodyPr wrap="square" rtlCol="0">
            <a:spAutoFit/>
          </a:bodyPr>
          <a:lstStyle/>
          <a:p>
            <a:pPr algn="ctr"/>
            <a:r>
              <a:rPr lang="en-IE" sz="1100" dirty="0"/>
              <a:t>Slightly more than half of the adult population works</a:t>
            </a:r>
          </a:p>
        </p:txBody>
      </p:sp>
      <p:sp>
        <p:nvSpPr>
          <p:cNvPr id="37" name="TextBox 36">
            <a:extLst>
              <a:ext uri="{FF2B5EF4-FFF2-40B4-BE49-F238E27FC236}">
                <a16:creationId xmlns:a16="http://schemas.microsoft.com/office/drawing/2014/main" xmlns="" id="{60FA4EB6-768D-439C-9E7D-4D7635D51F95}"/>
              </a:ext>
            </a:extLst>
          </p:cNvPr>
          <p:cNvSpPr txBox="1"/>
          <p:nvPr/>
        </p:nvSpPr>
        <p:spPr>
          <a:xfrm>
            <a:off x="6217291" y="2332109"/>
            <a:ext cx="1073594" cy="600164"/>
          </a:xfrm>
          <a:prstGeom prst="rect">
            <a:avLst/>
          </a:prstGeom>
          <a:noFill/>
        </p:spPr>
        <p:txBody>
          <a:bodyPr wrap="square" rtlCol="0">
            <a:spAutoFit/>
          </a:bodyPr>
          <a:lstStyle/>
          <a:p>
            <a:pPr algn="ctr"/>
            <a:r>
              <a:rPr lang="en-IE" sz="1100" dirty="0"/>
              <a:t>A quarter work in the public sector</a:t>
            </a:r>
          </a:p>
        </p:txBody>
      </p:sp>
      <p:sp>
        <p:nvSpPr>
          <p:cNvPr id="39" name="TextBox 38">
            <a:extLst>
              <a:ext uri="{FF2B5EF4-FFF2-40B4-BE49-F238E27FC236}">
                <a16:creationId xmlns:a16="http://schemas.microsoft.com/office/drawing/2014/main" xmlns="" id="{CF8341D7-B4DC-476E-9EF5-32A4BE9D9CC6}"/>
              </a:ext>
            </a:extLst>
          </p:cNvPr>
          <p:cNvSpPr txBox="1"/>
          <p:nvPr/>
        </p:nvSpPr>
        <p:spPr>
          <a:xfrm>
            <a:off x="9508413" y="2760695"/>
            <a:ext cx="1350245" cy="938719"/>
          </a:xfrm>
          <a:prstGeom prst="rect">
            <a:avLst/>
          </a:prstGeom>
          <a:noFill/>
          <a:ln>
            <a:solidFill>
              <a:schemeClr val="accent1"/>
            </a:solidFill>
          </a:ln>
        </p:spPr>
        <p:txBody>
          <a:bodyPr wrap="square" rtlCol="0">
            <a:spAutoFit/>
          </a:bodyPr>
          <a:lstStyle/>
          <a:p>
            <a:r>
              <a:rPr lang="en-IE" sz="1100" dirty="0"/>
              <a:t>Retail etc	37%</a:t>
            </a:r>
          </a:p>
          <a:p>
            <a:r>
              <a:rPr lang="en-IE" sz="1100" dirty="0"/>
              <a:t>Education	19%</a:t>
            </a:r>
          </a:p>
          <a:p>
            <a:r>
              <a:rPr lang="en-IE" sz="1100" dirty="0"/>
              <a:t>Services	21%</a:t>
            </a:r>
          </a:p>
          <a:p>
            <a:r>
              <a:rPr lang="en-IE" sz="1100" dirty="0"/>
              <a:t>Semi skilled	37%</a:t>
            </a:r>
          </a:p>
          <a:p>
            <a:r>
              <a:rPr lang="en-IE" sz="1100" dirty="0"/>
              <a:t>Unskilled	57%</a:t>
            </a:r>
          </a:p>
        </p:txBody>
      </p:sp>
      <p:cxnSp>
        <p:nvCxnSpPr>
          <p:cNvPr id="8" name="Straight Arrow Connector 7">
            <a:extLst>
              <a:ext uri="{FF2B5EF4-FFF2-40B4-BE49-F238E27FC236}">
                <a16:creationId xmlns:a16="http://schemas.microsoft.com/office/drawing/2014/main" xmlns="" id="{9369E740-351F-4364-88C9-B8B3CA56E84C}"/>
              </a:ext>
            </a:extLst>
          </p:cNvPr>
          <p:cNvCxnSpPr/>
          <p:nvPr/>
        </p:nvCxnSpPr>
        <p:spPr>
          <a:xfrm>
            <a:off x="9116569" y="3265147"/>
            <a:ext cx="3198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xmlns="" id="{403CD851-3CCF-4B33-92F7-66D7C94552EF}"/>
              </a:ext>
            </a:extLst>
          </p:cNvPr>
          <p:cNvSpPr txBox="1"/>
          <p:nvPr/>
        </p:nvSpPr>
        <p:spPr>
          <a:xfrm>
            <a:off x="9559300" y="2016024"/>
            <a:ext cx="1281228" cy="600164"/>
          </a:xfrm>
          <a:prstGeom prst="rect">
            <a:avLst/>
          </a:prstGeom>
          <a:noFill/>
        </p:spPr>
        <p:txBody>
          <a:bodyPr wrap="square" rtlCol="0">
            <a:spAutoFit/>
          </a:bodyPr>
          <a:lstStyle/>
          <a:p>
            <a:pPr algn="ctr"/>
            <a:r>
              <a:rPr lang="en-IE" sz="1100" dirty="0"/>
              <a:t>Part time more prevalent unskilled and in shops</a:t>
            </a:r>
          </a:p>
        </p:txBody>
      </p:sp>
    </p:spTree>
    <p:extLst>
      <p:ext uri="{BB962C8B-B14F-4D97-AF65-F5344CB8AC3E}">
        <p14:creationId xmlns:p14="http://schemas.microsoft.com/office/powerpoint/2010/main" val="2612046272"/>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Chart 43">
            <a:extLst>
              <a:ext uri="{FF2B5EF4-FFF2-40B4-BE49-F238E27FC236}">
                <a16:creationId xmlns:a16="http://schemas.microsoft.com/office/drawing/2014/main" xmlns="" id="{2C78218B-340A-4B39-A801-E6F3FAD961EB}"/>
              </a:ext>
            </a:extLst>
          </p:cNvPr>
          <p:cNvGraphicFramePr/>
          <p:nvPr>
            <p:custDataLst>
              <p:tags r:id="rId1"/>
            </p:custDataLst>
          </p:nvPr>
        </p:nvGraphicFramePr>
        <p:xfrm>
          <a:off x="2192138" y="1283378"/>
          <a:ext cx="8643502" cy="1457151"/>
        </p:xfrm>
        <a:graphic>
          <a:graphicData uri="http://schemas.openxmlformats.org/drawingml/2006/chart">
            <c:chart xmlns:c="http://schemas.openxmlformats.org/drawingml/2006/chart" xmlns:r="http://schemas.openxmlformats.org/officeDocument/2006/relationships" r:id="rId8"/>
          </a:graphicData>
        </a:graphic>
      </p:graphicFrame>
      <p:sp>
        <p:nvSpPr>
          <p:cNvPr id="4" name="Rectangle 3">
            <a:extLst>
              <a:ext uri="{FF2B5EF4-FFF2-40B4-BE49-F238E27FC236}">
                <a16:creationId xmlns:a16="http://schemas.microsoft.com/office/drawing/2014/main" xmlns="" id="{831D31BC-81EE-489F-97E6-067420F47B7B}"/>
              </a:ext>
            </a:extLst>
          </p:cNvPr>
          <p:cNvSpPr/>
          <p:nvPr/>
        </p:nvSpPr>
        <p:spPr>
          <a:xfrm>
            <a:off x="1584472" y="6567036"/>
            <a:ext cx="3643310" cy="285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 Placeholder 8">
            <a:extLst>
              <a:ext uri="{FF2B5EF4-FFF2-40B4-BE49-F238E27FC236}">
                <a16:creationId xmlns:a16="http://schemas.microsoft.com/office/drawing/2014/main" xmlns="" id="{BD092F86-B1DF-4732-9C5D-E202538DD494}"/>
              </a:ext>
            </a:extLst>
          </p:cNvPr>
          <p:cNvSpPr>
            <a:spLocks noGrp="1"/>
          </p:cNvSpPr>
          <p:nvPr>
            <p:ph type="body" sz="quarter" idx="49"/>
          </p:nvPr>
        </p:nvSpPr>
        <p:spPr>
          <a:xfrm>
            <a:off x="1405190" y="476673"/>
            <a:ext cx="5548676" cy="323941"/>
          </a:xfrm>
          <a:prstGeom prst="rect">
            <a:avLst/>
          </a:prstGeom>
        </p:spPr>
        <p:txBody>
          <a:bodyPr/>
          <a:lstStyle/>
          <a:p>
            <a:r>
              <a:rPr lang="en-IE" dirty="0"/>
              <a:t>Base: Working Adults – 554/2,042,000</a:t>
            </a:r>
          </a:p>
        </p:txBody>
      </p:sp>
      <p:sp>
        <p:nvSpPr>
          <p:cNvPr id="6" name="Title 5">
            <a:extLst>
              <a:ext uri="{FF2B5EF4-FFF2-40B4-BE49-F238E27FC236}">
                <a16:creationId xmlns:a16="http://schemas.microsoft.com/office/drawing/2014/main" xmlns="" id="{67004224-4796-498A-B3B1-F642B0277F54}"/>
              </a:ext>
            </a:extLst>
          </p:cNvPr>
          <p:cNvSpPr>
            <a:spLocks noGrp="1"/>
          </p:cNvSpPr>
          <p:nvPr>
            <p:ph type="title"/>
          </p:nvPr>
        </p:nvSpPr>
        <p:spPr>
          <a:xfrm>
            <a:off x="1405189" y="116632"/>
            <a:ext cx="7952663" cy="370620"/>
          </a:xfrm>
        </p:spPr>
        <p:txBody>
          <a:bodyPr/>
          <a:lstStyle/>
          <a:p>
            <a:pPr>
              <a:tabLst>
                <a:tab pos="449263" algn="l"/>
              </a:tabLst>
            </a:pPr>
            <a:r>
              <a:rPr lang="en-IE" dirty="0"/>
              <a:t>Analysis of working sample</a:t>
            </a:r>
          </a:p>
        </p:txBody>
      </p:sp>
      <p:sp>
        <p:nvSpPr>
          <p:cNvPr id="60" name="Parallelogram 59">
            <a:extLst>
              <a:ext uri="{FF2B5EF4-FFF2-40B4-BE49-F238E27FC236}">
                <a16:creationId xmlns:a16="http://schemas.microsoft.com/office/drawing/2014/main" xmlns="" id="{1AF5BDA3-7EE7-4CD2-8466-9F920AE45250}"/>
              </a:ext>
            </a:extLst>
          </p:cNvPr>
          <p:cNvSpPr/>
          <p:nvPr/>
        </p:nvSpPr>
        <p:spPr>
          <a:xfrm rot="16200000">
            <a:off x="679011" y="5403226"/>
            <a:ext cx="1637817" cy="289396"/>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b="1" dirty="0">
                <a:solidFill>
                  <a:srgbClr val="54565A"/>
                </a:solidFill>
              </a:rPr>
              <a:t>RESPONSIBILITY</a:t>
            </a:r>
          </a:p>
        </p:txBody>
      </p:sp>
      <p:sp>
        <p:nvSpPr>
          <p:cNvPr id="3" name="Rectangle 2">
            <a:extLst>
              <a:ext uri="{FF2B5EF4-FFF2-40B4-BE49-F238E27FC236}">
                <a16:creationId xmlns:a16="http://schemas.microsoft.com/office/drawing/2014/main" xmlns="" id="{818E0553-145F-4C56-A15C-DEE1EF93B9DA}"/>
              </a:ext>
            </a:extLst>
          </p:cNvPr>
          <p:cNvSpPr/>
          <p:nvPr/>
        </p:nvSpPr>
        <p:spPr>
          <a:xfrm>
            <a:off x="1757233" y="6551766"/>
            <a:ext cx="1231427" cy="261610"/>
          </a:xfrm>
          <a:prstGeom prst="rect">
            <a:avLst/>
          </a:prstGeom>
        </p:spPr>
        <p:txBody>
          <a:bodyPr wrap="none">
            <a:spAutoFit/>
          </a:bodyPr>
          <a:lstStyle/>
          <a:p>
            <a:r>
              <a:rPr lang="en-IE" sz="1100" i="1" dirty="0">
                <a:solidFill>
                  <a:srgbClr val="54565A"/>
                </a:solidFill>
                <a:latin typeface="+mj-lt"/>
              </a:rPr>
              <a:t>Analysis of Sample</a:t>
            </a:r>
            <a:endParaRPr lang="en-IE" sz="1100" i="1" dirty="0">
              <a:latin typeface="+mj-lt"/>
            </a:endParaRPr>
          </a:p>
        </p:txBody>
      </p:sp>
      <p:graphicFrame>
        <p:nvGraphicFramePr>
          <p:cNvPr id="65" name="Table 44">
            <a:extLst>
              <a:ext uri="{FF2B5EF4-FFF2-40B4-BE49-F238E27FC236}">
                <a16:creationId xmlns:a16="http://schemas.microsoft.com/office/drawing/2014/main" xmlns="" id="{8D89890E-36B3-4532-A5BF-1E0069210D09}"/>
              </a:ext>
            </a:extLst>
          </p:cNvPr>
          <p:cNvGraphicFramePr>
            <a:graphicFrameLocks noGrp="1"/>
          </p:cNvGraphicFramePr>
          <p:nvPr>
            <p:custDataLst>
              <p:tags r:id="rId2"/>
            </p:custDataLst>
          </p:nvPr>
        </p:nvGraphicFramePr>
        <p:xfrm>
          <a:off x="1646280" y="5099116"/>
          <a:ext cx="630095" cy="990549"/>
        </p:xfrm>
        <a:graphic>
          <a:graphicData uri="http://schemas.openxmlformats.org/drawingml/2006/table">
            <a:tbl>
              <a:tblPr>
                <a:tableStyleId>{5C22544A-7EE6-4342-B048-85BDC9FD1C3A}</a:tableStyleId>
              </a:tblPr>
              <a:tblGrid>
                <a:gridCol w="630095">
                  <a:extLst>
                    <a:ext uri="{9D8B030D-6E8A-4147-A177-3AD203B41FA5}">
                      <a16:colId xmlns:a16="http://schemas.microsoft.com/office/drawing/2014/main" xmlns="" val="20000"/>
                    </a:ext>
                  </a:extLst>
                </a:gridCol>
              </a:tblGrid>
              <a:tr h="594549">
                <a:tc>
                  <a:txBody>
                    <a:bodyPr/>
                    <a:lstStyle/>
                    <a:p>
                      <a:pPr algn="r" fontAlgn="ctr"/>
                      <a:r>
                        <a:rPr lang="en-GB" sz="1000" b="0" u="none" strike="noStrike" kern="1200" dirty="0">
                          <a:solidFill>
                            <a:srgbClr val="54565A"/>
                          </a:solidFill>
                          <a:effectLst/>
                          <a:latin typeface="+mn-lt"/>
                          <a:ea typeface="+mn-ea"/>
                          <a:cs typeface="Arial" panose="020B0604020202020204" pitchFamily="34" charset="0"/>
                        </a:rPr>
                        <a:t>Employer</a:t>
                      </a:r>
                    </a:p>
                  </a:txBody>
                  <a:tcPr marL="2366" marR="2366" marT="2366"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96000">
                <a:tc>
                  <a:txBody>
                    <a:bodyPr/>
                    <a:lstStyle/>
                    <a:p>
                      <a:pPr algn="r" fontAlgn="ctr"/>
                      <a:r>
                        <a:rPr lang="en-GB" sz="1000" b="0" u="none" strike="noStrike" kern="1200" dirty="0">
                          <a:solidFill>
                            <a:srgbClr val="54565A"/>
                          </a:solidFill>
                          <a:effectLst/>
                          <a:latin typeface="+mn-lt"/>
                          <a:ea typeface="+mn-ea"/>
                          <a:cs typeface="Arial" panose="020B0604020202020204" pitchFamily="34" charset="0"/>
                        </a:rPr>
                        <a:t>Employee</a:t>
                      </a:r>
                    </a:p>
                  </a:txBody>
                  <a:tcPr marL="2366" marR="2366" marT="2366"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68" name="Chart 43">
            <a:extLst>
              <a:ext uri="{FF2B5EF4-FFF2-40B4-BE49-F238E27FC236}">
                <a16:creationId xmlns:a16="http://schemas.microsoft.com/office/drawing/2014/main" xmlns="" id="{6992F503-1158-4EC6-82EC-102CF0EECE4B}"/>
              </a:ext>
            </a:extLst>
          </p:cNvPr>
          <p:cNvGraphicFramePr/>
          <p:nvPr>
            <p:custDataLst>
              <p:tags r:id="rId3"/>
            </p:custDataLst>
          </p:nvPr>
        </p:nvGraphicFramePr>
        <p:xfrm>
          <a:off x="2192138" y="4926236"/>
          <a:ext cx="8643502" cy="1457151"/>
        </p:xfrm>
        <a:graphic>
          <a:graphicData uri="http://schemas.openxmlformats.org/drawingml/2006/chart">
            <c:chart xmlns:c="http://schemas.openxmlformats.org/drawingml/2006/chart" xmlns:r="http://schemas.openxmlformats.org/officeDocument/2006/relationships" r:id="rId9"/>
          </a:graphicData>
        </a:graphic>
      </p:graphicFrame>
      <p:sp>
        <p:nvSpPr>
          <p:cNvPr id="69" name="TextBox 68">
            <a:extLst>
              <a:ext uri="{FF2B5EF4-FFF2-40B4-BE49-F238E27FC236}">
                <a16:creationId xmlns:a16="http://schemas.microsoft.com/office/drawing/2014/main" xmlns="" id="{121399AC-D463-410B-87BE-B0FFFDCCD047}"/>
              </a:ext>
            </a:extLst>
          </p:cNvPr>
          <p:cNvSpPr txBox="1"/>
          <p:nvPr/>
        </p:nvSpPr>
        <p:spPr>
          <a:xfrm>
            <a:off x="2639626" y="4823692"/>
            <a:ext cx="285656" cy="261610"/>
          </a:xfrm>
          <a:prstGeom prst="rect">
            <a:avLst/>
          </a:prstGeom>
          <a:noFill/>
        </p:spPr>
        <p:txBody>
          <a:bodyPr wrap="none" rtlCol="0">
            <a:spAutoFit/>
          </a:bodyPr>
          <a:lstStyle/>
          <a:p>
            <a:r>
              <a:rPr lang="en-US" sz="1100" dirty="0"/>
              <a:t>%</a:t>
            </a:r>
            <a:endParaRPr lang="en-IE" sz="1100" dirty="0"/>
          </a:p>
        </p:txBody>
      </p:sp>
      <p:sp>
        <p:nvSpPr>
          <p:cNvPr id="43" name="Parallelogram 42">
            <a:extLst>
              <a:ext uri="{FF2B5EF4-FFF2-40B4-BE49-F238E27FC236}">
                <a16:creationId xmlns:a16="http://schemas.microsoft.com/office/drawing/2014/main" xmlns="" id="{9AE3D2AD-8E73-423D-95BD-A778D3C3A0E4}"/>
              </a:ext>
            </a:extLst>
          </p:cNvPr>
          <p:cNvSpPr/>
          <p:nvPr/>
        </p:nvSpPr>
        <p:spPr>
          <a:xfrm rot="16200000">
            <a:off x="679011" y="3539125"/>
            <a:ext cx="1637817" cy="289396"/>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b="1" dirty="0">
                <a:solidFill>
                  <a:srgbClr val="54565A"/>
                </a:solidFill>
              </a:rPr>
              <a:t>TENURE</a:t>
            </a:r>
          </a:p>
        </p:txBody>
      </p:sp>
      <p:graphicFrame>
        <p:nvGraphicFramePr>
          <p:cNvPr id="45" name="Table 44">
            <a:extLst>
              <a:ext uri="{FF2B5EF4-FFF2-40B4-BE49-F238E27FC236}">
                <a16:creationId xmlns:a16="http://schemas.microsoft.com/office/drawing/2014/main" xmlns="" id="{E3BB2088-E7C6-4138-AC93-AD4DBDF6A944}"/>
              </a:ext>
            </a:extLst>
          </p:cNvPr>
          <p:cNvGraphicFramePr>
            <a:graphicFrameLocks noGrp="1"/>
          </p:cNvGraphicFramePr>
          <p:nvPr>
            <p:custDataLst>
              <p:tags r:id="rId4"/>
            </p:custDataLst>
          </p:nvPr>
        </p:nvGraphicFramePr>
        <p:xfrm>
          <a:off x="1646280" y="3235014"/>
          <a:ext cx="630095" cy="1292982"/>
        </p:xfrm>
        <a:graphic>
          <a:graphicData uri="http://schemas.openxmlformats.org/drawingml/2006/table">
            <a:tbl>
              <a:tblPr>
                <a:tableStyleId>{5C22544A-7EE6-4342-B048-85BDC9FD1C3A}</a:tableStyleId>
              </a:tblPr>
              <a:tblGrid>
                <a:gridCol w="630095">
                  <a:extLst>
                    <a:ext uri="{9D8B030D-6E8A-4147-A177-3AD203B41FA5}">
                      <a16:colId xmlns:a16="http://schemas.microsoft.com/office/drawing/2014/main" xmlns="" val="20000"/>
                    </a:ext>
                  </a:extLst>
                </a:gridCol>
              </a:tblGrid>
              <a:tr h="886216">
                <a:tc>
                  <a:txBody>
                    <a:bodyPr/>
                    <a:lstStyle/>
                    <a:p>
                      <a:pPr algn="r" fontAlgn="ctr"/>
                      <a:r>
                        <a:rPr lang="en-GB" sz="1000" b="0" u="none" strike="noStrike" kern="1200" dirty="0">
                          <a:solidFill>
                            <a:srgbClr val="54565A"/>
                          </a:solidFill>
                          <a:effectLst/>
                          <a:latin typeface="+mn-lt"/>
                          <a:ea typeface="+mn-ea"/>
                          <a:cs typeface="Arial" panose="020B0604020202020204" pitchFamily="34" charset="0"/>
                        </a:rPr>
                        <a:t>Full Time</a:t>
                      </a:r>
                    </a:p>
                  </a:txBody>
                  <a:tcPr marL="2366" marR="2366" marT="2366"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44000">
                <a:tc>
                  <a:txBody>
                    <a:bodyPr/>
                    <a:lstStyle/>
                    <a:p>
                      <a:pPr algn="r" fontAlgn="ctr"/>
                      <a:r>
                        <a:rPr lang="en-GB" sz="1000" b="0" u="none" strike="noStrike" kern="1200" dirty="0">
                          <a:solidFill>
                            <a:srgbClr val="54565A"/>
                          </a:solidFill>
                          <a:effectLst/>
                          <a:latin typeface="+mn-lt"/>
                          <a:ea typeface="+mn-ea"/>
                          <a:cs typeface="Arial" panose="020B0604020202020204" pitchFamily="34" charset="0"/>
                        </a:rPr>
                        <a:t>Part Time</a:t>
                      </a:r>
                    </a:p>
                  </a:txBody>
                  <a:tcPr marL="2366" marR="2366" marT="2366"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52000">
                <a:tc>
                  <a:txBody>
                    <a:bodyPr/>
                    <a:lstStyle/>
                    <a:p>
                      <a:pPr algn="r" fontAlgn="ctr"/>
                      <a:r>
                        <a:rPr lang="en-GB" sz="1000" b="0" u="none" strike="noStrike" kern="1200" dirty="0">
                          <a:solidFill>
                            <a:srgbClr val="54565A"/>
                          </a:solidFill>
                          <a:effectLst/>
                          <a:latin typeface="+mn-lt"/>
                          <a:ea typeface="+mn-ea"/>
                          <a:cs typeface="Arial" panose="020B0604020202020204" pitchFamily="34" charset="0"/>
                        </a:rPr>
                        <a:t>Other </a:t>
                      </a:r>
                    </a:p>
                  </a:txBody>
                  <a:tcPr marL="2366" marR="2366" marT="2366"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34203156"/>
                  </a:ext>
                </a:extLst>
              </a:tr>
            </a:tbl>
          </a:graphicData>
        </a:graphic>
      </p:graphicFrame>
      <p:graphicFrame>
        <p:nvGraphicFramePr>
          <p:cNvPr id="46" name="Chart 43">
            <a:extLst>
              <a:ext uri="{FF2B5EF4-FFF2-40B4-BE49-F238E27FC236}">
                <a16:creationId xmlns:a16="http://schemas.microsoft.com/office/drawing/2014/main" xmlns="" id="{C688313E-0819-4B3F-8DE6-6991BB8980AF}"/>
              </a:ext>
            </a:extLst>
          </p:cNvPr>
          <p:cNvGraphicFramePr/>
          <p:nvPr>
            <p:custDataLst>
              <p:tags r:id="rId5"/>
            </p:custDataLst>
          </p:nvPr>
        </p:nvGraphicFramePr>
        <p:xfrm>
          <a:off x="2192138" y="3062135"/>
          <a:ext cx="8643502" cy="1457151"/>
        </p:xfrm>
        <a:graphic>
          <a:graphicData uri="http://schemas.openxmlformats.org/drawingml/2006/chart">
            <c:chart xmlns:c="http://schemas.openxmlformats.org/drawingml/2006/chart" xmlns:r="http://schemas.openxmlformats.org/officeDocument/2006/relationships" r:id="rId10"/>
          </a:graphicData>
        </a:graphic>
      </p:graphicFrame>
      <p:sp>
        <p:nvSpPr>
          <p:cNvPr id="47" name="TextBox 46">
            <a:extLst>
              <a:ext uri="{FF2B5EF4-FFF2-40B4-BE49-F238E27FC236}">
                <a16:creationId xmlns:a16="http://schemas.microsoft.com/office/drawing/2014/main" xmlns="" id="{3C5DA472-4666-4660-B108-1E809F717AE7}"/>
              </a:ext>
            </a:extLst>
          </p:cNvPr>
          <p:cNvSpPr txBox="1"/>
          <p:nvPr/>
        </p:nvSpPr>
        <p:spPr>
          <a:xfrm>
            <a:off x="2639626" y="2959591"/>
            <a:ext cx="285656" cy="261610"/>
          </a:xfrm>
          <a:prstGeom prst="rect">
            <a:avLst/>
          </a:prstGeom>
          <a:noFill/>
        </p:spPr>
        <p:txBody>
          <a:bodyPr wrap="none" rtlCol="0">
            <a:spAutoFit/>
          </a:bodyPr>
          <a:lstStyle/>
          <a:p>
            <a:r>
              <a:rPr lang="en-US" sz="1100" dirty="0"/>
              <a:t>%</a:t>
            </a:r>
            <a:endParaRPr lang="en-IE" sz="1100" dirty="0"/>
          </a:p>
        </p:txBody>
      </p:sp>
      <p:sp>
        <p:nvSpPr>
          <p:cNvPr id="48" name="Parallelogram 47">
            <a:extLst>
              <a:ext uri="{FF2B5EF4-FFF2-40B4-BE49-F238E27FC236}">
                <a16:creationId xmlns:a16="http://schemas.microsoft.com/office/drawing/2014/main" xmlns="" id="{3E42C347-FCCB-4F6D-8CC5-63D8494EA98D}"/>
              </a:ext>
            </a:extLst>
          </p:cNvPr>
          <p:cNvSpPr/>
          <p:nvPr/>
        </p:nvSpPr>
        <p:spPr>
          <a:xfrm rot="16200000">
            <a:off x="679011" y="1675024"/>
            <a:ext cx="1637817" cy="289396"/>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b="1" dirty="0">
                <a:solidFill>
                  <a:srgbClr val="54565A"/>
                </a:solidFill>
              </a:rPr>
              <a:t>SECTOR</a:t>
            </a:r>
          </a:p>
        </p:txBody>
      </p:sp>
      <p:graphicFrame>
        <p:nvGraphicFramePr>
          <p:cNvPr id="49" name="Table 48">
            <a:extLst>
              <a:ext uri="{FF2B5EF4-FFF2-40B4-BE49-F238E27FC236}">
                <a16:creationId xmlns:a16="http://schemas.microsoft.com/office/drawing/2014/main" xmlns="" id="{EE82451F-EAF1-45BD-BA68-6FA3CC10FBC7}"/>
              </a:ext>
            </a:extLst>
          </p:cNvPr>
          <p:cNvGraphicFramePr>
            <a:graphicFrameLocks noGrp="1"/>
          </p:cNvGraphicFramePr>
          <p:nvPr>
            <p:custDataLst>
              <p:tags r:id="rId6"/>
            </p:custDataLst>
          </p:nvPr>
        </p:nvGraphicFramePr>
        <p:xfrm>
          <a:off x="1646280" y="1456258"/>
          <a:ext cx="630095" cy="1048959"/>
        </p:xfrm>
        <a:graphic>
          <a:graphicData uri="http://schemas.openxmlformats.org/drawingml/2006/table">
            <a:tbl>
              <a:tblPr>
                <a:tableStyleId>{5C22544A-7EE6-4342-B048-85BDC9FD1C3A}</a:tableStyleId>
              </a:tblPr>
              <a:tblGrid>
                <a:gridCol w="630095">
                  <a:extLst>
                    <a:ext uri="{9D8B030D-6E8A-4147-A177-3AD203B41FA5}">
                      <a16:colId xmlns:a16="http://schemas.microsoft.com/office/drawing/2014/main" xmlns="" val="20000"/>
                    </a:ext>
                  </a:extLst>
                </a:gridCol>
              </a:tblGrid>
              <a:tr h="652959">
                <a:tc>
                  <a:txBody>
                    <a:bodyPr/>
                    <a:lstStyle/>
                    <a:p>
                      <a:pPr algn="r" fontAlgn="ctr"/>
                      <a:r>
                        <a:rPr lang="en-GB" sz="1000" b="0" u="none" strike="noStrike" kern="1200" dirty="0">
                          <a:solidFill>
                            <a:srgbClr val="54565A"/>
                          </a:solidFill>
                          <a:effectLst/>
                          <a:latin typeface="+mn-lt"/>
                          <a:ea typeface="+mn-ea"/>
                          <a:cs typeface="Arial" panose="020B0604020202020204" pitchFamily="34" charset="0"/>
                        </a:rPr>
                        <a:t>Public </a:t>
                      </a:r>
                    </a:p>
                  </a:txBody>
                  <a:tcPr marL="2366" marR="2366" marT="2366"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96000">
                <a:tc>
                  <a:txBody>
                    <a:bodyPr/>
                    <a:lstStyle/>
                    <a:p>
                      <a:pPr algn="r" fontAlgn="ctr"/>
                      <a:r>
                        <a:rPr lang="en-GB" sz="1000" b="0" u="none" strike="noStrike" kern="1200" dirty="0">
                          <a:solidFill>
                            <a:srgbClr val="54565A"/>
                          </a:solidFill>
                          <a:effectLst/>
                          <a:latin typeface="+mn-lt"/>
                          <a:ea typeface="+mn-ea"/>
                          <a:cs typeface="Arial" panose="020B0604020202020204" pitchFamily="34" charset="0"/>
                        </a:rPr>
                        <a:t>Private</a:t>
                      </a:r>
                    </a:p>
                  </a:txBody>
                  <a:tcPr marL="2366" marR="2366" marT="2366"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7" name="Table 9">
            <a:extLst>
              <a:ext uri="{FF2B5EF4-FFF2-40B4-BE49-F238E27FC236}">
                <a16:creationId xmlns:a16="http://schemas.microsoft.com/office/drawing/2014/main" xmlns="" id="{BBB1BE04-1FB8-4630-8507-D238D0C33B4A}"/>
              </a:ext>
            </a:extLst>
          </p:cNvPr>
          <p:cNvGraphicFramePr>
            <a:graphicFrameLocks noGrp="1"/>
          </p:cNvGraphicFramePr>
          <p:nvPr/>
        </p:nvGraphicFramePr>
        <p:xfrm>
          <a:off x="2372944" y="787136"/>
          <a:ext cx="8340772" cy="685800"/>
        </p:xfrm>
        <a:graphic>
          <a:graphicData uri="http://schemas.openxmlformats.org/drawingml/2006/table">
            <a:tbl>
              <a:tblPr firstRow="1" bandRow="1">
                <a:tableStyleId>{5C22544A-7EE6-4342-B048-85BDC9FD1C3A}</a:tableStyleId>
              </a:tblPr>
              <a:tblGrid>
                <a:gridCol w="758252">
                  <a:extLst>
                    <a:ext uri="{9D8B030D-6E8A-4147-A177-3AD203B41FA5}">
                      <a16:colId xmlns:a16="http://schemas.microsoft.com/office/drawing/2014/main" xmlns="" val="1424682417"/>
                    </a:ext>
                  </a:extLst>
                </a:gridCol>
                <a:gridCol w="758252">
                  <a:extLst>
                    <a:ext uri="{9D8B030D-6E8A-4147-A177-3AD203B41FA5}">
                      <a16:colId xmlns:a16="http://schemas.microsoft.com/office/drawing/2014/main" xmlns="" val="3324747057"/>
                    </a:ext>
                  </a:extLst>
                </a:gridCol>
                <a:gridCol w="758252">
                  <a:extLst>
                    <a:ext uri="{9D8B030D-6E8A-4147-A177-3AD203B41FA5}">
                      <a16:colId xmlns:a16="http://schemas.microsoft.com/office/drawing/2014/main" xmlns="" val="2745063672"/>
                    </a:ext>
                  </a:extLst>
                </a:gridCol>
                <a:gridCol w="758252">
                  <a:extLst>
                    <a:ext uri="{9D8B030D-6E8A-4147-A177-3AD203B41FA5}">
                      <a16:colId xmlns:a16="http://schemas.microsoft.com/office/drawing/2014/main" xmlns="" val="3449493044"/>
                    </a:ext>
                  </a:extLst>
                </a:gridCol>
                <a:gridCol w="758252">
                  <a:extLst>
                    <a:ext uri="{9D8B030D-6E8A-4147-A177-3AD203B41FA5}">
                      <a16:colId xmlns:a16="http://schemas.microsoft.com/office/drawing/2014/main" xmlns="" val="770846652"/>
                    </a:ext>
                  </a:extLst>
                </a:gridCol>
                <a:gridCol w="758252">
                  <a:extLst>
                    <a:ext uri="{9D8B030D-6E8A-4147-A177-3AD203B41FA5}">
                      <a16:colId xmlns:a16="http://schemas.microsoft.com/office/drawing/2014/main" xmlns="" val="1999924451"/>
                    </a:ext>
                  </a:extLst>
                </a:gridCol>
                <a:gridCol w="758252">
                  <a:extLst>
                    <a:ext uri="{9D8B030D-6E8A-4147-A177-3AD203B41FA5}">
                      <a16:colId xmlns:a16="http://schemas.microsoft.com/office/drawing/2014/main" xmlns="" val="2782881053"/>
                    </a:ext>
                  </a:extLst>
                </a:gridCol>
                <a:gridCol w="758252">
                  <a:extLst>
                    <a:ext uri="{9D8B030D-6E8A-4147-A177-3AD203B41FA5}">
                      <a16:colId xmlns:a16="http://schemas.microsoft.com/office/drawing/2014/main" xmlns="" val="1351801707"/>
                    </a:ext>
                  </a:extLst>
                </a:gridCol>
                <a:gridCol w="758252">
                  <a:extLst>
                    <a:ext uri="{9D8B030D-6E8A-4147-A177-3AD203B41FA5}">
                      <a16:colId xmlns:a16="http://schemas.microsoft.com/office/drawing/2014/main" xmlns="" val="3195013677"/>
                    </a:ext>
                  </a:extLst>
                </a:gridCol>
                <a:gridCol w="758252">
                  <a:extLst>
                    <a:ext uri="{9D8B030D-6E8A-4147-A177-3AD203B41FA5}">
                      <a16:colId xmlns:a16="http://schemas.microsoft.com/office/drawing/2014/main" xmlns="" val="4280860811"/>
                    </a:ext>
                  </a:extLst>
                </a:gridCol>
                <a:gridCol w="758252">
                  <a:extLst>
                    <a:ext uri="{9D8B030D-6E8A-4147-A177-3AD203B41FA5}">
                      <a16:colId xmlns:a16="http://schemas.microsoft.com/office/drawing/2014/main" xmlns="" val="2772995645"/>
                    </a:ext>
                  </a:extLst>
                </a:gridCol>
              </a:tblGrid>
              <a:tr h="370840">
                <a:tc>
                  <a:txBody>
                    <a:bodyPr/>
                    <a:lstStyle/>
                    <a:p>
                      <a:pPr algn="ctr"/>
                      <a:r>
                        <a:rPr lang="en-IE" sz="1100" b="0" dirty="0">
                          <a:solidFill>
                            <a:schemeClr val="tx1"/>
                          </a:solidFill>
                        </a:rPr>
                        <a:t>All Workers</a:t>
                      </a:r>
                    </a:p>
                  </a:txBody>
                  <a:tcPr anchor="b">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endParaRPr lang="en-IE" sz="1100" b="0" dirty="0">
                        <a:solidFill>
                          <a:schemeClr val="tx1"/>
                        </a:solidFill>
                      </a:endParaRPr>
                    </a:p>
                  </a:txBody>
                  <a:tcPr anchor="b">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IE" sz="1100" b="0" dirty="0">
                          <a:solidFill>
                            <a:schemeClr val="tx1"/>
                          </a:solidFill>
                        </a:rPr>
                        <a:t>U25*</a:t>
                      </a:r>
                    </a:p>
                  </a:txBody>
                  <a:tcPr anchor="b">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IE" sz="1100" b="0" dirty="0">
                          <a:solidFill>
                            <a:schemeClr val="tx1"/>
                          </a:solidFill>
                        </a:rPr>
                        <a:t>25-34</a:t>
                      </a:r>
                    </a:p>
                  </a:txBody>
                  <a:tcPr anchor="b">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IE" sz="1100" b="0" dirty="0">
                          <a:solidFill>
                            <a:schemeClr val="tx1"/>
                          </a:solidFill>
                        </a:rPr>
                        <a:t>35-49</a:t>
                      </a:r>
                    </a:p>
                  </a:txBody>
                  <a:tcPr anchor="b">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IE" sz="1100" b="0" dirty="0">
                          <a:solidFill>
                            <a:schemeClr val="tx1"/>
                          </a:solidFill>
                        </a:rPr>
                        <a:t>50-64</a:t>
                      </a:r>
                    </a:p>
                  </a:txBody>
                  <a:tcPr anchor="b">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IE" sz="1100" b="0" dirty="0">
                          <a:solidFill>
                            <a:schemeClr val="tx1"/>
                          </a:solidFill>
                        </a:rPr>
                        <a:t>65+*</a:t>
                      </a:r>
                    </a:p>
                  </a:txBody>
                  <a:tcPr anchor="b">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endParaRPr lang="en-IE" sz="1100" b="0" dirty="0">
                        <a:solidFill>
                          <a:schemeClr val="tx1"/>
                        </a:solidFill>
                      </a:endParaRPr>
                    </a:p>
                  </a:txBody>
                  <a:tcPr anchor="b">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IE" sz="1100" b="0" dirty="0">
                          <a:solidFill>
                            <a:schemeClr val="tx1"/>
                          </a:solidFill>
                        </a:rPr>
                        <a:t>ABC1</a:t>
                      </a:r>
                    </a:p>
                  </a:txBody>
                  <a:tcPr anchor="b">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IE" sz="1100" b="0" dirty="0">
                          <a:solidFill>
                            <a:schemeClr val="tx1"/>
                          </a:solidFill>
                        </a:rPr>
                        <a:t>C2DE</a:t>
                      </a:r>
                    </a:p>
                  </a:txBody>
                  <a:tcPr anchor="b">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IE" sz="1100" b="0" dirty="0">
                          <a:solidFill>
                            <a:schemeClr val="tx1"/>
                          </a:solidFill>
                        </a:rPr>
                        <a:t>F*</a:t>
                      </a:r>
                    </a:p>
                  </a:txBody>
                  <a:tcPr anchor="b">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598007058"/>
                  </a:ext>
                </a:extLst>
              </a:tr>
              <a:tr h="216000">
                <a:tc>
                  <a:txBody>
                    <a:bodyPr/>
                    <a:lstStyle/>
                    <a:p>
                      <a:pPr algn="ctr"/>
                      <a:r>
                        <a:rPr lang="en-IE" sz="1100" b="0" dirty="0">
                          <a:solidFill>
                            <a:schemeClr val="tx1"/>
                          </a:solidFill>
                        </a:rPr>
                        <a:t>%</a:t>
                      </a:r>
                    </a:p>
                  </a:txBody>
                  <a:tcPr anchor="b">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endParaRPr lang="en-IE" sz="1100" b="0" dirty="0">
                        <a:solidFill>
                          <a:schemeClr val="tx1"/>
                        </a:solidFill>
                      </a:endParaRPr>
                    </a:p>
                  </a:txBody>
                  <a:tcPr anchor="b">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IE" sz="1100" b="0" dirty="0">
                          <a:solidFill>
                            <a:schemeClr val="tx1"/>
                          </a:solidFill>
                        </a:rPr>
                        <a:t>%</a:t>
                      </a:r>
                    </a:p>
                  </a:txBody>
                  <a:tcPr anchor="b">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IE" sz="1100" b="0" dirty="0">
                          <a:solidFill>
                            <a:schemeClr val="tx1"/>
                          </a:solidFill>
                        </a:rPr>
                        <a:t>%</a:t>
                      </a:r>
                    </a:p>
                  </a:txBody>
                  <a:tcPr anchor="b">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IE" sz="1100" b="0" dirty="0">
                          <a:solidFill>
                            <a:schemeClr val="tx1"/>
                          </a:solidFill>
                        </a:rPr>
                        <a:t>%</a:t>
                      </a:r>
                    </a:p>
                  </a:txBody>
                  <a:tcPr anchor="b">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IE" sz="1100" b="0" dirty="0">
                          <a:solidFill>
                            <a:schemeClr val="tx1"/>
                          </a:solidFill>
                        </a:rPr>
                        <a:t>%</a:t>
                      </a:r>
                    </a:p>
                  </a:txBody>
                  <a:tcPr anchor="b">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IE" sz="1100" b="0" dirty="0">
                          <a:solidFill>
                            <a:schemeClr val="tx1"/>
                          </a:solidFill>
                        </a:rPr>
                        <a:t>%</a:t>
                      </a:r>
                    </a:p>
                  </a:txBody>
                  <a:tcPr anchor="b">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endParaRPr lang="en-IE" sz="1100" b="0" dirty="0">
                        <a:solidFill>
                          <a:schemeClr val="tx1"/>
                        </a:solidFill>
                      </a:endParaRPr>
                    </a:p>
                  </a:txBody>
                  <a:tcPr anchor="b">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IE" sz="1100" b="0" dirty="0">
                          <a:solidFill>
                            <a:schemeClr val="tx1"/>
                          </a:solidFill>
                        </a:rPr>
                        <a:t>%</a:t>
                      </a:r>
                    </a:p>
                  </a:txBody>
                  <a:tcPr anchor="b">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IE" sz="1100" b="0" dirty="0">
                          <a:solidFill>
                            <a:schemeClr val="tx1"/>
                          </a:solidFill>
                        </a:rPr>
                        <a:t>%</a:t>
                      </a:r>
                    </a:p>
                  </a:txBody>
                  <a:tcPr anchor="b">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IE" sz="1100" b="0" dirty="0">
                          <a:solidFill>
                            <a:schemeClr val="tx1"/>
                          </a:solidFill>
                        </a:rPr>
                        <a:t>%</a:t>
                      </a:r>
                    </a:p>
                  </a:txBody>
                  <a:tcPr anchor="b">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04144489"/>
                  </a:ext>
                </a:extLst>
              </a:tr>
            </a:tbl>
          </a:graphicData>
        </a:graphic>
      </p:graphicFrame>
      <p:sp>
        <p:nvSpPr>
          <p:cNvPr id="18" name="TextBox 17">
            <a:extLst>
              <a:ext uri="{FF2B5EF4-FFF2-40B4-BE49-F238E27FC236}">
                <a16:creationId xmlns:a16="http://schemas.microsoft.com/office/drawing/2014/main" xmlns="" id="{8D530D27-1BE0-43D5-9566-7687B8F20FDF}"/>
              </a:ext>
            </a:extLst>
          </p:cNvPr>
          <p:cNvSpPr txBox="1"/>
          <p:nvPr/>
        </p:nvSpPr>
        <p:spPr>
          <a:xfrm>
            <a:off x="9495173" y="6305426"/>
            <a:ext cx="1325719" cy="261610"/>
          </a:xfrm>
          <a:prstGeom prst="rect">
            <a:avLst/>
          </a:prstGeom>
          <a:noFill/>
        </p:spPr>
        <p:txBody>
          <a:bodyPr wrap="square" rtlCol="0">
            <a:spAutoFit/>
          </a:bodyPr>
          <a:lstStyle/>
          <a:p>
            <a:pPr algn="ctr"/>
            <a:r>
              <a:rPr lang="en-IE" sz="1100" dirty="0"/>
              <a:t>*Small base sizes</a:t>
            </a:r>
          </a:p>
        </p:txBody>
      </p:sp>
    </p:spTree>
    <p:extLst>
      <p:ext uri="{BB962C8B-B14F-4D97-AF65-F5344CB8AC3E}">
        <p14:creationId xmlns:p14="http://schemas.microsoft.com/office/powerpoint/2010/main" val="30662937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3" grpId="0"/>
      <p:bldGraphic spid="68" grpId="0">
        <p:bldAsOne/>
      </p:bldGraphic>
      <p:bldP spid="69" grpId="0"/>
      <p:bldP spid="43" grpId="0" animBg="1"/>
      <p:bldGraphic spid="46" grpId="0">
        <p:bldAsOne/>
      </p:bldGraphic>
      <p:bldP spid="4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34">
            <a:extLst>
              <a:ext uri="{FF2B5EF4-FFF2-40B4-BE49-F238E27FC236}">
                <a16:creationId xmlns:a16="http://schemas.microsoft.com/office/drawing/2014/main" xmlns="" id="{5E4188AF-97B3-4AF4-BDB1-5FCBA97EA491}"/>
              </a:ext>
            </a:extLst>
          </p:cNvPr>
          <p:cNvGraphicFramePr/>
          <p:nvPr>
            <p:extLst/>
          </p:nvPr>
        </p:nvGraphicFramePr>
        <p:xfrm>
          <a:off x="7766594" y="1242984"/>
          <a:ext cx="3120727" cy="46088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Object 21"/>
          <p:cNvGraphicFramePr>
            <a:graphicFrameLocks noChangeAspect="1"/>
          </p:cNvGraphicFramePr>
          <p:nvPr>
            <p:extLst/>
          </p:nvPr>
        </p:nvGraphicFramePr>
        <p:xfrm>
          <a:off x="3200188" y="1812417"/>
          <a:ext cx="1481657" cy="371828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xmlns="" id="{9BD7683F-850D-4D21-A571-9AD319FA8E9D}"/>
              </a:ext>
            </a:extLst>
          </p:cNvPr>
          <p:cNvSpPr>
            <a:spLocks noGrp="1"/>
          </p:cNvSpPr>
          <p:nvPr>
            <p:ph type="body" sz="quarter" idx="49"/>
          </p:nvPr>
        </p:nvSpPr>
        <p:spPr>
          <a:xfrm>
            <a:off x="1327519" y="802974"/>
            <a:ext cx="5548676" cy="323941"/>
          </a:xfrm>
        </p:spPr>
        <p:txBody>
          <a:bodyPr/>
          <a:lstStyle/>
          <a:p>
            <a:r>
              <a:rPr lang="en-GB" sz="1400" dirty="0">
                <a:solidFill>
                  <a:schemeClr val="tx1">
                    <a:lumMod val="50000"/>
                    <a:lumOff val="50000"/>
                  </a:schemeClr>
                </a:solidFill>
              </a:rPr>
              <a:t>Base: All Adults 16+ - 1,020/3,839,000</a:t>
            </a:r>
            <a:endParaRPr lang="en-IE" dirty="0"/>
          </a:p>
        </p:txBody>
      </p:sp>
      <p:sp>
        <p:nvSpPr>
          <p:cNvPr id="214020" name="Rectangle 4"/>
          <p:cNvSpPr>
            <a:spLocks noGrp="1" noChangeArrowheads="1"/>
          </p:cNvSpPr>
          <p:nvPr>
            <p:ph type="title"/>
          </p:nvPr>
        </p:nvSpPr>
        <p:spPr>
          <a:xfrm>
            <a:off x="1275881" y="101453"/>
            <a:ext cx="7952663" cy="370620"/>
          </a:xfrm>
        </p:spPr>
        <p:txBody>
          <a:bodyPr/>
          <a:lstStyle/>
          <a:p>
            <a:r>
              <a:rPr lang="en-GB" sz="2400" dirty="0">
                <a:solidFill>
                  <a:schemeClr val="accent2"/>
                </a:solidFill>
              </a:rPr>
              <a:t>Two out of three feel that a 4-Day week is a realistic and achievable ambition</a:t>
            </a:r>
            <a:endParaRPr lang="en-GB" sz="1451" dirty="0">
              <a:solidFill>
                <a:srgbClr val="58595B"/>
              </a:solidFill>
            </a:endParaRPr>
          </a:p>
        </p:txBody>
      </p:sp>
      <p:sp>
        <p:nvSpPr>
          <p:cNvPr id="5" name="Text Placeholder 4">
            <a:extLst>
              <a:ext uri="{FF2B5EF4-FFF2-40B4-BE49-F238E27FC236}">
                <a16:creationId xmlns:a16="http://schemas.microsoft.com/office/drawing/2014/main" xmlns="" id="{A29EE1BC-8C2F-4C6D-950C-45572C901469}"/>
              </a:ext>
            </a:extLst>
          </p:cNvPr>
          <p:cNvSpPr>
            <a:spLocks noGrp="1"/>
          </p:cNvSpPr>
          <p:nvPr>
            <p:ph type="body" sz="quarter" idx="60"/>
          </p:nvPr>
        </p:nvSpPr>
        <p:spPr>
          <a:xfrm>
            <a:off x="1726768" y="6557200"/>
            <a:ext cx="6921437" cy="285204"/>
          </a:xfrm>
        </p:spPr>
        <p:txBody>
          <a:bodyPr/>
          <a:lstStyle/>
          <a:p>
            <a:r>
              <a:rPr lang="en-IE" sz="900" dirty="0">
                <a:latin typeface="Calibri" panose="020F0502020204030204" pitchFamily="34" charset="0"/>
                <a:ea typeface="MS Mincho" panose="02020609040205080304" pitchFamily="49" charset="-128"/>
                <a:cs typeface="Times New Roman" panose="02020603050405020304" pitchFamily="18" charset="0"/>
              </a:rPr>
              <a:t>Q.1 ‘Given advancements in technology, do you believe a four-day week is a realistic and achievable ambition in the medium term?” (By a four day week we mean doing the same job, achieving the same goals and being paid the same salary, but doing this over 4 days rather than 5)</a:t>
            </a:r>
            <a:endParaRPr lang="en-IE" sz="300" dirty="0"/>
          </a:p>
        </p:txBody>
      </p:sp>
      <p:graphicFrame>
        <p:nvGraphicFramePr>
          <p:cNvPr id="4" name="Table 3">
            <a:extLst>
              <a:ext uri="{FF2B5EF4-FFF2-40B4-BE49-F238E27FC236}">
                <a16:creationId xmlns:a16="http://schemas.microsoft.com/office/drawing/2014/main" xmlns="" id="{056BC4F9-11BF-44A3-924E-930C5BF541BD}"/>
              </a:ext>
            </a:extLst>
          </p:cNvPr>
          <p:cNvGraphicFramePr>
            <a:graphicFrameLocks noGrp="1"/>
          </p:cNvGraphicFramePr>
          <p:nvPr>
            <p:extLst/>
          </p:nvPr>
        </p:nvGraphicFramePr>
        <p:xfrm>
          <a:off x="3554352" y="1620901"/>
          <a:ext cx="773327" cy="191517"/>
        </p:xfrm>
        <a:graphic>
          <a:graphicData uri="http://schemas.openxmlformats.org/drawingml/2006/table">
            <a:tbl>
              <a:tblPr firstRow="1" bandRow="1">
                <a:tableStyleId>{5C22544A-7EE6-4342-B048-85BDC9FD1C3A}</a:tableStyleId>
              </a:tblPr>
              <a:tblGrid>
                <a:gridCol w="773327">
                  <a:extLst>
                    <a:ext uri="{9D8B030D-6E8A-4147-A177-3AD203B41FA5}">
                      <a16:colId xmlns:a16="http://schemas.microsoft.com/office/drawing/2014/main" xmlns="" val="1621742834"/>
                    </a:ext>
                  </a:extLst>
                </a:gridCol>
              </a:tblGrid>
              <a:tr h="180000">
                <a:tc>
                  <a:txBody>
                    <a:bodyPr/>
                    <a:lstStyle/>
                    <a:p>
                      <a:pPr algn="ctr" fontAlgn="t"/>
                      <a:r>
                        <a:rPr lang="en-US" sz="1200" b="0" i="1" u="none" strike="noStrike" dirty="0">
                          <a:solidFill>
                            <a:schemeClr val="tx1"/>
                          </a:solidFill>
                          <a:effectLst/>
                          <a:latin typeface="+mn-lt"/>
                          <a:ea typeface="Verdana" panose="020B0604030504040204" pitchFamily="34" charset="0"/>
                          <a:cs typeface="Verdana" panose="020B0604030504040204" pitchFamily="34" charset="0"/>
                        </a:rPr>
                        <a:t>%</a:t>
                      </a:r>
                      <a:endParaRPr lang="en-IE" sz="1200" b="0" i="1" u="none" strike="noStrike" dirty="0">
                        <a:solidFill>
                          <a:schemeClr val="tx1"/>
                        </a:solidFill>
                        <a:effectLst/>
                        <a:latin typeface="+mn-lt"/>
                        <a:ea typeface="Verdana" panose="020B0604030504040204" pitchFamily="34" charset="0"/>
                        <a:cs typeface="Verdana" panose="020B0604030504040204" pitchFamily="34" charset="0"/>
                      </a:endParaRPr>
                    </a:p>
                  </a:txBody>
                  <a:tcPr marL="8637" marR="8637" marT="8637"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83741436"/>
                  </a:ext>
                </a:extLst>
              </a:tr>
            </a:tbl>
          </a:graphicData>
        </a:graphic>
      </p:graphicFrame>
      <p:graphicFrame>
        <p:nvGraphicFramePr>
          <p:cNvPr id="6" name="Table 5">
            <a:extLst>
              <a:ext uri="{FF2B5EF4-FFF2-40B4-BE49-F238E27FC236}">
                <a16:creationId xmlns:a16="http://schemas.microsoft.com/office/drawing/2014/main" xmlns="" id="{88489FE6-31E4-4F20-8D1C-1BD9F06AEF23}"/>
              </a:ext>
            </a:extLst>
          </p:cNvPr>
          <p:cNvGraphicFramePr>
            <a:graphicFrameLocks noGrp="1"/>
          </p:cNvGraphicFramePr>
          <p:nvPr>
            <p:extLst/>
          </p:nvPr>
        </p:nvGraphicFramePr>
        <p:xfrm>
          <a:off x="1179468" y="2498186"/>
          <a:ext cx="2270278" cy="2857960"/>
        </p:xfrm>
        <a:graphic>
          <a:graphicData uri="http://schemas.openxmlformats.org/drawingml/2006/table">
            <a:tbl>
              <a:tblPr>
                <a:tableStyleId>{5C22544A-7EE6-4342-B048-85BDC9FD1C3A}</a:tableStyleId>
              </a:tblPr>
              <a:tblGrid>
                <a:gridCol w="2270278">
                  <a:extLst>
                    <a:ext uri="{9D8B030D-6E8A-4147-A177-3AD203B41FA5}">
                      <a16:colId xmlns:a16="http://schemas.microsoft.com/office/drawing/2014/main" xmlns="" val="3187198599"/>
                    </a:ext>
                  </a:extLst>
                </a:gridCol>
              </a:tblGrid>
              <a:tr h="1113252">
                <a:tc>
                  <a:txBody>
                    <a:bodyPr/>
                    <a:lstStyle/>
                    <a:p>
                      <a:pPr algn="r" fontAlgn="t"/>
                      <a:r>
                        <a:rPr lang="en-US" sz="1100" u="none" strike="noStrike" dirty="0">
                          <a:effectLst/>
                        </a:rPr>
                        <a:t>Strongly believe it is achievable (5)</a:t>
                      </a:r>
                      <a:endParaRPr lang="en-US" sz="1100" b="0" i="0" u="none" strike="noStrike" dirty="0">
                        <a:effectLst/>
                        <a:latin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917614350"/>
                  </a:ext>
                </a:extLst>
              </a:tr>
              <a:tr h="819398">
                <a:tc>
                  <a:txBody>
                    <a:bodyPr/>
                    <a:lstStyle/>
                    <a:p>
                      <a:pPr algn="r" fontAlgn="t"/>
                      <a:r>
                        <a:rPr lang="en-US" sz="1100" u="none" strike="noStrike" dirty="0">
                          <a:effectLst/>
                        </a:rPr>
                        <a:t>Broadly believe it is achievable (4)</a:t>
                      </a:r>
                      <a:endParaRPr lang="en-US" sz="1100" b="0" i="0" u="none" strike="noStrike" dirty="0">
                        <a:effectLst/>
                        <a:latin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967327860"/>
                  </a:ext>
                </a:extLst>
              </a:tr>
              <a:tr h="522514">
                <a:tc>
                  <a:txBody>
                    <a:bodyPr/>
                    <a:lstStyle/>
                    <a:p>
                      <a:pPr algn="r" fontAlgn="t"/>
                      <a:r>
                        <a:rPr lang="en-IE" sz="1100" u="none" strike="noStrike" dirty="0">
                          <a:effectLst/>
                        </a:rPr>
                        <a:t>Not really sure (3)</a:t>
                      </a:r>
                      <a:endParaRPr lang="en-IE" sz="1100" b="0" i="0" u="none" strike="noStrike" dirty="0">
                        <a:effectLst/>
                        <a:latin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816471933"/>
                  </a:ext>
                </a:extLst>
              </a:tr>
              <a:tr h="225631">
                <a:tc>
                  <a:txBody>
                    <a:bodyPr/>
                    <a:lstStyle/>
                    <a:p>
                      <a:pPr algn="r" fontAlgn="t"/>
                      <a:r>
                        <a:rPr lang="en-US" sz="1100" u="none" strike="noStrike" dirty="0">
                          <a:effectLst/>
                        </a:rPr>
                        <a:t>Don’t really believe it is achievable (2)</a:t>
                      </a:r>
                      <a:endParaRPr lang="en-US" sz="1100" b="0" i="0" u="none" strike="noStrike" dirty="0">
                        <a:effectLst/>
                        <a:latin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06068133"/>
                  </a:ext>
                </a:extLst>
              </a:tr>
              <a:tr h="142875">
                <a:tc>
                  <a:txBody>
                    <a:bodyPr/>
                    <a:lstStyle/>
                    <a:p>
                      <a:pPr algn="r" fontAlgn="t"/>
                      <a:r>
                        <a:rPr lang="en-US" sz="1100" u="none" strike="noStrike" dirty="0">
                          <a:effectLst/>
                        </a:rPr>
                        <a:t>Don’t at all believe it is achievable (1)</a:t>
                      </a:r>
                      <a:endParaRPr lang="en-US" sz="1100" b="0" i="0" u="none" strike="noStrike" dirty="0">
                        <a:effectLst/>
                        <a:latin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32456801"/>
                  </a:ext>
                </a:extLst>
              </a:tr>
            </a:tbl>
          </a:graphicData>
        </a:graphic>
      </p:graphicFrame>
      <p:sp>
        <p:nvSpPr>
          <p:cNvPr id="7" name="TextBox 6">
            <a:extLst>
              <a:ext uri="{FF2B5EF4-FFF2-40B4-BE49-F238E27FC236}">
                <a16:creationId xmlns:a16="http://schemas.microsoft.com/office/drawing/2014/main" xmlns="" id="{D5E2AC76-27B8-4AF2-8973-5A0B4CB9E9DB}"/>
              </a:ext>
            </a:extLst>
          </p:cNvPr>
          <p:cNvSpPr txBox="1"/>
          <p:nvPr/>
        </p:nvSpPr>
        <p:spPr>
          <a:xfrm>
            <a:off x="1465707" y="5722223"/>
            <a:ext cx="9260587" cy="790099"/>
          </a:xfrm>
          <a:prstGeom prst="parallelogram">
            <a:avLst/>
          </a:prstGeom>
          <a:solidFill>
            <a:schemeClr val="tx1">
              <a:lumMod val="65000"/>
              <a:lumOff val="35000"/>
            </a:schemeClr>
          </a:solidFill>
        </p:spPr>
        <p:txBody>
          <a:bodyPr wrap="square" lIns="0" rIns="0" rtlCol="0">
            <a:spAutoFit/>
          </a:bodyPr>
          <a:lstStyle/>
          <a:p>
            <a:pPr algn="ctr"/>
            <a:r>
              <a:rPr lang="en-US" sz="1200" b="1" dirty="0">
                <a:solidFill>
                  <a:schemeClr val="bg1"/>
                </a:solidFill>
              </a:rPr>
              <a:t>Two thirds believe that a 4-Day week could be realistic and achievable, with stronger conviction younger, among employees and more particularly those working in the public sector.  The self-employed, farmers and older adults are somewhat more skeptical, although even a majority of employers (53%) suspect it may be realistic and achievable.  </a:t>
            </a:r>
            <a:endParaRPr lang="en-GB" sz="1200" b="1" dirty="0">
              <a:solidFill>
                <a:schemeClr val="bg1"/>
              </a:solidFill>
            </a:endParaRPr>
          </a:p>
        </p:txBody>
      </p:sp>
      <p:graphicFrame>
        <p:nvGraphicFramePr>
          <p:cNvPr id="9" name="Chart 8">
            <a:extLst>
              <a:ext uri="{FF2B5EF4-FFF2-40B4-BE49-F238E27FC236}">
                <a16:creationId xmlns:a16="http://schemas.microsoft.com/office/drawing/2014/main" xmlns="" id="{82B8FE4B-4A36-4A52-8A3D-EDECDB68E794}"/>
              </a:ext>
            </a:extLst>
          </p:cNvPr>
          <p:cNvGraphicFramePr/>
          <p:nvPr>
            <p:extLst/>
          </p:nvPr>
        </p:nvGraphicFramePr>
        <p:xfrm>
          <a:off x="5769450" y="1242984"/>
          <a:ext cx="3120727" cy="4608846"/>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xmlns="" id="{41B49DC1-39F6-461B-AC4F-1F07A3FD975A}"/>
              </a:ext>
            </a:extLst>
          </p:cNvPr>
          <p:cNvSpPr txBox="1"/>
          <p:nvPr/>
        </p:nvSpPr>
        <p:spPr>
          <a:xfrm>
            <a:off x="5784087" y="1337790"/>
            <a:ext cx="914157" cy="259751"/>
          </a:xfrm>
          <a:prstGeom prst="rect">
            <a:avLst/>
          </a:prstGeom>
          <a:noFill/>
        </p:spPr>
        <p:txBody>
          <a:bodyPr wrap="square" rtlCol="0">
            <a:spAutoFit/>
          </a:bodyPr>
          <a:lstStyle/>
          <a:p>
            <a:r>
              <a:rPr lang="en-IE" sz="1100" b="1" dirty="0"/>
              <a:t>Gender:</a:t>
            </a:r>
          </a:p>
        </p:txBody>
      </p:sp>
      <p:sp>
        <p:nvSpPr>
          <p:cNvPr id="12" name="TextBox 11">
            <a:extLst>
              <a:ext uri="{FF2B5EF4-FFF2-40B4-BE49-F238E27FC236}">
                <a16:creationId xmlns:a16="http://schemas.microsoft.com/office/drawing/2014/main" xmlns="" id="{486A8CED-2151-4A27-8890-80926F529C89}"/>
              </a:ext>
            </a:extLst>
          </p:cNvPr>
          <p:cNvSpPr txBox="1"/>
          <p:nvPr/>
        </p:nvSpPr>
        <p:spPr>
          <a:xfrm>
            <a:off x="5859885" y="2338919"/>
            <a:ext cx="914157" cy="259751"/>
          </a:xfrm>
          <a:prstGeom prst="rect">
            <a:avLst/>
          </a:prstGeom>
          <a:noFill/>
        </p:spPr>
        <p:txBody>
          <a:bodyPr wrap="square" rtlCol="0">
            <a:spAutoFit/>
          </a:bodyPr>
          <a:lstStyle/>
          <a:p>
            <a:r>
              <a:rPr lang="en-IE" sz="1100" b="1" dirty="0"/>
              <a:t>Age:</a:t>
            </a:r>
          </a:p>
        </p:txBody>
      </p:sp>
      <p:sp>
        <p:nvSpPr>
          <p:cNvPr id="18" name="TextBox 17">
            <a:extLst>
              <a:ext uri="{FF2B5EF4-FFF2-40B4-BE49-F238E27FC236}">
                <a16:creationId xmlns:a16="http://schemas.microsoft.com/office/drawing/2014/main" xmlns="" id="{3B2E7983-A849-41A8-9635-C295AA956B5B}"/>
              </a:ext>
            </a:extLst>
          </p:cNvPr>
          <p:cNvSpPr txBox="1"/>
          <p:nvPr/>
        </p:nvSpPr>
        <p:spPr>
          <a:xfrm>
            <a:off x="8489852" y="1337789"/>
            <a:ext cx="1477109" cy="261610"/>
          </a:xfrm>
          <a:prstGeom prst="rect">
            <a:avLst/>
          </a:prstGeom>
          <a:noFill/>
        </p:spPr>
        <p:txBody>
          <a:bodyPr wrap="square" rtlCol="0">
            <a:spAutoFit/>
          </a:bodyPr>
          <a:lstStyle/>
          <a:p>
            <a:r>
              <a:rPr lang="en-IE" sz="1100" b="1" dirty="0"/>
              <a:t>Work Status:</a:t>
            </a:r>
          </a:p>
        </p:txBody>
      </p:sp>
      <p:sp>
        <p:nvSpPr>
          <p:cNvPr id="20" name="TextBox 19">
            <a:extLst>
              <a:ext uri="{FF2B5EF4-FFF2-40B4-BE49-F238E27FC236}">
                <a16:creationId xmlns:a16="http://schemas.microsoft.com/office/drawing/2014/main" xmlns="" id="{831E401A-8886-4EE5-A905-4E90FF57D7DC}"/>
              </a:ext>
            </a:extLst>
          </p:cNvPr>
          <p:cNvSpPr txBox="1"/>
          <p:nvPr/>
        </p:nvSpPr>
        <p:spPr>
          <a:xfrm>
            <a:off x="5783167" y="4391573"/>
            <a:ext cx="1416776" cy="261610"/>
          </a:xfrm>
          <a:prstGeom prst="rect">
            <a:avLst/>
          </a:prstGeom>
          <a:noFill/>
        </p:spPr>
        <p:txBody>
          <a:bodyPr wrap="square" rtlCol="0">
            <a:spAutoFit/>
          </a:bodyPr>
          <a:lstStyle/>
          <a:p>
            <a:r>
              <a:rPr lang="en-IE" sz="1100" b="1" dirty="0"/>
              <a:t>Social Class:</a:t>
            </a:r>
          </a:p>
        </p:txBody>
      </p:sp>
      <p:sp>
        <p:nvSpPr>
          <p:cNvPr id="24" name="TextBox 23">
            <a:extLst>
              <a:ext uri="{FF2B5EF4-FFF2-40B4-BE49-F238E27FC236}">
                <a16:creationId xmlns:a16="http://schemas.microsoft.com/office/drawing/2014/main" xmlns="" id="{33F63260-84BE-4F42-92A7-CA8BCFD1981B}"/>
              </a:ext>
            </a:extLst>
          </p:cNvPr>
          <p:cNvSpPr txBox="1"/>
          <p:nvPr/>
        </p:nvSpPr>
        <p:spPr>
          <a:xfrm>
            <a:off x="7432787" y="955773"/>
            <a:ext cx="2412415" cy="276999"/>
          </a:xfrm>
          <a:prstGeom prst="rect">
            <a:avLst/>
          </a:prstGeom>
          <a:solidFill>
            <a:schemeClr val="bg1">
              <a:lumMod val="85000"/>
            </a:schemeClr>
          </a:solidFill>
        </p:spPr>
        <p:txBody>
          <a:bodyPr wrap="square" rtlCol="0">
            <a:spAutoFit/>
          </a:bodyPr>
          <a:lstStyle/>
          <a:p>
            <a:pPr algn="ctr"/>
            <a:r>
              <a:rPr lang="en-IE" sz="1200" b="1" dirty="0">
                <a:solidFill>
                  <a:schemeClr val="tx1">
                    <a:lumMod val="75000"/>
                    <a:lumOff val="25000"/>
                  </a:schemeClr>
                </a:solidFill>
              </a:rPr>
              <a:t>Any Achievable</a:t>
            </a:r>
          </a:p>
        </p:txBody>
      </p:sp>
      <p:sp>
        <p:nvSpPr>
          <p:cNvPr id="26" name="Rectangle 25">
            <a:extLst>
              <a:ext uri="{FF2B5EF4-FFF2-40B4-BE49-F238E27FC236}">
                <a16:creationId xmlns:a16="http://schemas.microsoft.com/office/drawing/2014/main" xmlns="" id="{28B93676-1399-4548-BE27-92B340D884BF}"/>
              </a:ext>
            </a:extLst>
          </p:cNvPr>
          <p:cNvSpPr/>
          <p:nvPr/>
        </p:nvSpPr>
        <p:spPr>
          <a:xfrm>
            <a:off x="8101751" y="1313776"/>
            <a:ext cx="316113" cy="307777"/>
          </a:xfrm>
          <a:prstGeom prst="rect">
            <a:avLst/>
          </a:prstGeom>
        </p:spPr>
        <p:txBody>
          <a:bodyPr wrap="none">
            <a:spAutoFit/>
          </a:bodyPr>
          <a:lstStyle/>
          <a:p>
            <a:pPr algn="ctr" defTabSz="521373" fontAlgn="b">
              <a:defRPr/>
            </a:pPr>
            <a:r>
              <a:rPr lang="en-IE" sz="1400" b="1" dirty="0">
                <a:solidFill>
                  <a:schemeClr val="tx1">
                    <a:lumMod val="75000"/>
                    <a:lumOff val="25000"/>
                  </a:schemeClr>
                </a:solidFill>
              </a:rPr>
              <a:t>%</a:t>
            </a:r>
          </a:p>
        </p:txBody>
      </p:sp>
      <p:sp>
        <p:nvSpPr>
          <p:cNvPr id="36" name="Rectangle 35">
            <a:extLst>
              <a:ext uri="{FF2B5EF4-FFF2-40B4-BE49-F238E27FC236}">
                <a16:creationId xmlns:a16="http://schemas.microsoft.com/office/drawing/2014/main" xmlns="" id="{C77A5B6A-1A8D-42A8-8D94-694243854D01}"/>
              </a:ext>
            </a:extLst>
          </p:cNvPr>
          <p:cNvSpPr/>
          <p:nvPr/>
        </p:nvSpPr>
        <p:spPr>
          <a:xfrm>
            <a:off x="10098895" y="1377507"/>
            <a:ext cx="316113" cy="307777"/>
          </a:xfrm>
          <a:prstGeom prst="rect">
            <a:avLst/>
          </a:prstGeom>
        </p:spPr>
        <p:txBody>
          <a:bodyPr wrap="none">
            <a:spAutoFit/>
          </a:bodyPr>
          <a:lstStyle/>
          <a:p>
            <a:pPr algn="ctr" defTabSz="521373" fontAlgn="b">
              <a:defRPr/>
            </a:pPr>
            <a:r>
              <a:rPr lang="en-IE" sz="1400" b="1" dirty="0">
                <a:solidFill>
                  <a:schemeClr val="tx1">
                    <a:lumMod val="75000"/>
                    <a:lumOff val="25000"/>
                  </a:schemeClr>
                </a:solidFill>
              </a:rPr>
              <a:t>%</a:t>
            </a:r>
          </a:p>
        </p:txBody>
      </p:sp>
      <p:sp>
        <p:nvSpPr>
          <p:cNvPr id="37" name="TextBox 36">
            <a:extLst>
              <a:ext uri="{FF2B5EF4-FFF2-40B4-BE49-F238E27FC236}">
                <a16:creationId xmlns:a16="http://schemas.microsoft.com/office/drawing/2014/main" xmlns="" id="{34B0BBD4-18AC-410A-8C39-79B0C9625DAC}"/>
              </a:ext>
            </a:extLst>
          </p:cNvPr>
          <p:cNvSpPr txBox="1"/>
          <p:nvPr/>
        </p:nvSpPr>
        <p:spPr>
          <a:xfrm>
            <a:off x="8489852" y="2677758"/>
            <a:ext cx="1477109" cy="261610"/>
          </a:xfrm>
          <a:prstGeom prst="rect">
            <a:avLst/>
          </a:prstGeom>
          <a:noFill/>
        </p:spPr>
        <p:txBody>
          <a:bodyPr wrap="square" rtlCol="0">
            <a:spAutoFit/>
          </a:bodyPr>
          <a:lstStyle/>
          <a:p>
            <a:r>
              <a:rPr lang="en-IE" sz="1100" b="1" dirty="0"/>
              <a:t>Sector:</a:t>
            </a:r>
          </a:p>
        </p:txBody>
      </p:sp>
      <p:sp>
        <p:nvSpPr>
          <p:cNvPr id="38" name="TextBox 37">
            <a:extLst>
              <a:ext uri="{FF2B5EF4-FFF2-40B4-BE49-F238E27FC236}">
                <a16:creationId xmlns:a16="http://schemas.microsoft.com/office/drawing/2014/main" xmlns="" id="{2688B7D8-5F07-487A-9BAA-AFE0AD627CEE}"/>
              </a:ext>
            </a:extLst>
          </p:cNvPr>
          <p:cNvSpPr txBox="1"/>
          <p:nvPr/>
        </p:nvSpPr>
        <p:spPr>
          <a:xfrm>
            <a:off x="8489852" y="3708972"/>
            <a:ext cx="1477109" cy="261610"/>
          </a:xfrm>
          <a:prstGeom prst="rect">
            <a:avLst/>
          </a:prstGeom>
          <a:noFill/>
        </p:spPr>
        <p:txBody>
          <a:bodyPr wrap="square" rtlCol="0">
            <a:spAutoFit/>
          </a:bodyPr>
          <a:lstStyle/>
          <a:p>
            <a:r>
              <a:rPr lang="en-IE" sz="1100" b="1" dirty="0"/>
              <a:t>Responsibility:</a:t>
            </a:r>
          </a:p>
        </p:txBody>
      </p:sp>
      <p:sp>
        <p:nvSpPr>
          <p:cNvPr id="32" name="TextBox 31">
            <a:extLst>
              <a:ext uri="{FF2B5EF4-FFF2-40B4-BE49-F238E27FC236}">
                <a16:creationId xmlns:a16="http://schemas.microsoft.com/office/drawing/2014/main" xmlns="" id="{364F4A68-567C-456C-8072-0D82495583DF}"/>
              </a:ext>
            </a:extLst>
          </p:cNvPr>
          <p:cNvSpPr txBox="1"/>
          <p:nvPr/>
        </p:nvSpPr>
        <p:spPr>
          <a:xfrm>
            <a:off x="2057400" y="5433301"/>
            <a:ext cx="2270278" cy="276999"/>
          </a:xfrm>
          <a:prstGeom prst="rect">
            <a:avLst/>
          </a:prstGeom>
          <a:noFill/>
        </p:spPr>
        <p:txBody>
          <a:bodyPr wrap="square" rtlCol="0">
            <a:spAutoFit/>
          </a:bodyPr>
          <a:lstStyle/>
          <a:p>
            <a:pPr>
              <a:tabLst>
                <a:tab pos="1793875" algn="ctr"/>
              </a:tabLst>
            </a:pPr>
            <a:r>
              <a:rPr lang="en-US" sz="1200" b="1" dirty="0"/>
              <a:t>Mean Score	3.88/5.00</a:t>
            </a:r>
            <a:endParaRPr lang="en-IE" sz="1200" b="1" dirty="0"/>
          </a:p>
        </p:txBody>
      </p:sp>
      <p:sp>
        <p:nvSpPr>
          <p:cNvPr id="3" name="Oval 2">
            <a:extLst>
              <a:ext uri="{FF2B5EF4-FFF2-40B4-BE49-F238E27FC236}">
                <a16:creationId xmlns:a16="http://schemas.microsoft.com/office/drawing/2014/main" xmlns="" id="{CAF77A15-5218-4DF2-A067-F9D632BA92CB}"/>
              </a:ext>
            </a:extLst>
          </p:cNvPr>
          <p:cNvSpPr/>
          <p:nvPr/>
        </p:nvSpPr>
        <p:spPr>
          <a:xfrm>
            <a:off x="10199318" y="2993721"/>
            <a:ext cx="275572" cy="2755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Oval 21">
            <a:extLst>
              <a:ext uri="{FF2B5EF4-FFF2-40B4-BE49-F238E27FC236}">
                <a16:creationId xmlns:a16="http://schemas.microsoft.com/office/drawing/2014/main" xmlns="" id="{3CFC9E97-AF7A-48A7-9735-2DD84A18E22A}"/>
              </a:ext>
            </a:extLst>
          </p:cNvPr>
          <p:cNvSpPr/>
          <p:nvPr/>
        </p:nvSpPr>
        <p:spPr>
          <a:xfrm>
            <a:off x="10188879" y="4361146"/>
            <a:ext cx="275572" cy="2755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120340768"/>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178C97B9-420F-4D5A-B758-5353D308171B}"/>
              </a:ext>
            </a:extLst>
          </p:cNvPr>
          <p:cNvSpPr/>
          <p:nvPr/>
        </p:nvSpPr>
        <p:spPr>
          <a:xfrm>
            <a:off x="6210344" y="1359253"/>
            <a:ext cx="4613357" cy="41852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Rounded Corners 12">
            <a:extLst>
              <a:ext uri="{FF2B5EF4-FFF2-40B4-BE49-F238E27FC236}">
                <a16:creationId xmlns:a16="http://schemas.microsoft.com/office/drawing/2014/main" xmlns="" id="{B408B9D8-1071-441E-B5F6-303333BAE964}"/>
              </a:ext>
            </a:extLst>
          </p:cNvPr>
          <p:cNvSpPr/>
          <p:nvPr/>
        </p:nvSpPr>
        <p:spPr>
          <a:xfrm>
            <a:off x="1374776" y="1359721"/>
            <a:ext cx="4613357" cy="41852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xmlns="" id="{23162210-2681-4C64-A0CB-57FB9FF7D2E5}"/>
              </a:ext>
            </a:extLst>
          </p:cNvPr>
          <p:cNvSpPr>
            <a:spLocks noGrp="1"/>
          </p:cNvSpPr>
          <p:nvPr>
            <p:ph type="body" sz="quarter" idx="49"/>
          </p:nvPr>
        </p:nvSpPr>
        <p:spPr>
          <a:xfrm>
            <a:off x="1375011" y="928198"/>
            <a:ext cx="5548676" cy="323941"/>
          </a:xfrm>
        </p:spPr>
        <p:txBody>
          <a:bodyPr/>
          <a:lstStyle/>
          <a:p>
            <a:r>
              <a:rPr lang="en-GB" dirty="0">
                <a:solidFill>
                  <a:schemeClr val="tx1">
                    <a:lumMod val="50000"/>
                    <a:lumOff val="50000"/>
                  </a:schemeClr>
                </a:solidFill>
              </a:rPr>
              <a:t>Base: All Adults 16+ - 1,020/3,839,000</a:t>
            </a:r>
            <a:endParaRPr lang="en-IE" dirty="0"/>
          </a:p>
          <a:p>
            <a:endParaRPr lang="en-IE" dirty="0"/>
          </a:p>
        </p:txBody>
      </p:sp>
      <p:sp>
        <p:nvSpPr>
          <p:cNvPr id="3" name="Title 2">
            <a:extLst>
              <a:ext uri="{FF2B5EF4-FFF2-40B4-BE49-F238E27FC236}">
                <a16:creationId xmlns:a16="http://schemas.microsoft.com/office/drawing/2014/main" xmlns="" id="{A93E29F6-1ABF-4952-83CA-266A2C7C1859}"/>
              </a:ext>
            </a:extLst>
          </p:cNvPr>
          <p:cNvSpPr>
            <a:spLocks noGrp="1"/>
          </p:cNvSpPr>
          <p:nvPr>
            <p:ph type="title"/>
          </p:nvPr>
        </p:nvSpPr>
        <p:spPr>
          <a:xfrm>
            <a:off x="1375012" y="178963"/>
            <a:ext cx="7952663" cy="370620"/>
          </a:xfrm>
        </p:spPr>
        <p:txBody>
          <a:bodyPr/>
          <a:lstStyle/>
          <a:p>
            <a:r>
              <a:rPr lang="en-US" dirty="0"/>
              <a:t>Perspectives of </a:t>
            </a:r>
            <a:r>
              <a:rPr lang="en-US" dirty="0" err="1"/>
              <a:t>trialling</a:t>
            </a:r>
            <a:r>
              <a:rPr lang="en-US" dirty="0"/>
              <a:t> a 4-Day week - without loss of pay or productivity – in own workplace</a:t>
            </a:r>
            <a:endParaRPr lang="en-IE" dirty="0"/>
          </a:p>
        </p:txBody>
      </p:sp>
      <p:graphicFrame>
        <p:nvGraphicFramePr>
          <p:cNvPr id="8" name="Chart Placeholder 7">
            <a:extLst>
              <a:ext uri="{FF2B5EF4-FFF2-40B4-BE49-F238E27FC236}">
                <a16:creationId xmlns:a16="http://schemas.microsoft.com/office/drawing/2014/main" xmlns="" id="{2732128F-7B0B-42D8-A255-F2A6E87D5165}"/>
              </a:ext>
            </a:extLst>
          </p:cNvPr>
          <p:cNvGraphicFramePr>
            <a:graphicFrameLocks noGrp="1"/>
          </p:cNvGraphicFramePr>
          <p:nvPr>
            <p:ph type="chart" sz="quarter" idx="61"/>
            <p:extLst/>
          </p:nvPr>
        </p:nvGraphicFramePr>
        <p:xfrm>
          <a:off x="1374776" y="1312987"/>
          <a:ext cx="4721225" cy="337182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xmlns="" id="{62CAD51D-BB3E-4C49-9F6B-AE6D3E601CE3}"/>
              </a:ext>
            </a:extLst>
          </p:cNvPr>
          <p:cNvSpPr>
            <a:spLocks noGrp="1"/>
          </p:cNvSpPr>
          <p:nvPr>
            <p:ph type="body" sz="quarter" idx="60"/>
          </p:nvPr>
        </p:nvSpPr>
        <p:spPr>
          <a:xfrm>
            <a:off x="1830189" y="6542427"/>
            <a:ext cx="6853642" cy="285204"/>
          </a:xfrm>
        </p:spPr>
        <p:txBody>
          <a:bodyPr/>
          <a:lstStyle/>
          <a:p>
            <a:pPr>
              <a:lnSpc>
                <a:spcPct val="100000"/>
              </a:lnSpc>
              <a:spcBef>
                <a:spcPts val="0"/>
              </a:spcBef>
            </a:pPr>
            <a:r>
              <a:rPr lang="en-US" sz="800" dirty="0"/>
              <a:t>Q.2a Do you believe that </a:t>
            </a:r>
            <a:r>
              <a:rPr lang="en-US" sz="800" dirty="0" err="1"/>
              <a:t>trialling</a:t>
            </a:r>
            <a:r>
              <a:rPr lang="en-US" sz="800" dirty="0"/>
              <a:t> a four-day week in your own place of work -without loss of pay or productivity- would be desirable for employees?</a:t>
            </a:r>
          </a:p>
          <a:p>
            <a:pPr>
              <a:lnSpc>
                <a:spcPct val="100000"/>
              </a:lnSpc>
              <a:spcBef>
                <a:spcPts val="0"/>
              </a:spcBef>
            </a:pPr>
            <a:r>
              <a:rPr lang="en-US" sz="800" dirty="0"/>
              <a:t>Q.2b Do you believe that </a:t>
            </a:r>
            <a:r>
              <a:rPr lang="en-US" sz="800" dirty="0" err="1"/>
              <a:t>trialling</a:t>
            </a:r>
            <a:r>
              <a:rPr lang="en-US" sz="800" dirty="0"/>
              <a:t> a four-day week in your own place of work -without loss of pay or productivity- would be feasible for the employer?</a:t>
            </a:r>
            <a:endParaRPr lang="en-IE" sz="800" dirty="0"/>
          </a:p>
        </p:txBody>
      </p:sp>
      <p:graphicFrame>
        <p:nvGraphicFramePr>
          <p:cNvPr id="11" name="Chart Placeholder 7">
            <a:extLst>
              <a:ext uri="{FF2B5EF4-FFF2-40B4-BE49-F238E27FC236}">
                <a16:creationId xmlns:a16="http://schemas.microsoft.com/office/drawing/2014/main" xmlns="" id="{36BDB58A-69A2-474A-BAF0-3985FDD79CBE}"/>
              </a:ext>
            </a:extLst>
          </p:cNvPr>
          <p:cNvGraphicFramePr>
            <a:graphicFrameLocks/>
          </p:cNvGraphicFramePr>
          <p:nvPr>
            <p:extLst/>
          </p:nvPr>
        </p:nvGraphicFramePr>
        <p:xfrm>
          <a:off x="6308280" y="1323481"/>
          <a:ext cx="4721225" cy="33718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a:extLst>
              <a:ext uri="{FF2B5EF4-FFF2-40B4-BE49-F238E27FC236}">
                <a16:creationId xmlns:a16="http://schemas.microsoft.com/office/drawing/2014/main" xmlns="" id="{25EA927A-955F-4265-B01A-A451786585C8}"/>
              </a:ext>
            </a:extLst>
          </p:cNvPr>
          <p:cNvGraphicFramePr>
            <a:graphicFrameLocks noGrp="1"/>
          </p:cNvGraphicFramePr>
          <p:nvPr>
            <p:extLst/>
          </p:nvPr>
        </p:nvGraphicFramePr>
        <p:xfrm>
          <a:off x="8159344" y="2873681"/>
          <a:ext cx="773327" cy="191517"/>
        </p:xfrm>
        <a:graphic>
          <a:graphicData uri="http://schemas.openxmlformats.org/drawingml/2006/table">
            <a:tbl>
              <a:tblPr firstRow="1" bandRow="1">
                <a:tableStyleId>{5C22544A-7EE6-4342-B048-85BDC9FD1C3A}</a:tableStyleId>
              </a:tblPr>
              <a:tblGrid>
                <a:gridCol w="773327">
                  <a:extLst>
                    <a:ext uri="{9D8B030D-6E8A-4147-A177-3AD203B41FA5}">
                      <a16:colId xmlns:a16="http://schemas.microsoft.com/office/drawing/2014/main" xmlns="" val="1621742834"/>
                    </a:ext>
                  </a:extLst>
                </a:gridCol>
              </a:tblGrid>
              <a:tr h="180000">
                <a:tc>
                  <a:txBody>
                    <a:bodyPr/>
                    <a:lstStyle/>
                    <a:p>
                      <a:pPr algn="ctr" fontAlgn="t"/>
                      <a:r>
                        <a:rPr lang="en-US" sz="1200" b="0" i="1" u="none" strike="noStrike" dirty="0">
                          <a:solidFill>
                            <a:schemeClr val="tx1"/>
                          </a:solidFill>
                          <a:effectLst/>
                          <a:latin typeface="+mn-lt"/>
                          <a:ea typeface="Verdana" panose="020B0604030504040204" pitchFamily="34" charset="0"/>
                          <a:cs typeface="Verdana" panose="020B0604030504040204" pitchFamily="34" charset="0"/>
                        </a:rPr>
                        <a:t>%</a:t>
                      </a:r>
                      <a:endParaRPr lang="en-IE" sz="1200" b="0" i="1" u="none" strike="noStrike" dirty="0">
                        <a:solidFill>
                          <a:schemeClr val="tx1"/>
                        </a:solidFill>
                        <a:effectLst/>
                        <a:latin typeface="+mn-lt"/>
                        <a:ea typeface="Verdana" panose="020B0604030504040204" pitchFamily="34" charset="0"/>
                        <a:cs typeface="Verdana" panose="020B0604030504040204" pitchFamily="34" charset="0"/>
                      </a:endParaRPr>
                    </a:p>
                  </a:txBody>
                  <a:tcPr marL="8637" marR="8637" marT="8637"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83741436"/>
                  </a:ext>
                </a:extLst>
              </a:tr>
            </a:tbl>
          </a:graphicData>
        </a:graphic>
      </p:graphicFrame>
      <p:sp>
        <p:nvSpPr>
          <p:cNvPr id="16" name="TextBox 15">
            <a:extLst>
              <a:ext uri="{FF2B5EF4-FFF2-40B4-BE49-F238E27FC236}">
                <a16:creationId xmlns:a16="http://schemas.microsoft.com/office/drawing/2014/main" xmlns="" id="{DAACD4C1-CC82-4DF2-A6A1-8BA8097D7067}"/>
              </a:ext>
            </a:extLst>
          </p:cNvPr>
          <p:cNvSpPr txBox="1"/>
          <p:nvPr/>
        </p:nvSpPr>
        <p:spPr>
          <a:xfrm>
            <a:off x="7310814" y="1447966"/>
            <a:ext cx="2412415" cy="276999"/>
          </a:xfrm>
          <a:prstGeom prst="rect">
            <a:avLst/>
          </a:prstGeom>
          <a:solidFill>
            <a:schemeClr val="bg1">
              <a:lumMod val="85000"/>
            </a:schemeClr>
          </a:solidFill>
        </p:spPr>
        <p:txBody>
          <a:bodyPr wrap="square" rtlCol="0">
            <a:spAutoFit/>
          </a:bodyPr>
          <a:lstStyle/>
          <a:p>
            <a:pPr algn="ctr"/>
            <a:r>
              <a:rPr lang="en-IE" sz="1200" b="1" dirty="0">
                <a:solidFill>
                  <a:schemeClr val="tx1">
                    <a:lumMod val="75000"/>
                    <a:lumOff val="25000"/>
                  </a:schemeClr>
                </a:solidFill>
              </a:rPr>
              <a:t>Achievable for Employers</a:t>
            </a:r>
          </a:p>
        </p:txBody>
      </p:sp>
      <p:graphicFrame>
        <p:nvGraphicFramePr>
          <p:cNvPr id="17" name="Table 16">
            <a:extLst>
              <a:ext uri="{FF2B5EF4-FFF2-40B4-BE49-F238E27FC236}">
                <a16:creationId xmlns:a16="http://schemas.microsoft.com/office/drawing/2014/main" xmlns="" id="{9A06AF72-4F5F-40A8-B136-5B2145A5CE9E}"/>
              </a:ext>
            </a:extLst>
          </p:cNvPr>
          <p:cNvGraphicFramePr>
            <a:graphicFrameLocks noGrp="1"/>
          </p:cNvGraphicFramePr>
          <p:nvPr>
            <p:extLst/>
          </p:nvPr>
        </p:nvGraphicFramePr>
        <p:xfrm>
          <a:off x="3211830" y="2873681"/>
          <a:ext cx="773327" cy="191517"/>
        </p:xfrm>
        <a:graphic>
          <a:graphicData uri="http://schemas.openxmlformats.org/drawingml/2006/table">
            <a:tbl>
              <a:tblPr firstRow="1" bandRow="1">
                <a:tableStyleId>{5C22544A-7EE6-4342-B048-85BDC9FD1C3A}</a:tableStyleId>
              </a:tblPr>
              <a:tblGrid>
                <a:gridCol w="773327">
                  <a:extLst>
                    <a:ext uri="{9D8B030D-6E8A-4147-A177-3AD203B41FA5}">
                      <a16:colId xmlns:a16="http://schemas.microsoft.com/office/drawing/2014/main" xmlns="" val="1621742834"/>
                    </a:ext>
                  </a:extLst>
                </a:gridCol>
              </a:tblGrid>
              <a:tr h="180000">
                <a:tc>
                  <a:txBody>
                    <a:bodyPr/>
                    <a:lstStyle/>
                    <a:p>
                      <a:pPr algn="ctr" fontAlgn="t"/>
                      <a:r>
                        <a:rPr lang="en-US" sz="1200" b="0" i="1" u="none" strike="noStrike" dirty="0">
                          <a:solidFill>
                            <a:schemeClr val="tx1"/>
                          </a:solidFill>
                          <a:effectLst/>
                          <a:latin typeface="+mn-lt"/>
                          <a:ea typeface="Verdana" panose="020B0604030504040204" pitchFamily="34" charset="0"/>
                          <a:cs typeface="Verdana" panose="020B0604030504040204" pitchFamily="34" charset="0"/>
                        </a:rPr>
                        <a:t>%</a:t>
                      </a:r>
                      <a:endParaRPr lang="en-IE" sz="1200" b="0" i="1" u="none" strike="noStrike" dirty="0">
                        <a:solidFill>
                          <a:schemeClr val="tx1"/>
                        </a:solidFill>
                        <a:effectLst/>
                        <a:latin typeface="+mn-lt"/>
                        <a:ea typeface="Verdana" panose="020B0604030504040204" pitchFamily="34" charset="0"/>
                        <a:cs typeface="Verdana" panose="020B0604030504040204" pitchFamily="34" charset="0"/>
                      </a:endParaRPr>
                    </a:p>
                  </a:txBody>
                  <a:tcPr marL="8637" marR="8637" marT="8637"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83741436"/>
                  </a:ext>
                </a:extLst>
              </a:tr>
            </a:tbl>
          </a:graphicData>
        </a:graphic>
      </p:graphicFrame>
      <p:sp>
        <p:nvSpPr>
          <p:cNvPr id="18" name="TextBox 17">
            <a:extLst>
              <a:ext uri="{FF2B5EF4-FFF2-40B4-BE49-F238E27FC236}">
                <a16:creationId xmlns:a16="http://schemas.microsoft.com/office/drawing/2014/main" xmlns="" id="{734EFB4A-E747-4379-AF43-95D3821C4446}"/>
              </a:ext>
            </a:extLst>
          </p:cNvPr>
          <p:cNvSpPr txBox="1"/>
          <p:nvPr/>
        </p:nvSpPr>
        <p:spPr>
          <a:xfrm>
            <a:off x="2309323" y="1447966"/>
            <a:ext cx="2412415" cy="276999"/>
          </a:xfrm>
          <a:prstGeom prst="rect">
            <a:avLst/>
          </a:prstGeom>
          <a:solidFill>
            <a:schemeClr val="bg1">
              <a:lumMod val="85000"/>
            </a:schemeClr>
          </a:solidFill>
        </p:spPr>
        <p:txBody>
          <a:bodyPr wrap="square" rtlCol="0">
            <a:spAutoFit/>
          </a:bodyPr>
          <a:lstStyle/>
          <a:p>
            <a:pPr algn="ctr"/>
            <a:r>
              <a:rPr lang="en-IE" sz="1200" b="1" dirty="0">
                <a:solidFill>
                  <a:schemeClr val="tx1">
                    <a:lumMod val="75000"/>
                    <a:lumOff val="25000"/>
                  </a:schemeClr>
                </a:solidFill>
              </a:rPr>
              <a:t>Desirable for Employees</a:t>
            </a:r>
          </a:p>
        </p:txBody>
      </p:sp>
      <p:sp>
        <p:nvSpPr>
          <p:cNvPr id="19" name="TextBox 18">
            <a:extLst>
              <a:ext uri="{FF2B5EF4-FFF2-40B4-BE49-F238E27FC236}">
                <a16:creationId xmlns:a16="http://schemas.microsoft.com/office/drawing/2014/main" xmlns="" id="{3305D3CD-4DFB-4828-A76A-7A8F626FF923}"/>
              </a:ext>
            </a:extLst>
          </p:cNvPr>
          <p:cNvSpPr txBox="1"/>
          <p:nvPr/>
        </p:nvSpPr>
        <p:spPr>
          <a:xfrm>
            <a:off x="4491842" y="3699161"/>
            <a:ext cx="866898" cy="307777"/>
          </a:xfrm>
          <a:prstGeom prst="rect">
            <a:avLst/>
          </a:prstGeom>
          <a:noFill/>
        </p:spPr>
        <p:txBody>
          <a:bodyPr wrap="square" rtlCol="0">
            <a:spAutoFit/>
          </a:bodyPr>
          <a:lstStyle/>
          <a:p>
            <a:r>
              <a:rPr lang="en-US" sz="1400" dirty="0"/>
              <a:t>Yes</a:t>
            </a:r>
            <a:endParaRPr lang="en-IE" sz="1400" dirty="0"/>
          </a:p>
        </p:txBody>
      </p:sp>
      <p:sp>
        <p:nvSpPr>
          <p:cNvPr id="20" name="TextBox 19">
            <a:extLst>
              <a:ext uri="{FF2B5EF4-FFF2-40B4-BE49-F238E27FC236}">
                <a16:creationId xmlns:a16="http://schemas.microsoft.com/office/drawing/2014/main" xmlns="" id="{6274A783-C826-4A30-AB07-51BE274C30EE}"/>
              </a:ext>
            </a:extLst>
          </p:cNvPr>
          <p:cNvSpPr txBox="1"/>
          <p:nvPr/>
        </p:nvSpPr>
        <p:spPr>
          <a:xfrm>
            <a:off x="2209800" y="2033462"/>
            <a:ext cx="866898" cy="307777"/>
          </a:xfrm>
          <a:prstGeom prst="rect">
            <a:avLst/>
          </a:prstGeom>
          <a:noFill/>
        </p:spPr>
        <p:txBody>
          <a:bodyPr wrap="square" rtlCol="0">
            <a:spAutoFit/>
          </a:bodyPr>
          <a:lstStyle/>
          <a:p>
            <a:r>
              <a:rPr lang="en-US" sz="1400" dirty="0"/>
              <a:t>No</a:t>
            </a:r>
            <a:endParaRPr lang="en-IE" sz="1400" dirty="0"/>
          </a:p>
        </p:txBody>
      </p:sp>
      <p:sp>
        <p:nvSpPr>
          <p:cNvPr id="21" name="TextBox 20">
            <a:extLst>
              <a:ext uri="{FF2B5EF4-FFF2-40B4-BE49-F238E27FC236}">
                <a16:creationId xmlns:a16="http://schemas.microsoft.com/office/drawing/2014/main" xmlns="" id="{45BCBA43-61B6-4A2F-9DE4-68CC7EB1039F}"/>
              </a:ext>
            </a:extLst>
          </p:cNvPr>
          <p:cNvSpPr txBox="1"/>
          <p:nvPr/>
        </p:nvSpPr>
        <p:spPr>
          <a:xfrm>
            <a:off x="9626255" y="3111257"/>
            <a:ext cx="866898" cy="307777"/>
          </a:xfrm>
          <a:prstGeom prst="rect">
            <a:avLst/>
          </a:prstGeom>
          <a:noFill/>
        </p:spPr>
        <p:txBody>
          <a:bodyPr wrap="square" rtlCol="0">
            <a:spAutoFit/>
          </a:bodyPr>
          <a:lstStyle/>
          <a:p>
            <a:r>
              <a:rPr lang="en-US" sz="1400" dirty="0"/>
              <a:t>Yes</a:t>
            </a:r>
            <a:endParaRPr lang="en-IE" sz="1400" dirty="0"/>
          </a:p>
        </p:txBody>
      </p:sp>
      <p:sp>
        <p:nvSpPr>
          <p:cNvPr id="22" name="TextBox 21">
            <a:extLst>
              <a:ext uri="{FF2B5EF4-FFF2-40B4-BE49-F238E27FC236}">
                <a16:creationId xmlns:a16="http://schemas.microsoft.com/office/drawing/2014/main" xmlns="" id="{E863210B-0159-420A-94B0-DE5B7F8A731A}"/>
              </a:ext>
            </a:extLst>
          </p:cNvPr>
          <p:cNvSpPr txBox="1"/>
          <p:nvPr/>
        </p:nvSpPr>
        <p:spPr>
          <a:xfrm>
            <a:off x="7045632" y="2490120"/>
            <a:ext cx="866898" cy="307777"/>
          </a:xfrm>
          <a:prstGeom prst="rect">
            <a:avLst/>
          </a:prstGeom>
          <a:noFill/>
        </p:spPr>
        <p:txBody>
          <a:bodyPr wrap="square" rtlCol="0">
            <a:spAutoFit/>
          </a:bodyPr>
          <a:lstStyle/>
          <a:p>
            <a:r>
              <a:rPr lang="en-US" sz="1400" dirty="0"/>
              <a:t>No</a:t>
            </a:r>
            <a:endParaRPr lang="en-IE" sz="1400" dirty="0"/>
          </a:p>
        </p:txBody>
      </p:sp>
      <p:graphicFrame>
        <p:nvGraphicFramePr>
          <p:cNvPr id="25" name="Chart 24">
            <a:extLst>
              <a:ext uri="{FF2B5EF4-FFF2-40B4-BE49-F238E27FC236}">
                <a16:creationId xmlns:a16="http://schemas.microsoft.com/office/drawing/2014/main" xmlns="" id="{99A59CEE-B346-4DFA-8E14-0F055BEBB04F}"/>
              </a:ext>
            </a:extLst>
          </p:cNvPr>
          <p:cNvGraphicFramePr/>
          <p:nvPr>
            <p:extLst/>
          </p:nvPr>
        </p:nvGraphicFramePr>
        <p:xfrm>
          <a:off x="1713016" y="4404776"/>
          <a:ext cx="3823854" cy="10898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a:extLst>
              <a:ext uri="{FF2B5EF4-FFF2-40B4-BE49-F238E27FC236}">
                <a16:creationId xmlns:a16="http://schemas.microsoft.com/office/drawing/2014/main" xmlns="" id="{797BB299-3643-4AF9-A739-44F061936C1B}"/>
              </a:ext>
            </a:extLst>
          </p:cNvPr>
          <p:cNvGraphicFramePr/>
          <p:nvPr>
            <p:extLst/>
          </p:nvPr>
        </p:nvGraphicFramePr>
        <p:xfrm>
          <a:off x="6634079" y="4404776"/>
          <a:ext cx="3823854" cy="1089845"/>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a:extLst>
              <a:ext uri="{FF2B5EF4-FFF2-40B4-BE49-F238E27FC236}">
                <a16:creationId xmlns:a16="http://schemas.microsoft.com/office/drawing/2014/main" xmlns="" id="{54B04312-8595-4B47-B8CB-C04515751C87}"/>
              </a:ext>
            </a:extLst>
          </p:cNvPr>
          <p:cNvSpPr txBox="1"/>
          <p:nvPr/>
        </p:nvSpPr>
        <p:spPr>
          <a:xfrm>
            <a:off x="4814338" y="3954391"/>
            <a:ext cx="1088804" cy="430887"/>
          </a:xfrm>
          <a:prstGeom prst="rect">
            <a:avLst/>
          </a:prstGeom>
          <a:noFill/>
          <a:ln>
            <a:solidFill>
              <a:schemeClr val="accent1"/>
            </a:solidFill>
          </a:ln>
        </p:spPr>
        <p:txBody>
          <a:bodyPr wrap="square" rtlCol="0">
            <a:spAutoFit/>
          </a:bodyPr>
          <a:lstStyle/>
          <a:p>
            <a:r>
              <a:rPr lang="en-US" sz="1100" dirty="0"/>
              <a:t>Employer 69%</a:t>
            </a:r>
          </a:p>
          <a:p>
            <a:r>
              <a:rPr lang="en-US" sz="1100" dirty="0"/>
              <a:t>Employee 85%</a:t>
            </a:r>
            <a:endParaRPr lang="en-IE" sz="1100" dirty="0"/>
          </a:p>
        </p:txBody>
      </p:sp>
      <p:sp>
        <p:nvSpPr>
          <p:cNvPr id="24" name="TextBox 23">
            <a:extLst>
              <a:ext uri="{FF2B5EF4-FFF2-40B4-BE49-F238E27FC236}">
                <a16:creationId xmlns:a16="http://schemas.microsoft.com/office/drawing/2014/main" xmlns="" id="{EC1D95D5-88E2-4F88-B734-B9DACB620087}"/>
              </a:ext>
            </a:extLst>
          </p:cNvPr>
          <p:cNvSpPr txBox="1"/>
          <p:nvPr/>
        </p:nvSpPr>
        <p:spPr>
          <a:xfrm>
            <a:off x="9626255" y="3954391"/>
            <a:ext cx="1099156" cy="430887"/>
          </a:xfrm>
          <a:prstGeom prst="rect">
            <a:avLst/>
          </a:prstGeom>
          <a:noFill/>
          <a:ln>
            <a:solidFill>
              <a:schemeClr val="accent1"/>
            </a:solidFill>
          </a:ln>
        </p:spPr>
        <p:txBody>
          <a:bodyPr wrap="square" rtlCol="0">
            <a:spAutoFit/>
          </a:bodyPr>
          <a:lstStyle/>
          <a:p>
            <a:r>
              <a:rPr lang="en-US" sz="1100" dirty="0"/>
              <a:t>Employer 46%</a:t>
            </a:r>
          </a:p>
          <a:p>
            <a:r>
              <a:rPr lang="en-US" sz="1100" dirty="0"/>
              <a:t>Employee 65%</a:t>
            </a:r>
            <a:endParaRPr lang="en-IE" sz="1100" dirty="0"/>
          </a:p>
        </p:txBody>
      </p:sp>
      <p:sp>
        <p:nvSpPr>
          <p:cNvPr id="27" name="TextBox 26">
            <a:extLst>
              <a:ext uri="{FF2B5EF4-FFF2-40B4-BE49-F238E27FC236}">
                <a16:creationId xmlns:a16="http://schemas.microsoft.com/office/drawing/2014/main" xmlns="" id="{FED86F1D-CE44-4131-BF3F-7F8D9439A0A4}"/>
              </a:ext>
            </a:extLst>
          </p:cNvPr>
          <p:cNvSpPr txBox="1"/>
          <p:nvPr/>
        </p:nvSpPr>
        <p:spPr>
          <a:xfrm>
            <a:off x="1987139" y="5651661"/>
            <a:ext cx="8217723" cy="790099"/>
          </a:xfrm>
          <a:prstGeom prst="parallelogram">
            <a:avLst/>
          </a:prstGeom>
          <a:solidFill>
            <a:schemeClr val="tx1">
              <a:lumMod val="65000"/>
              <a:lumOff val="35000"/>
            </a:schemeClr>
          </a:solidFill>
        </p:spPr>
        <p:txBody>
          <a:bodyPr wrap="square" lIns="0" rIns="0" rtlCol="0">
            <a:spAutoFit/>
          </a:bodyPr>
          <a:lstStyle/>
          <a:p>
            <a:pPr algn="ctr"/>
            <a:r>
              <a:rPr lang="en-US" sz="1200" b="1" dirty="0">
                <a:solidFill>
                  <a:schemeClr val="bg1"/>
                </a:solidFill>
              </a:rPr>
              <a:t>Three out of four believe that </a:t>
            </a:r>
            <a:r>
              <a:rPr lang="en-US" sz="1200" b="1" dirty="0" err="1">
                <a:solidFill>
                  <a:schemeClr val="bg1"/>
                </a:solidFill>
              </a:rPr>
              <a:t>trialling</a:t>
            </a:r>
            <a:r>
              <a:rPr lang="en-US" sz="1200" b="1" dirty="0">
                <a:solidFill>
                  <a:schemeClr val="bg1"/>
                </a:solidFill>
              </a:rPr>
              <a:t> a 4-Day week would be desirable for employees while three in five feel that it should be achievable for employers.  Just over half of employers (54%) doubt that it would be achievable for them (although margin of error wider.)  </a:t>
            </a:r>
            <a:endParaRPr lang="en-GB" sz="1200" b="1" dirty="0">
              <a:solidFill>
                <a:schemeClr val="bg1"/>
              </a:solidFill>
            </a:endParaRPr>
          </a:p>
        </p:txBody>
      </p:sp>
    </p:spTree>
    <p:extLst>
      <p:ext uri="{BB962C8B-B14F-4D97-AF65-F5344CB8AC3E}">
        <p14:creationId xmlns:p14="http://schemas.microsoft.com/office/powerpoint/2010/main" val="573982167"/>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96184"/>
            <a:ext cx="8791731" cy="3139321"/>
          </a:xfrm>
          <a:prstGeom prst="rect">
            <a:avLst/>
          </a:prstGeom>
        </p:spPr>
        <p:txBody>
          <a:bodyPr wrap="square">
            <a:spAutoFit/>
          </a:bodyPr>
          <a:lstStyle/>
          <a:p>
            <a:pPr marL="285750" indent="-285750">
              <a:buFont typeface="Arial" panose="020B0604020202020204" pitchFamily="34" charset="0"/>
              <a:buChar char="•"/>
            </a:pPr>
            <a:r>
              <a:rPr lang="en-IE" dirty="0">
                <a:solidFill>
                  <a:schemeClr val="bg1"/>
                </a:solidFill>
                <a:latin typeface="Rubik" panose="00000500000000000000" pitchFamily="2" charset="-79"/>
                <a:cs typeface="Rubik" panose="00000500000000000000" pitchFamily="2" charset="-79"/>
              </a:rPr>
              <a:t>Build on success of ‘Future of Working Time’ conference, Nov </a:t>
            </a:r>
            <a:r>
              <a:rPr lang="en-IE" dirty="0" smtClean="0">
                <a:solidFill>
                  <a:schemeClr val="bg1"/>
                </a:solidFill>
                <a:latin typeface="Rubik" panose="00000500000000000000" pitchFamily="2" charset="-79"/>
                <a:cs typeface="Rubik" panose="00000500000000000000" pitchFamily="2" charset="-79"/>
              </a:rPr>
              <a:t>18</a:t>
            </a:r>
          </a:p>
          <a:p>
            <a:pPr marL="285750" indent="-285750">
              <a:buFont typeface="Arial" panose="020B0604020202020204" pitchFamily="34" charset="0"/>
              <a:buChar char="•"/>
            </a:pPr>
            <a:endParaRPr lang="en-IE" dirty="0">
              <a:solidFill>
                <a:schemeClr val="bg1"/>
              </a:solidFill>
              <a:latin typeface="Rubik" panose="00000500000000000000" pitchFamily="2" charset="-79"/>
              <a:cs typeface="Rubik" panose="00000500000000000000" pitchFamily="2" charset="-79"/>
            </a:endParaRPr>
          </a:p>
          <a:p>
            <a:pPr marL="285750" indent="-285750">
              <a:buFont typeface="Arial" panose="020B0604020202020204" pitchFamily="34" charset="0"/>
              <a:buChar char="•"/>
            </a:pPr>
            <a:r>
              <a:rPr lang="en-IE" dirty="0">
                <a:solidFill>
                  <a:schemeClr val="bg1"/>
                </a:solidFill>
                <a:latin typeface="Rubik" panose="00000500000000000000" pitchFamily="2" charset="-79"/>
                <a:cs typeface="Rubik" panose="00000500000000000000" pitchFamily="2" charset="-79"/>
              </a:rPr>
              <a:t>Advocate for a gradual, steady, managed transition to a shorter working week for all workers (public and private sector</a:t>
            </a:r>
            <a:r>
              <a:rPr lang="en-IE" dirty="0" smtClean="0">
                <a:solidFill>
                  <a:schemeClr val="bg1"/>
                </a:solidFill>
                <a:latin typeface="Rubik" panose="00000500000000000000" pitchFamily="2" charset="-79"/>
                <a:cs typeface="Rubik" panose="00000500000000000000" pitchFamily="2" charset="-79"/>
              </a:rPr>
              <a:t>)</a:t>
            </a:r>
          </a:p>
          <a:p>
            <a:pPr marL="285750" indent="-285750">
              <a:buFont typeface="Arial" panose="020B0604020202020204" pitchFamily="34" charset="0"/>
              <a:buChar char="•"/>
            </a:pPr>
            <a:endParaRPr lang="en-IE" dirty="0">
              <a:solidFill>
                <a:schemeClr val="bg1"/>
              </a:solidFill>
              <a:latin typeface="Rubik" panose="00000500000000000000" pitchFamily="2" charset="-79"/>
              <a:cs typeface="Rubik" panose="00000500000000000000" pitchFamily="2" charset="-79"/>
            </a:endParaRPr>
          </a:p>
          <a:p>
            <a:pPr marL="285750" indent="-285750">
              <a:buFont typeface="Arial" panose="020B0604020202020204" pitchFamily="34" charset="0"/>
              <a:buChar char="•"/>
            </a:pPr>
            <a:r>
              <a:rPr lang="en-IE" dirty="0">
                <a:solidFill>
                  <a:schemeClr val="bg1"/>
                </a:solidFill>
                <a:latin typeface="Rubik" panose="00000500000000000000" pitchFamily="2" charset="-79"/>
                <a:cs typeface="Rubik" panose="00000500000000000000" pitchFamily="2" charset="-79"/>
              </a:rPr>
              <a:t>Start a public conversation about the case for reduced working </a:t>
            </a:r>
            <a:r>
              <a:rPr lang="en-IE" dirty="0" smtClean="0">
                <a:solidFill>
                  <a:schemeClr val="bg1"/>
                </a:solidFill>
                <a:latin typeface="Rubik" panose="00000500000000000000" pitchFamily="2" charset="-79"/>
                <a:cs typeface="Rubik" panose="00000500000000000000" pitchFamily="2" charset="-79"/>
              </a:rPr>
              <a:t>hours</a:t>
            </a:r>
          </a:p>
          <a:p>
            <a:pPr marL="285750" indent="-285750">
              <a:buFont typeface="Arial" panose="020B0604020202020204" pitchFamily="34" charset="0"/>
              <a:buChar char="•"/>
            </a:pPr>
            <a:endParaRPr lang="en-IE" dirty="0">
              <a:solidFill>
                <a:schemeClr val="bg1"/>
              </a:solidFill>
              <a:latin typeface="Rubik" panose="00000500000000000000" pitchFamily="2" charset="-79"/>
              <a:cs typeface="Rubik" panose="00000500000000000000" pitchFamily="2" charset="-79"/>
            </a:endParaRPr>
          </a:p>
          <a:p>
            <a:pPr marL="285750" indent="-285750">
              <a:buFont typeface="Arial" panose="020B0604020202020204" pitchFamily="34" charset="0"/>
              <a:buChar char="•"/>
            </a:pPr>
            <a:r>
              <a:rPr lang="en-IE" dirty="0">
                <a:solidFill>
                  <a:schemeClr val="bg1"/>
                </a:solidFill>
                <a:latin typeface="Rubik" panose="00000500000000000000" pitchFamily="2" charset="-79"/>
                <a:cs typeface="Rubik" panose="00000500000000000000" pitchFamily="2" charset="-79"/>
              </a:rPr>
              <a:t>Response to technological change – Preparing for future, sharing the </a:t>
            </a:r>
            <a:r>
              <a:rPr lang="en-IE" dirty="0" smtClean="0">
                <a:solidFill>
                  <a:schemeClr val="bg1"/>
                </a:solidFill>
                <a:latin typeface="Rubik" panose="00000500000000000000" pitchFamily="2" charset="-79"/>
                <a:cs typeface="Rubik" panose="00000500000000000000" pitchFamily="2" charset="-79"/>
              </a:rPr>
              <a:t>benefits</a:t>
            </a:r>
          </a:p>
          <a:p>
            <a:pPr marL="285750" indent="-285750">
              <a:buFont typeface="Arial" panose="020B0604020202020204" pitchFamily="34" charset="0"/>
              <a:buChar char="•"/>
            </a:pPr>
            <a:endParaRPr lang="en-IE" dirty="0">
              <a:solidFill>
                <a:schemeClr val="bg1"/>
              </a:solidFill>
              <a:latin typeface="Rubik" panose="00000500000000000000" pitchFamily="2" charset="-79"/>
              <a:cs typeface="Rubik" panose="00000500000000000000" pitchFamily="2" charset="-79"/>
            </a:endParaRPr>
          </a:p>
          <a:p>
            <a:pPr marL="285750" indent="-285750">
              <a:buFont typeface="Arial" panose="020B0604020202020204" pitchFamily="34" charset="0"/>
              <a:buChar char="•"/>
            </a:pPr>
            <a:r>
              <a:rPr lang="en-IE" dirty="0">
                <a:solidFill>
                  <a:schemeClr val="bg1"/>
                </a:solidFill>
                <a:latin typeface="Rubik" panose="00000500000000000000" pitchFamily="2" charset="-79"/>
                <a:cs typeface="Rubik" panose="00000500000000000000" pitchFamily="2" charset="-79"/>
              </a:rPr>
              <a:t>Medium term objective – To move towards the four day week being the standard work arrangement across the economy, with no loss of pay</a:t>
            </a:r>
          </a:p>
        </p:txBody>
      </p:sp>
      <p:sp>
        <p:nvSpPr>
          <p:cNvPr id="4" name="Rectangle 3"/>
          <p:cNvSpPr/>
          <p:nvPr/>
        </p:nvSpPr>
        <p:spPr>
          <a:xfrm>
            <a:off x="0" y="221344"/>
            <a:ext cx="7287572" cy="769441"/>
          </a:xfrm>
          <a:prstGeom prst="rect">
            <a:avLst/>
          </a:prstGeom>
        </p:spPr>
        <p:txBody>
          <a:bodyPr wrap="none">
            <a:spAutoFit/>
          </a:bodyPr>
          <a:lstStyle/>
          <a:p>
            <a:r>
              <a:rPr lang="en-IE" sz="4400" b="1" dirty="0">
                <a:solidFill>
                  <a:schemeClr val="bg1"/>
                </a:solidFill>
                <a:latin typeface="Rubik" panose="00000500000000000000" pitchFamily="2" charset="-79"/>
                <a:cs typeface="Rubik" panose="00000500000000000000" pitchFamily="2" charset="-79"/>
              </a:rPr>
              <a:t>Four Day Week </a:t>
            </a:r>
            <a:r>
              <a:rPr lang="en-IE" sz="4400" b="1" dirty="0" smtClean="0">
                <a:solidFill>
                  <a:schemeClr val="bg1"/>
                </a:solidFill>
                <a:latin typeface="Rubik" panose="00000500000000000000" pitchFamily="2" charset="-79"/>
                <a:cs typeface="Rubik" panose="00000500000000000000" pitchFamily="2" charset="-79"/>
              </a:rPr>
              <a:t>Ireland</a:t>
            </a:r>
            <a:endParaRPr lang="en-IE" sz="4400" b="1" dirty="0">
              <a:solidFill>
                <a:schemeClr val="bg1"/>
              </a:solidFill>
            </a:endParaRPr>
          </a:p>
        </p:txBody>
      </p:sp>
    </p:spTree>
    <p:extLst>
      <p:ext uri="{BB962C8B-B14F-4D97-AF65-F5344CB8AC3E}">
        <p14:creationId xmlns:p14="http://schemas.microsoft.com/office/powerpoint/2010/main" val="608295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3162210-2681-4C64-A0CB-57FB9FF7D2E5}"/>
              </a:ext>
            </a:extLst>
          </p:cNvPr>
          <p:cNvSpPr>
            <a:spLocks noGrp="1"/>
          </p:cNvSpPr>
          <p:nvPr>
            <p:ph type="body" sz="quarter" idx="49"/>
          </p:nvPr>
        </p:nvSpPr>
        <p:spPr>
          <a:xfrm>
            <a:off x="1375011" y="928198"/>
            <a:ext cx="5548676" cy="323941"/>
          </a:xfrm>
        </p:spPr>
        <p:txBody>
          <a:bodyPr/>
          <a:lstStyle/>
          <a:p>
            <a:r>
              <a:rPr lang="en-GB" dirty="0">
                <a:solidFill>
                  <a:schemeClr val="tx1">
                    <a:lumMod val="50000"/>
                    <a:lumOff val="50000"/>
                  </a:schemeClr>
                </a:solidFill>
              </a:rPr>
              <a:t>Base: All </a:t>
            </a:r>
            <a:r>
              <a:rPr lang="en-US" dirty="0">
                <a:solidFill>
                  <a:schemeClr val="tx1">
                    <a:lumMod val="50000"/>
                    <a:lumOff val="50000"/>
                  </a:schemeClr>
                </a:solidFill>
              </a:rPr>
              <a:t>Working Adults – 554/2,042,000</a:t>
            </a:r>
            <a:endParaRPr lang="en-IE" dirty="0"/>
          </a:p>
          <a:p>
            <a:endParaRPr lang="en-IE" dirty="0"/>
          </a:p>
        </p:txBody>
      </p:sp>
      <p:sp>
        <p:nvSpPr>
          <p:cNvPr id="3" name="Title 2">
            <a:extLst>
              <a:ext uri="{FF2B5EF4-FFF2-40B4-BE49-F238E27FC236}">
                <a16:creationId xmlns:a16="http://schemas.microsoft.com/office/drawing/2014/main" xmlns="" id="{A93E29F6-1ABF-4952-83CA-266A2C7C1859}"/>
              </a:ext>
            </a:extLst>
          </p:cNvPr>
          <p:cNvSpPr>
            <a:spLocks noGrp="1"/>
          </p:cNvSpPr>
          <p:nvPr>
            <p:ph type="title"/>
          </p:nvPr>
        </p:nvSpPr>
        <p:spPr>
          <a:xfrm>
            <a:off x="1375012" y="178963"/>
            <a:ext cx="7952663" cy="370620"/>
          </a:xfrm>
        </p:spPr>
        <p:txBody>
          <a:bodyPr/>
          <a:lstStyle/>
          <a:p>
            <a:r>
              <a:rPr lang="en-US" dirty="0"/>
              <a:t>Working adults view of a 4-Day week trial in their own workplace</a:t>
            </a:r>
            <a:endParaRPr lang="en-IE" dirty="0"/>
          </a:p>
        </p:txBody>
      </p:sp>
      <p:sp>
        <p:nvSpPr>
          <p:cNvPr id="5" name="Text Placeholder 4">
            <a:extLst>
              <a:ext uri="{FF2B5EF4-FFF2-40B4-BE49-F238E27FC236}">
                <a16:creationId xmlns:a16="http://schemas.microsoft.com/office/drawing/2014/main" xmlns="" id="{62CAD51D-BB3E-4C49-9F6B-AE6D3E601CE3}"/>
              </a:ext>
            </a:extLst>
          </p:cNvPr>
          <p:cNvSpPr>
            <a:spLocks noGrp="1"/>
          </p:cNvSpPr>
          <p:nvPr>
            <p:ph type="body" sz="quarter" idx="60"/>
          </p:nvPr>
        </p:nvSpPr>
        <p:spPr>
          <a:xfrm>
            <a:off x="1830189" y="6542427"/>
            <a:ext cx="6853642" cy="285204"/>
          </a:xfrm>
        </p:spPr>
        <p:txBody>
          <a:bodyPr/>
          <a:lstStyle/>
          <a:p>
            <a:pPr>
              <a:lnSpc>
                <a:spcPct val="100000"/>
              </a:lnSpc>
              <a:spcBef>
                <a:spcPts val="0"/>
              </a:spcBef>
            </a:pPr>
            <a:r>
              <a:rPr lang="en-US" sz="800" dirty="0"/>
              <a:t>Q.2a Do you believe that </a:t>
            </a:r>
            <a:r>
              <a:rPr lang="en-US" sz="800" dirty="0" err="1"/>
              <a:t>trialling</a:t>
            </a:r>
            <a:r>
              <a:rPr lang="en-US" sz="800" dirty="0"/>
              <a:t> a four-day week in your own place of work -without loss of pay or productivity- would be desirable for employees?</a:t>
            </a:r>
          </a:p>
          <a:p>
            <a:pPr>
              <a:lnSpc>
                <a:spcPct val="100000"/>
              </a:lnSpc>
              <a:spcBef>
                <a:spcPts val="0"/>
              </a:spcBef>
            </a:pPr>
            <a:r>
              <a:rPr lang="en-US" sz="800" dirty="0"/>
              <a:t>Q.2b Do you believe that </a:t>
            </a:r>
            <a:r>
              <a:rPr lang="en-US" sz="800" dirty="0" err="1"/>
              <a:t>trialling</a:t>
            </a:r>
            <a:r>
              <a:rPr lang="en-US" sz="800" dirty="0"/>
              <a:t> a four-day week in your own place of work -without loss of pay or productivity- would be feasible for the employer?</a:t>
            </a:r>
            <a:endParaRPr lang="en-IE" sz="800" dirty="0"/>
          </a:p>
        </p:txBody>
      </p:sp>
      <p:sp>
        <p:nvSpPr>
          <p:cNvPr id="7" name="Rectangle: Rounded Corners 6">
            <a:extLst>
              <a:ext uri="{FF2B5EF4-FFF2-40B4-BE49-F238E27FC236}">
                <a16:creationId xmlns:a16="http://schemas.microsoft.com/office/drawing/2014/main" xmlns="" id="{C521C40B-147A-42B9-8965-98114A2E498B}"/>
              </a:ext>
            </a:extLst>
          </p:cNvPr>
          <p:cNvSpPr/>
          <p:nvPr/>
        </p:nvSpPr>
        <p:spPr>
          <a:xfrm>
            <a:off x="6224324" y="1377672"/>
            <a:ext cx="4613357" cy="431726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Rounded Corners 8">
            <a:extLst>
              <a:ext uri="{FF2B5EF4-FFF2-40B4-BE49-F238E27FC236}">
                <a16:creationId xmlns:a16="http://schemas.microsoft.com/office/drawing/2014/main" xmlns="" id="{C8F32C2C-0FB3-41F7-B405-3F53FAAE12C7}"/>
              </a:ext>
            </a:extLst>
          </p:cNvPr>
          <p:cNvSpPr/>
          <p:nvPr/>
        </p:nvSpPr>
        <p:spPr>
          <a:xfrm>
            <a:off x="1388756" y="1378140"/>
            <a:ext cx="4613357" cy="431726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xmlns="" id="{6F9F015D-9265-46C2-9D6D-419AF909CF02}"/>
              </a:ext>
            </a:extLst>
          </p:cNvPr>
          <p:cNvSpPr txBox="1"/>
          <p:nvPr/>
        </p:nvSpPr>
        <p:spPr>
          <a:xfrm>
            <a:off x="7324794" y="1466385"/>
            <a:ext cx="2412415" cy="276999"/>
          </a:xfrm>
          <a:prstGeom prst="rect">
            <a:avLst/>
          </a:prstGeom>
          <a:solidFill>
            <a:schemeClr val="bg1">
              <a:lumMod val="85000"/>
            </a:schemeClr>
          </a:solidFill>
        </p:spPr>
        <p:txBody>
          <a:bodyPr wrap="square" rtlCol="0">
            <a:spAutoFit/>
          </a:bodyPr>
          <a:lstStyle/>
          <a:p>
            <a:pPr algn="ctr"/>
            <a:r>
              <a:rPr lang="en-IE" sz="1200" b="1" dirty="0">
                <a:solidFill>
                  <a:schemeClr val="tx1">
                    <a:lumMod val="75000"/>
                    <a:lumOff val="25000"/>
                  </a:schemeClr>
                </a:solidFill>
              </a:rPr>
              <a:t>Achievable for Employers</a:t>
            </a:r>
          </a:p>
        </p:txBody>
      </p:sp>
      <p:sp>
        <p:nvSpPr>
          <p:cNvPr id="15" name="TextBox 14">
            <a:extLst>
              <a:ext uri="{FF2B5EF4-FFF2-40B4-BE49-F238E27FC236}">
                <a16:creationId xmlns:a16="http://schemas.microsoft.com/office/drawing/2014/main" xmlns="" id="{836FC3B7-31DD-4DA1-B27F-031DA48F59FB}"/>
              </a:ext>
            </a:extLst>
          </p:cNvPr>
          <p:cNvSpPr txBox="1"/>
          <p:nvPr/>
        </p:nvSpPr>
        <p:spPr>
          <a:xfrm>
            <a:off x="2323303" y="1466385"/>
            <a:ext cx="2412415" cy="276999"/>
          </a:xfrm>
          <a:prstGeom prst="rect">
            <a:avLst/>
          </a:prstGeom>
          <a:solidFill>
            <a:schemeClr val="bg1">
              <a:lumMod val="85000"/>
            </a:schemeClr>
          </a:solidFill>
        </p:spPr>
        <p:txBody>
          <a:bodyPr wrap="square" rtlCol="0">
            <a:spAutoFit/>
          </a:bodyPr>
          <a:lstStyle/>
          <a:p>
            <a:pPr algn="ctr"/>
            <a:r>
              <a:rPr lang="en-IE" sz="1200" b="1" dirty="0">
                <a:solidFill>
                  <a:schemeClr val="tx1">
                    <a:lumMod val="75000"/>
                    <a:lumOff val="25000"/>
                  </a:schemeClr>
                </a:solidFill>
              </a:rPr>
              <a:t>Desirable for Employees</a:t>
            </a:r>
          </a:p>
        </p:txBody>
      </p:sp>
      <p:graphicFrame>
        <p:nvGraphicFramePr>
          <p:cNvPr id="31" name="Chart Placeholder 30">
            <a:extLst>
              <a:ext uri="{FF2B5EF4-FFF2-40B4-BE49-F238E27FC236}">
                <a16:creationId xmlns:a16="http://schemas.microsoft.com/office/drawing/2014/main" xmlns="" id="{64681C95-7BE5-4DC7-97D5-1E8B1D535A53}"/>
              </a:ext>
            </a:extLst>
          </p:cNvPr>
          <p:cNvGraphicFramePr>
            <a:graphicFrameLocks noGrp="1"/>
          </p:cNvGraphicFramePr>
          <p:nvPr>
            <p:ph type="chart" sz="quarter" idx="61"/>
            <p:extLst/>
          </p:nvPr>
        </p:nvGraphicFramePr>
        <p:xfrm>
          <a:off x="1388756" y="1914495"/>
          <a:ext cx="4511675" cy="3720949"/>
        </p:xfrm>
        <a:graphic>
          <a:graphicData uri="http://schemas.openxmlformats.org/drawingml/2006/chart">
            <c:chart xmlns:c="http://schemas.openxmlformats.org/drawingml/2006/chart" xmlns:r="http://schemas.openxmlformats.org/officeDocument/2006/relationships" r:id="rId2"/>
          </a:graphicData>
        </a:graphic>
      </p:graphicFrame>
      <p:sp>
        <p:nvSpPr>
          <p:cNvPr id="33" name="TextBox 32">
            <a:extLst>
              <a:ext uri="{FF2B5EF4-FFF2-40B4-BE49-F238E27FC236}">
                <a16:creationId xmlns:a16="http://schemas.microsoft.com/office/drawing/2014/main" xmlns="" id="{BD0102AC-721C-4AB5-8FF7-BACB4F300F8F}"/>
              </a:ext>
            </a:extLst>
          </p:cNvPr>
          <p:cNvSpPr txBox="1"/>
          <p:nvPr/>
        </p:nvSpPr>
        <p:spPr>
          <a:xfrm>
            <a:off x="1389550" y="1766051"/>
            <a:ext cx="1477109" cy="261610"/>
          </a:xfrm>
          <a:prstGeom prst="rect">
            <a:avLst/>
          </a:prstGeom>
          <a:noFill/>
        </p:spPr>
        <p:txBody>
          <a:bodyPr wrap="square" rtlCol="0">
            <a:spAutoFit/>
          </a:bodyPr>
          <a:lstStyle/>
          <a:p>
            <a:r>
              <a:rPr lang="en-IE" sz="1100" b="1" dirty="0"/>
              <a:t>Work Status:</a:t>
            </a:r>
          </a:p>
        </p:txBody>
      </p:sp>
      <p:sp>
        <p:nvSpPr>
          <p:cNvPr id="35" name="TextBox 34">
            <a:extLst>
              <a:ext uri="{FF2B5EF4-FFF2-40B4-BE49-F238E27FC236}">
                <a16:creationId xmlns:a16="http://schemas.microsoft.com/office/drawing/2014/main" xmlns="" id="{6003B416-BD45-4DCE-9171-0C050E4F4DE8}"/>
              </a:ext>
            </a:extLst>
          </p:cNvPr>
          <p:cNvSpPr txBox="1"/>
          <p:nvPr/>
        </p:nvSpPr>
        <p:spPr>
          <a:xfrm>
            <a:off x="1389550" y="2449188"/>
            <a:ext cx="1477109" cy="261610"/>
          </a:xfrm>
          <a:prstGeom prst="rect">
            <a:avLst/>
          </a:prstGeom>
          <a:noFill/>
        </p:spPr>
        <p:txBody>
          <a:bodyPr wrap="square" rtlCol="0">
            <a:spAutoFit/>
          </a:bodyPr>
          <a:lstStyle/>
          <a:p>
            <a:r>
              <a:rPr lang="en-IE" sz="1100" b="1" dirty="0"/>
              <a:t>Sector:</a:t>
            </a:r>
          </a:p>
        </p:txBody>
      </p:sp>
      <p:sp>
        <p:nvSpPr>
          <p:cNvPr id="37" name="TextBox 36">
            <a:extLst>
              <a:ext uri="{FF2B5EF4-FFF2-40B4-BE49-F238E27FC236}">
                <a16:creationId xmlns:a16="http://schemas.microsoft.com/office/drawing/2014/main" xmlns="" id="{2FF86646-3A37-423E-B009-5A37BC45F257}"/>
              </a:ext>
            </a:extLst>
          </p:cNvPr>
          <p:cNvSpPr txBox="1"/>
          <p:nvPr/>
        </p:nvSpPr>
        <p:spPr>
          <a:xfrm>
            <a:off x="1389550" y="2977482"/>
            <a:ext cx="1477109" cy="261610"/>
          </a:xfrm>
          <a:prstGeom prst="rect">
            <a:avLst/>
          </a:prstGeom>
          <a:noFill/>
        </p:spPr>
        <p:txBody>
          <a:bodyPr wrap="square" rtlCol="0">
            <a:spAutoFit/>
          </a:bodyPr>
          <a:lstStyle/>
          <a:p>
            <a:r>
              <a:rPr lang="en-IE" sz="1100" b="1" dirty="0"/>
              <a:t>Responsibility:</a:t>
            </a:r>
          </a:p>
        </p:txBody>
      </p:sp>
      <p:sp>
        <p:nvSpPr>
          <p:cNvPr id="38" name="TextBox 37">
            <a:extLst>
              <a:ext uri="{FF2B5EF4-FFF2-40B4-BE49-F238E27FC236}">
                <a16:creationId xmlns:a16="http://schemas.microsoft.com/office/drawing/2014/main" xmlns="" id="{B5122B61-1DC3-410C-8F6E-8AA8E082AF86}"/>
              </a:ext>
            </a:extLst>
          </p:cNvPr>
          <p:cNvSpPr txBox="1"/>
          <p:nvPr/>
        </p:nvSpPr>
        <p:spPr>
          <a:xfrm>
            <a:off x="1382281" y="3431668"/>
            <a:ext cx="1477109" cy="261610"/>
          </a:xfrm>
          <a:prstGeom prst="rect">
            <a:avLst/>
          </a:prstGeom>
          <a:noFill/>
        </p:spPr>
        <p:txBody>
          <a:bodyPr wrap="square" rtlCol="0">
            <a:spAutoFit/>
          </a:bodyPr>
          <a:lstStyle/>
          <a:p>
            <a:r>
              <a:rPr lang="en-IE" sz="1100" b="1" dirty="0"/>
              <a:t>Sector:</a:t>
            </a:r>
          </a:p>
        </p:txBody>
      </p:sp>
      <p:sp>
        <p:nvSpPr>
          <p:cNvPr id="39" name="TextBox 38">
            <a:extLst>
              <a:ext uri="{FF2B5EF4-FFF2-40B4-BE49-F238E27FC236}">
                <a16:creationId xmlns:a16="http://schemas.microsoft.com/office/drawing/2014/main" xmlns="" id="{5D3F7DE4-57CC-4991-B8FC-86AE86AD6E95}"/>
              </a:ext>
            </a:extLst>
          </p:cNvPr>
          <p:cNvSpPr txBox="1"/>
          <p:nvPr/>
        </p:nvSpPr>
        <p:spPr>
          <a:xfrm>
            <a:off x="1375012" y="4491644"/>
            <a:ext cx="1477109" cy="261610"/>
          </a:xfrm>
          <a:prstGeom prst="rect">
            <a:avLst/>
          </a:prstGeom>
          <a:noFill/>
        </p:spPr>
        <p:txBody>
          <a:bodyPr wrap="square" rtlCol="0">
            <a:spAutoFit/>
          </a:bodyPr>
          <a:lstStyle/>
          <a:p>
            <a:r>
              <a:rPr lang="en-IE" sz="1100" b="1" dirty="0"/>
              <a:t>Grade:</a:t>
            </a:r>
          </a:p>
        </p:txBody>
      </p:sp>
      <p:graphicFrame>
        <p:nvGraphicFramePr>
          <p:cNvPr id="41" name="Table 40">
            <a:extLst>
              <a:ext uri="{FF2B5EF4-FFF2-40B4-BE49-F238E27FC236}">
                <a16:creationId xmlns:a16="http://schemas.microsoft.com/office/drawing/2014/main" xmlns="" id="{CC9E5A81-DA6F-418B-B63C-8606F5451F38}"/>
              </a:ext>
            </a:extLst>
          </p:cNvPr>
          <p:cNvGraphicFramePr>
            <a:graphicFrameLocks noGrp="1"/>
          </p:cNvGraphicFramePr>
          <p:nvPr>
            <p:extLst/>
          </p:nvPr>
        </p:nvGraphicFramePr>
        <p:xfrm>
          <a:off x="5140848" y="1766243"/>
          <a:ext cx="773327" cy="191517"/>
        </p:xfrm>
        <a:graphic>
          <a:graphicData uri="http://schemas.openxmlformats.org/drawingml/2006/table">
            <a:tbl>
              <a:tblPr firstRow="1" bandRow="1">
                <a:tableStyleId>{5C22544A-7EE6-4342-B048-85BDC9FD1C3A}</a:tableStyleId>
              </a:tblPr>
              <a:tblGrid>
                <a:gridCol w="773327">
                  <a:extLst>
                    <a:ext uri="{9D8B030D-6E8A-4147-A177-3AD203B41FA5}">
                      <a16:colId xmlns:a16="http://schemas.microsoft.com/office/drawing/2014/main" xmlns="" val="1621742834"/>
                    </a:ext>
                  </a:extLst>
                </a:gridCol>
              </a:tblGrid>
              <a:tr h="180000">
                <a:tc>
                  <a:txBody>
                    <a:bodyPr/>
                    <a:lstStyle/>
                    <a:p>
                      <a:pPr algn="ctr" fontAlgn="t"/>
                      <a:r>
                        <a:rPr lang="en-US" sz="1200" b="0" i="1" u="none" strike="noStrike" dirty="0">
                          <a:solidFill>
                            <a:schemeClr val="tx1"/>
                          </a:solidFill>
                          <a:effectLst/>
                          <a:latin typeface="+mn-lt"/>
                          <a:ea typeface="Verdana" panose="020B0604030504040204" pitchFamily="34" charset="0"/>
                          <a:cs typeface="Verdana" panose="020B0604030504040204" pitchFamily="34" charset="0"/>
                        </a:rPr>
                        <a:t>%</a:t>
                      </a:r>
                      <a:endParaRPr lang="en-IE" sz="1200" b="0" i="1" u="none" strike="noStrike" dirty="0">
                        <a:solidFill>
                          <a:schemeClr val="tx1"/>
                        </a:solidFill>
                        <a:effectLst/>
                        <a:latin typeface="+mn-lt"/>
                        <a:ea typeface="Verdana" panose="020B0604030504040204" pitchFamily="34" charset="0"/>
                        <a:cs typeface="Verdana" panose="020B0604030504040204" pitchFamily="34" charset="0"/>
                      </a:endParaRPr>
                    </a:p>
                  </a:txBody>
                  <a:tcPr marL="8637" marR="8637" marT="8637"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83741436"/>
                  </a:ext>
                </a:extLst>
              </a:tr>
            </a:tbl>
          </a:graphicData>
        </a:graphic>
      </p:graphicFrame>
      <p:graphicFrame>
        <p:nvGraphicFramePr>
          <p:cNvPr id="42" name="Chart Placeholder 30">
            <a:extLst>
              <a:ext uri="{FF2B5EF4-FFF2-40B4-BE49-F238E27FC236}">
                <a16:creationId xmlns:a16="http://schemas.microsoft.com/office/drawing/2014/main" xmlns="" id="{47AD4107-A926-45F4-9521-0792CE02EBA8}"/>
              </a:ext>
            </a:extLst>
          </p:cNvPr>
          <p:cNvGraphicFramePr>
            <a:graphicFrameLocks/>
          </p:cNvGraphicFramePr>
          <p:nvPr>
            <p:extLst/>
          </p:nvPr>
        </p:nvGraphicFramePr>
        <p:xfrm>
          <a:off x="6262977" y="1914495"/>
          <a:ext cx="4511675" cy="3720949"/>
        </p:xfrm>
        <a:graphic>
          <a:graphicData uri="http://schemas.openxmlformats.org/drawingml/2006/chart">
            <c:chart xmlns:c="http://schemas.openxmlformats.org/drawingml/2006/chart" xmlns:r="http://schemas.openxmlformats.org/officeDocument/2006/relationships" r:id="rId3"/>
          </a:graphicData>
        </a:graphic>
      </p:graphicFrame>
      <p:sp>
        <p:nvSpPr>
          <p:cNvPr id="43" name="TextBox 42">
            <a:extLst>
              <a:ext uri="{FF2B5EF4-FFF2-40B4-BE49-F238E27FC236}">
                <a16:creationId xmlns:a16="http://schemas.microsoft.com/office/drawing/2014/main" xmlns="" id="{261D09BF-F309-4493-B4DB-F6151509739A}"/>
              </a:ext>
            </a:extLst>
          </p:cNvPr>
          <p:cNvSpPr txBox="1"/>
          <p:nvPr/>
        </p:nvSpPr>
        <p:spPr>
          <a:xfrm>
            <a:off x="6263771" y="1766051"/>
            <a:ext cx="1477109" cy="261610"/>
          </a:xfrm>
          <a:prstGeom prst="rect">
            <a:avLst/>
          </a:prstGeom>
          <a:noFill/>
        </p:spPr>
        <p:txBody>
          <a:bodyPr wrap="square" rtlCol="0">
            <a:spAutoFit/>
          </a:bodyPr>
          <a:lstStyle/>
          <a:p>
            <a:r>
              <a:rPr lang="en-IE" sz="1100" b="1" dirty="0"/>
              <a:t>Work Status:</a:t>
            </a:r>
          </a:p>
        </p:txBody>
      </p:sp>
      <p:sp>
        <p:nvSpPr>
          <p:cNvPr id="44" name="TextBox 43">
            <a:extLst>
              <a:ext uri="{FF2B5EF4-FFF2-40B4-BE49-F238E27FC236}">
                <a16:creationId xmlns:a16="http://schemas.microsoft.com/office/drawing/2014/main" xmlns="" id="{0B233163-60D7-48AF-9C8F-B97EFBE17C14}"/>
              </a:ext>
            </a:extLst>
          </p:cNvPr>
          <p:cNvSpPr txBox="1"/>
          <p:nvPr/>
        </p:nvSpPr>
        <p:spPr>
          <a:xfrm>
            <a:off x="6263771" y="2449188"/>
            <a:ext cx="1477109" cy="261610"/>
          </a:xfrm>
          <a:prstGeom prst="rect">
            <a:avLst/>
          </a:prstGeom>
          <a:noFill/>
        </p:spPr>
        <p:txBody>
          <a:bodyPr wrap="square" rtlCol="0">
            <a:spAutoFit/>
          </a:bodyPr>
          <a:lstStyle/>
          <a:p>
            <a:r>
              <a:rPr lang="en-IE" sz="1100" b="1" dirty="0"/>
              <a:t>Sector:</a:t>
            </a:r>
          </a:p>
        </p:txBody>
      </p:sp>
      <p:sp>
        <p:nvSpPr>
          <p:cNvPr id="45" name="TextBox 44">
            <a:extLst>
              <a:ext uri="{FF2B5EF4-FFF2-40B4-BE49-F238E27FC236}">
                <a16:creationId xmlns:a16="http://schemas.microsoft.com/office/drawing/2014/main" xmlns="" id="{679C95BE-8F08-4FF6-9C29-520C0E00DF44}"/>
              </a:ext>
            </a:extLst>
          </p:cNvPr>
          <p:cNvSpPr txBox="1"/>
          <p:nvPr/>
        </p:nvSpPr>
        <p:spPr>
          <a:xfrm>
            <a:off x="6263771" y="2977482"/>
            <a:ext cx="1477109" cy="261610"/>
          </a:xfrm>
          <a:prstGeom prst="rect">
            <a:avLst/>
          </a:prstGeom>
          <a:noFill/>
        </p:spPr>
        <p:txBody>
          <a:bodyPr wrap="square" rtlCol="0">
            <a:spAutoFit/>
          </a:bodyPr>
          <a:lstStyle/>
          <a:p>
            <a:r>
              <a:rPr lang="en-IE" sz="1100" b="1" dirty="0"/>
              <a:t>Responsibility:</a:t>
            </a:r>
          </a:p>
        </p:txBody>
      </p:sp>
      <p:sp>
        <p:nvSpPr>
          <p:cNvPr id="46" name="TextBox 45">
            <a:extLst>
              <a:ext uri="{FF2B5EF4-FFF2-40B4-BE49-F238E27FC236}">
                <a16:creationId xmlns:a16="http://schemas.microsoft.com/office/drawing/2014/main" xmlns="" id="{44022D1F-7E95-4E99-A364-83B5AD57ED8C}"/>
              </a:ext>
            </a:extLst>
          </p:cNvPr>
          <p:cNvSpPr txBox="1"/>
          <p:nvPr/>
        </p:nvSpPr>
        <p:spPr>
          <a:xfrm>
            <a:off x="6256502" y="3431668"/>
            <a:ext cx="1477109" cy="261610"/>
          </a:xfrm>
          <a:prstGeom prst="rect">
            <a:avLst/>
          </a:prstGeom>
          <a:noFill/>
        </p:spPr>
        <p:txBody>
          <a:bodyPr wrap="square" rtlCol="0">
            <a:spAutoFit/>
          </a:bodyPr>
          <a:lstStyle/>
          <a:p>
            <a:r>
              <a:rPr lang="en-IE" sz="1100" b="1" dirty="0"/>
              <a:t>Sector:</a:t>
            </a:r>
          </a:p>
        </p:txBody>
      </p:sp>
      <p:sp>
        <p:nvSpPr>
          <p:cNvPr id="47" name="TextBox 46">
            <a:extLst>
              <a:ext uri="{FF2B5EF4-FFF2-40B4-BE49-F238E27FC236}">
                <a16:creationId xmlns:a16="http://schemas.microsoft.com/office/drawing/2014/main" xmlns="" id="{D130AAB5-FDAB-45BF-8AD6-7DA8B1E0EDE4}"/>
              </a:ext>
            </a:extLst>
          </p:cNvPr>
          <p:cNvSpPr txBox="1"/>
          <p:nvPr/>
        </p:nvSpPr>
        <p:spPr>
          <a:xfrm>
            <a:off x="6249233" y="4491644"/>
            <a:ext cx="1477109" cy="261610"/>
          </a:xfrm>
          <a:prstGeom prst="rect">
            <a:avLst/>
          </a:prstGeom>
          <a:noFill/>
        </p:spPr>
        <p:txBody>
          <a:bodyPr wrap="square" rtlCol="0">
            <a:spAutoFit/>
          </a:bodyPr>
          <a:lstStyle/>
          <a:p>
            <a:r>
              <a:rPr lang="en-IE" sz="1100" b="1" dirty="0"/>
              <a:t>Grade:</a:t>
            </a:r>
          </a:p>
        </p:txBody>
      </p:sp>
      <p:graphicFrame>
        <p:nvGraphicFramePr>
          <p:cNvPr id="48" name="Table 47">
            <a:extLst>
              <a:ext uri="{FF2B5EF4-FFF2-40B4-BE49-F238E27FC236}">
                <a16:creationId xmlns:a16="http://schemas.microsoft.com/office/drawing/2014/main" xmlns="" id="{B1461D53-9C15-4A83-8369-4A39BC93C3E4}"/>
              </a:ext>
            </a:extLst>
          </p:cNvPr>
          <p:cNvGraphicFramePr>
            <a:graphicFrameLocks noGrp="1"/>
          </p:cNvGraphicFramePr>
          <p:nvPr>
            <p:extLst/>
          </p:nvPr>
        </p:nvGraphicFramePr>
        <p:xfrm>
          <a:off x="9535009" y="1766243"/>
          <a:ext cx="773327" cy="191517"/>
        </p:xfrm>
        <a:graphic>
          <a:graphicData uri="http://schemas.openxmlformats.org/drawingml/2006/table">
            <a:tbl>
              <a:tblPr firstRow="1" bandRow="1">
                <a:tableStyleId>{5C22544A-7EE6-4342-B048-85BDC9FD1C3A}</a:tableStyleId>
              </a:tblPr>
              <a:tblGrid>
                <a:gridCol w="773327">
                  <a:extLst>
                    <a:ext uri="{9D8B030D-6E8A-4147-A177-3AD203B41FA5}">
                      <a16:colId xmlns:a16="http://schemas.microsoft.com/office/drawing/2014/main" xmlns="" val="1621742834"/>
                    </a:ext>
                  </a:extLst>
                </a:gridCol>
              </a:tblGrid>
              <a:tr h="180000">
                <a:tc>
                  <a:txBody>
                    <a:bodyPr/>
                    <a:lstStyle/>
                    <a:p>
                      <a:pPr algn="ctr" fontAlgn="t"/>
                      <a:r>
                        <a:rPr lang="en-US" sz="1200" b="0" i="1" u="none" strike="noStrike" dirty="0">
                          <a:solidFill>
                            <a:schemeClr val="tx1"/>
                          </a:solidFill>
                          <a:effectLst/>
                          <a:latin typeface="+mn-lt"/>
                          <a:ea typeface="Verdana" panose="020B0604030504040204" pitchFamily="34" charset="0"/>
                          <a:cs typeface="Verdana" panose="020B0604030504040204" pitchFamily="34" charset="0"/>
                        </a:rPr>
                        <a:t>%</a:t>
                      </a:r>
                      <a:endParaRPr lang="en-IE" sz="1200" b="0" i="1" u="none" strike="noStrike" dirty="0">
                        <a:solidFill>
                          <a:schemeClr val="tx1"/>
                        </a:solidFill>
                        <a:effectLst/>
                        <a:latin typeface="+mn-lt"/>
                        <a:ea typeface="Verdana" panose="020B0604030504040204" pitchFamily="34" charset="0"/>
                        <a:cs typeface="Verdana" panose="020B0604030504040204" pitchFamily="34" charset="0"/>
                      </a:endParaRPr>
                    </a:p>
                  </a:txBody>
                  <a:tcPr marL="8637" marR="8637" marT="8637"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83741436"/>
                  </a:ext>
                </a:extLst>
              </a:tr>
            </a:tbl>
          </a:graphicData>
        </a:graphic>
      </p:graphicFrame>
      <p:sp>
        <p:nvSpPr>
          <p:cNvPr id="23" name="TextBox 22">
            <a:extLst>
              <a:ext uri="{FF2B5EF4-FFF2-40B4-BE49-F238E27FC236}">
                <a16:creationId xmlns:a16="http://schemas.microsoft.com/office/drawing/2014/main" xmlns="" id="{36141F42-ACA5-4B69-9E52-F3F578DE79D8}"/>
              </a:ext>
            </a:extLst>
          </p:cNvPr>
          <p:cNvSpPr txBox="1"/>
          <p:nvPr/>
        </p:nvSpPr>
        <p:spPr>
          <a:xfrm>
            <a:off x="1987139" y="5751861"/>
            <a:ext cx="8217723" cy="790099"/>
          </a:xfrm>
          <a:prstGeom prst="parallelogram">
            <a:avLst/>
          </a:prstGeom>
          <a:solidFill>
            <a:schemeClr val="tx1">
              <a:lumMod val="65000"/>
              <a:lumOff val="35000"/>
            </a:schemeClr>
          </a:solidFill>
        </p:spPr>
        <p:txBody>
          <a:bodyPr wrap="square" lIns="0" rIns="0" rtlCol="0">
            <a:spAutoFit/>
          </a:bodyPr>
          <a:lstStyle/>
          <a:p>
            <a:pPr algn="ctr"/>
            <a:r>
              <a:rPr lang="en-US" sz="1200" b="1" dirty="0">
                <a:solidFill>
                  <a:schemeClr val="bg1"/>
                </a:solidFill>
              </a:rPr>
              <a:t>The vast majority of workers, irrespective of grade or sector, are enthusiastic about a potential trial.  Stronger support among the more skilled grades and those office based.  Less than half of employers feel it may be achievable, while recognizing that almost 7 in 10 of their employees would find it desirable.</a:t>
            </a:r>
            <a:endParaRPr lang="en-GB" sz="1200" b="1" dirty="0">
              <a:solidFill>
                <a:schemeClr val="bg1"/>
              </a:solidFill>
            </a:endParaRPr>
          </a:p>
        </p:txBody>
      </p:sp>
    </p:spTree>
    <p:extLst>
      <p:ext uri="{BB962C8B-B14F-4D97-AF65-F5344CB8AC3E}">
        <p14:creationId xmlns:p14="http://schemas.microsoft.com/office/powerpoint/2010/main" val="2896153483"/>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1"/>
          <p:cNvGraphicFramePr>
            <a:graphicFrameLocks noChangeAspect="1"/>
          </p:cNvGraphicFramePr>
          <p:nvPr>
            <p:extLst/>
          </p:nvPr>
        </p:nvGraphicFramePr>
        <p:xfrm>
          <a:off x="3307062" y="1812417"/>
          <a:ext cx="1691330" cy="371828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xmlns="" id="{9BD7683F-850D-4D21-A571-9AD319FA8E9D}"/>
              </a:ext>
            </a:extLst>
          </p:cNvPr>
          <p:cNvSpPr>
            <a:spLocks noGrp="1"/>
          </p:cNvSpPr>
          <p:nvPr>
            <p:ph type="body" sz="quarter" idx="49"/>
          </p:nvPr>
        </p:nvSpPr>
        <p:spPr>
          <a:xfrm>
            <a:off x="1275880" y="575230"/>
            <a:ext cx="5548676" cy="323941"/>
          </a:xfrm>
        </p:spPr>
        <p:txBody>
          <a:bodyPr/>
          <a:lstStyle/>
          <a:p>
            <a:r>
              <a:rPr lang="en-GB" sz="1400" dirty="0">
                <a:solidFill>
                  <a:schemeClr val="tx1">
                    <a:lumMod val="50000"/>
                    <a:lumOff val="50000"/>
                  </a:schemeClr>
                </a:solidFill>
              </a:rPr>
              <a:t>Base: All Adults 16+ - 1,020/3,839,000</a:t>
            </a:r>
            <a:endParaRPr lang="en-IE" dirty="0"/>
          </a:p>
        </p:txBody>
      </p:sp>
      <p:sp>
        <p:nvSpPr>
          <p:cNvPr id="214020" name="Rectangle 4"/>
          <p:cNvSpPr>
            <a:spLocks noGrp="1" noChangeArrowheads="1"/>
          </p:cNvSpPr>
          <p:nvPr>
            <p:ph type="title"/>
          </p:nvPr>
        </p:nvSpPr>
        <p:spPr>
          <a:xfrm>
            <a:off x="1275881" y="101453"/>
            <a:ext cx="8569321" cy="476754"/>
          </a:xfrm>
        </p:spPr>
        <p:txBody>
          <a:bodyPr/>
          <a:lstStyle/>
          <a:p>
            <a:r>
              <a:rPr lang="en-GB" sz="2400" dirty="0">
                <a:solidFill>
                  <a:schemeClr val="accent2"/>
                </a:solidFill>
              </a:rPr>
              <a:t>Should Government explore introduction of a 4-Day week?</a:t>
            </a:r>
            <a:endParaRPr lang="en-GB" sz="1451" dirty="0">
              <a:solidFill>
                <a:srgbClr val="58595B"/>
              </a:solidFill>
            </a:endParaRPr>
          </a:p>
        </p:txBody>
      </p:sp>
      <p:sp>
        <p:nvSpPr>
          <p:cNvPr id="5" name="Text Placeholder 4">
            <a:extLst>
              <a:ext uri="{FF2B5EF4-FFF2-40B4-BE49-F238E27FC236}">
                <a16:creationId xmlns:a16="http://schemas.microsoft.com/office/drawing/2014/main" xmlns="" id="{A29EE1BC-8C2F-4C6D-950C-45572C901469}"/>
              </a:ext>
            </a:extLst>
          </p:cNvPr>
          <p:cNvSpPr>
            <a:spLocks noGrp="1"/>
          </p:cNvSpPr>
          <p:nvPr>
            <p:ph type="body" sz="quarter" idx="60"/>
          </p:nvPr>
        </p:nvSpPr>
        <p:spPr>
          <a:xfrm>
            <a:off x="1726768" y="6557200"/>
            <a:ext cx="6921437" cy="285204"/>
          </a:xfrm>
        </p:spPr>
        <p:txBody>
          <a:bodyPr/>
          <a:lstStyle/>
          <a:p>
            <a:r>
              <a:rPr lang="en-US" sz="900" dirty="0">
                <a:latin typeface="Calibri" panose="020F0502020204030204" pitchFamily="34" charset="0"/>
                <a:ea typeface="MS Mincho" panose="02020609040205080304" pitchFamily="49" charset="-128"/>
                <a:cs typeface="Times New Roman" panose="02020603050405020304" pitchFamily="18" charset="0"/>
              </a:rPr>
              <a:t>Q.3 To what extent would you support or oppose the government exploring the introduction of a four day working week?”</a:t>
            </a:r>
            <a:endParaRPr lang="en-IE" sz="300" dirty="0"/>
          </a:p>
        </p:txBody>
      </p:sp>
      <p:graphicFrame>
        <p:nvGraphicFramePr>
          <p:cNvPr id="6" name="Table 5">
            <a:extLst>
              <a:ext uri="{FF2B5EF4-FFF2-40B4-BE49-F238E27FC236}">
                <a16:creationId xmlns:a16="http://schemas.microsoft.com/office/drawing/2014/main" xmlns="" id="{88489FE6-31E4-4F20-8D1C-1BD9F06AEF23}"/>
              </a:ext>
            </a:extLst>
          </p:cNvPr>
          <p:cNvGraphicFramePr>
            <a:graphicFrameLocks noGrp="1"/>
          </p:cNvGraphicFramePr>
          <p:nvPr>
            <p:extLst/>
          </p:nvPr>
        </p:nvGraphicFramePr>
        <p:xfrm>
          <a:off x="1179468" y="2650587"/>
          <a:ext cx="2270278" cy="2768029"/>
        </p:xfrm>
        <a:graphic>
          <a:graphicData uri="http://schemas.openxmlformats.org/drawingml/2006/table">
            <a:tbl>
              <a:tblPr>
                <a:tableStyleId>{5C22544A-7EE6-4342-B048-85BDC9FD1C3A}</a:tableStyleId>
              </a:tblPr>
              <a:tblGrid>
                <a:gridCol w="2270278">
                  <a:extLst>
                    <a:ext uri="{9D8B030D-6E8A-4147-A177-3AD203B41FA5}">
                      <a16:colId xmlns:a16="http://schemas.microsoft.com/office/drawing/2014/main" xmlns="" val="3187198599"/>
                    </a:ext>
                  </a:extLst>
                </a:gridCol>
              </a:tblGrid>
              <a:tr h="1330864">
                <a:tc>
                  <a:txBody>
                    <a:bodyPr/>
                    <a:lstStyle/>
                    <a:p>
                      <a:pPr algn="r" fontAlgn="t"/>
                      <a:r>
                        <a:rPr lang="en-US" sz="1100" u="none" strike="noStrike" dirty="0">
                          <a:effectLst/>
                        </a:rPr>
                        <a:t>Would strongly support</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917614350"/>
                  </a:ext>
                </a:extLst>
              </a:tr>
              <a:tr h="684000">
                <a:tc>
                  <a:txBody>
                    <a:bodyPr/>
                    <a:lstStyle/>
                    <a:p>
                      <a:pPr algn="r" fontAlgn="t"/>
                      <a:r>
                        <a:rPr lang="en-US" sz="1100" u="none" strike="noStrike" dirty="0">
                          <a:effectLst/>
                        </a:rPr>
                        <a:t>Would generally support</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516043903"/>
                  </a:ext>
                </a:extLst>
              </a:tr>
              <a:tr h="396000">
                <a:tc>
                  <a:txBody>
                    <a:bodyPr/>
                    <a:lstStyle/>
                    <a:p>
                      <a:pPr algn="r" fontAlgn="t"/>
                      <a:r>
                        <a:rPr lang="en-US" sz="1100" u="none" strike="noStrike" dirty="0">
                          <a:effectLst/>
                        </a:rPr>
                        <a:t>Neither support nor oppose</a:t>
                      </a:r>
                      <a:endParaRPr lang="en-US" sz="1100" b="0" i="0" u="none" strike="noStrike" dirty="0">
                        <a:effectLst/>
                        <a:latin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967327860"/>
                  </a:ext>
                </a:extLst>
              </a:tr>
              <a:tr h="180000">
                <a:tc>
                  <a:txBody>
                    <a:bodyPr/>
                    <a:lstStyle/>
                    <a:p>
                      <a:pPr algn="r" fontAlgn="t"/>
                      <a:r>
                        <a:rPr lang="en-IE" sz="1100" u="none" strike="noStrike" dirty="0">
                          <a:effectLst/>
                        </a:rPr>
                        <a:t>Would generally oppose</a:t>
                      </a:r>
                      <a:endParaRPr lang="en-IE" sz="1100" b="0" i="0" u="none" strike="noStrike" dirty="0">
                        <a:effectLst/>
                        <a:latin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816471933"/>
                  </a:ext>
                </a:extLst>
              </a:tr>
              <a:tr h="144000">
                <a:tc>
                  <a:txBody>
                    <a:bodyPr/>
                    <a:lstStyle/>
                    <a:p>
                      <a:pPr algn="r" fontAlgn="t"/>
                      <a:r>
                        <a:rPr lang="en-US" sz="1100" u="none" strike="noStrike" dirty="0">
                          <a:effectLst/>
                        </a:rPr>
                        <a:t>Would strongly oppose</a:t>
                      </a:r>
                      <a:endParaRPr lang="en-US" sz="1100" b="0" i="0" u="none" strike="noStrike" dirty="0">
                        <a:effectLst/>
                        <a:latin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06068133"/>
                  </a:ext>
                </a:extLst>
              </a:tr>
            </a:tbl>
          </a:graphicData>
        </a:graphic>
      </p:graphicFrame>
      <p:sp>
        <p:nvSpPr>
          <p:cNvPr id="7" name="TextBox 6">
            <a:extLst>
              <a:ext uri="{FF2B5EF4-FFF2-40B4-BE49-F238E27FC236}">
                <a16:creationId xmlns:a16="http://schemas.microsoft.com/office/drawing/2014/main" xmlns="" id="{D5E2AC76-27B8-4AF2-8973-5A0B4CB9E9DB}"/>
              </a:ext>
            </a:extLst>
          </p:cNvPr>
          <p:cNvSpPr txBox="1"/>
          <p:nvPr/>
        </p:nvSpPr>
        <p:spPr>
          <a:xfrm>
            <a:off x="1548882" y="5737752"/>
            <a:ext cx="9094237" cy="790099"/>
          </a:xfrm>
          <a:prstGeom prst="parallelogram">
            <a:avLst/>
          </a:prstGeom>
          <a:solidFill>
            <a:schemeClr val="tx1">
              <a:lumMod val="65000"/>
              <a:lumOff val="35000"/>
            </a:schemeClr>
          </a:solidFill>
        </p:spPr>
        <p:txBody>
          <a:bodyPr wrap="square" lIns="0" rIns="0" rtlCol="0">
            <a:spAutoFit/>
          </a:bodyPr>
          <a:lstStyle/>
          <a:p>
            <a:pPr algn="ctr"/>
            <a:r>
              <a:rPr lang="en-US" sz="1200" b="1" dirty="0">
                <a:solidFill>
                  <a:schemeClr val="bg1"/>
                </a:solidFill>
              </a:rPr>
              <a:t>More than three in four are supportive of the Government exploring the potential introduction of a 4-Day week, surpassing the level recorded in the UK, although mirroring the pattern of response by age in particular.  Even among employers more than three out of four are enthusiastic and only the self-employed seem notably dubious.  </a:t>
            </a:r>
            <a:endParaRPr lang="en-GB" sz="1200" b="1" dirty="0">
              <a:solidFill>
                <a:schemeClr val="bg1"/>
              </a:solidFill>
            </a:endParaRPr>
          </a:p>
        </p:txBody>
      </p:sp>
      <p:graphicFrame>
        <p:nvGraphicFramePr>
          <p:cNvPr id="9" name="Chart 8">
            <a:extLst>
              <a:ext uri="{FF2B5EF4-FFF2-40B4-BE49-F238E27FC236}">
                <a16:creationId xmlns:a16="http://schemas.microsoft.com/office/drawing/2014/main" xmlns="" id="{82B8FE4B-4A36-4A52-8A3D-EDECDB68E794}"/>
              </a:ext>
            </a:extLst>
          </p:cNvPr>
          <p:cNvGraphicFramePr/>
          <p:nvPr>
            <p:extLst/>
          </p:nvPr>
        </p:nvGraphicFramePr>
        <p:xfrm>
          <a:off x="5186520" y="1480698"/>
          <a:ext cx="3120727" cy="440542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xmlns="" id="{41B49DC1-39F6-461B-AC4F-1F07A3FD975A}"/>
              </a:ext>
            </a:extLst>
          </p:cNvPr>
          <p:cNvSpPr txBox="1"/>
          <p:nvPr/>
        </p:nvSpPr>
        <p:spPr>
          <a:xfrm>
            <a:off x="5784087" y="1554960"/>
            <a:ext cx="914157" cy="259751"/>
          </a:xfrm>
          <a:prstGeom prst="rect">
            <a:avLst/>
          </a:prstGeom>
          <a:noFill/>
        </p:spPr>
        <p:txBody>
          <a:bodyPr wrap="square" rtlCol="0">
            <a:spAutoFit/>
          </a:bodyPr>
          <a:lstStyle/>
          <a:p>
            <a:r>
              <a:rPr lang="en-IE" sz="1100" b="1" dirty="0"/>
              <a:t>Gender:</a:t>
            </a:r>
          </a:p>
        </p:txBody>
      </p:sp>
      <p:sp>
        <p:nvSpPr>
          <p:cNvPr id="12" name="TextBox 11">
            <a:extLst>
              <a:ext uri="{FF2B5EF4-FFF2-40B4-BE49-F238E27FC236}">
                <a16:creationId xmlns:a16="http://schemas.microsoft.com/office/drawing/2014/main" xmlns="" id="{486A8CED-2151-4A27-8890-80926F529C89}"/>
              </a:ext>
            </a:extLst>
          </p:cNvPr>
          <p:cNvSpPr txBox="1"/>
          <p:nvPr/>
        </p:nvSpPr>
        <p:spPr>
          <a:xfrm>
            <a:off x="5859885" y="2487509"/>
            <a:ext cx="914157" cy="259751"/>
          </a:xfrm>
          <a:prstGeom prst="rect">
            <a:avLst/>
          </a:prstGeom>
          <a:noFill/>
        </p:spPr>
        <p:txBody>
          <a:bodyPr wrap="square" rtlCol="0">
            <a:spAutoFit/>
          </a:bodyPr>
          <a:lstStyle/>
          <a:p>
            <a:r>
              <a:rPr lang="en-IE" sz="1100" b="1" dirty="0"/>
              <a:t>Age:</a:t>
            </a:r>
          </a:p>
        </p:txBody>
      </p:sp>
      <p:sp>
        <p:nvSpPr>
          <p:cNvPr id="18" name="TextBox 17">
            <a:extLst>
              <a:ext uri="{FF2B5EF4-FFF2-40B4-BE49-F238E27FC236}">
                <a16:creationId xmlns:a16="http://schemas.microsoft.com/office/drawing/2014/main" xmlns="" id="{3B2E7983-A849-41A8-9635-C295AA956B5B}"/>
              </a:ext>
            </a:extLst>
          </p:cNvPr>
          <p:cNvSpPr txBox="1"/>
          <p:nvPr/>
        </p:nvSpPr>
        <p:spPr>
          <a:xfrm>
            <a:off x="8286915" y="1663151"/>
            <a:ext cx="1477109" cy="261610"/>
          </a:xfrm>
          <a:prstGeom prst="rect">
            <a:avLst/>
          </a:prstGeom>
          <a:noFill/>
        </p:spPr>
        <p:txBody>
          <a:bodyPr wrap="square" rtlCol="0">
            <a:spAutoFit/>
          </a:bodyPr>
          <a:lstStyle/>
          <a:p>
            <a:r>
              <a:rPr lang="en-IE" sz="1100" b="1" dirty="0"/>
              <a:t>Work Status:</a:t>
            </a:r>
          </a:p>
        </p:txBody>
      </p:sp>
      <p:sp>
        <p:nvSpPr>
          <p:cNvPr id="20" name="TextBox 19">
            <a:extLst>
              <a:ext uri="{FF2B5EF4-FFF2-40B4-BE49-F238E27FC236}">
                <a16:creationId xmlns:a16="http://schemas.microsoft.com/office/drawing/2014/main" xmlns="" id="{831E401A-8886-4EE5-A905-4E90FF57D7DC}"/>
              </a:ext>
            </a:extLst>
          </p:cNvPr>
          <p:cNvSpPr txBox="1"/>
          <p:nvPr/>
        </p:nvSpPr>
        <p:spPr>
          <a:xfrm>
            <a:off x="5783167" y="4425863"/>
            <a:ext cx="1416776" cy="261610"/>
          </a:xfrm>
          <a:prstGeom prst="rect">
            <a:avLst/>
          </a:prstGeom>
          <a:noFill/>
        </p:spPr>
        <p:txBody>
          <a:bodyPr wrap="square" rtlCol="0">
            <a:spAutoFit/>
          </a:bodyPr>
          <a:lstStyle/>
          <a:p>
            <a:r>
              <a:rPr lang="en-IE" sz="1100" b="1" dirty="0"/>
              <a:t>Social Class:</a:t>
            </a:r>
          </a:p>
        </p:txBody>
      </p:sp>
      <p:sp>
        <p:nvSpPr>
          <p:cNvPr id="24" name="TextBox 23">
            <a:extLst>
              <a:ext uri="{FF2B5EF4-FFF2-40B4-BE49-F238E27FC236}">
                <a16:creationId xmlns:a16="http://schemas.microsoft.com/office/drawing/2014/main" xmlns="" id="{33F63260-84BE-4F42-92A7-CA8BCFD1981B}"/>
              </a:ext>
            </a:extLst>
          </p:cNvPr>
          <p:cNvSpPr txBox="1"/>
          <p:nvPr/>
        </p:nvSpPr>
        <p:spPr>
          <a:xfrm>
            <a:off x="7432787" y="955773"/>
            <a:ext cx="2412415" cy="276999"/>
          </a:xfrm>
          <a:prstGeom prst="rect">
            <a:avLst/>
          </a:prstGeom>
          <a:solidFill>
            <a:schemeClr val="bg1">
              <a:lumMod val="85000"/>
            </a:schemeClr>
          </a:solidFill>
        </p:spPr>
        <p:txBody>
          <a:bodyPr wrap="square" rtlCol="0">
            <a:spAutoFit/>
          </a:bodyPr>
          <a:lstStyle/>
          <a:p>
            <a:pPr algn="ctr"/>
            <a:r>
              <a:rPr lang="en-IE" sz="1200" b="1" dirty="0">
                <a:solidFill>
                  <a:schemeClr val="tx1">
                    <a:lumMod val="75000"/>
                    <a:lumOff val="25000"/>
                  </a:schemeClr>
                </a:solidFill>
              </a:rPr>
              <a:t>Support (All Adults)</a:t>
            </a:r>
          </a:p>
        </p:txBody>
      </p:sp>
      <p:sp>
        <p:nvSpPr>
          <p:cNvPr id="37" name="TextBox 36">
            <a:extLst>
              <a:ext uri="{FF2B5EF4-FFF2-40B4-BE49-F238E27FC236}">
                <a16:creationId xmlns:a16="http://schemas.microsoft.com/office/drawing/2014/main" xmlns="" id="{34B0BBD4-18AC-410A-8C39-79B0C9625DAC}"/>
              </a:ext>
            </a:extLst>
          </p:cNvPr>
          <p:cNvSpPr txBox="1"/>
          <p:nvPr/>
        </p:nvSpPr>
        <p:spPr>
          <a:xfrm>
            <a:off x="8286915" y="2826348"/>
            <a:ext cx="1477109" cy="261610"/>
          </a:xfrm>
          <a:prstGeom prst="rect">
            <a:avLst/>
          </a:prstGeom>
          <a:noFill/>
        </p:spPr>
        <p:txBody>
          <a:bodyPr wrap="square" rtlCol="0">
            <a:spAutoFit/>
          </a:bodyPr>
          <a:lstStyle/>
          <a:p>
            <a:r>
              <a:rPr lang="en-IE" sz="1100" b="1" dirty="0"/>
              <a:t>Sector:</a:t>
            </a:r>
          </a:p>
        </p:txBody>
      </p:sp>
      <p:sp>
        <p:nvSpPr>
          <p:cNvPr id="38" name="TextBox 37">
            <a:extLst>
              <a:ext uri="{FF2B5EF4-FFF2-40B4-BE49-F238E27FC236}">
                <a16:creationId xmlns:a16="http://schemas.microsoft.com/office/drawing/2014/main" xmlns="" id="{2688B7D8-5F07-487A-9BAA-AFE0AD627CEE}"/>
              </a:ext>
            </a:extLst>
          </p:cNvPr>
          <p:cNvSpPr txBox="1"/>
          <p:nvPr/>
        </p:nvSpPr>
        <p:spPr>
          <a:xfrm>
            <a:off x="8286915" y="3857562"/>
            <a:ext cx="1477109" cy="261610"/>
          </a:xfrm>
          <a:prstGeom prst="rect">
            <a:avLst/>
          </a:prstGeom>
          <a:noFill/>
        </p:spPr>
        <p:txBody>
          <a:bodyPr wrap="square" rtlCol="0">
            <a:spAutoFit/>
          </a:bodyPr>
          <a:lstStyle/>
          <a:p>
            <a:r>
              <a:rPr lang="en-IE" sz="1100" b="1" dirty="0"/>
              <a:t>Responsibility:</a:t>
            </a:r>
          </a:p>
        </p:txBody>
      </p:sp>
      <p:sp>
        <p:nvSpPr>
          <p:cNvPr id="32" name="TextBox 31">
            <a:extLst>
              <a:ext uri="{FF2B5EF4-FFF2-40B4-BE49-F238E27FC236}">
                <a16:creationId xmlns:a16="http://schemas.microsoft.com/office/drawing/2014/main" xmlns="" id="{364F4A68-567C-456C-8072-0D82495583DF}"/>
              </a:ext>
            </a:extLst>
          </p:cNvPr>
          <p:cNvSpPr txBox="1"/>
          <p:nvPr/>
        </p:nvSpPr>
        <p:spPr>
          <a:xfrm>
            <a:off x="2057400" y="5433300"/>
            <a:ext cx="2838203" cy="285204"/>
          </a:xfrm>
          <a:prstGeom prst="rect">
            <a:avLst/>
          </a:prstGeom>
          <a:noFill/>
        </p:spPr>
        <p:txBody>
          <a:bodyPr wrap="square" rtlCol="0">
            <a:spAutoFit/>
          </a:bodyPr>
          <a:lstStyle/>
          <a:p>
            <a:pPr>
              <a:tabLst>
                <a:tab pos="1614488" algn="ctr"/>
                <a:tab pos="2422525" algn="ctr"/>
              </a:tabLst>
            </a:pPr>
            <a:r>
              <a:rPr lang="en-US" sz="1200" b="1" dirty="0"/>
              <a:t>Mean Score	4.15	4.26</a:t>
            </a:r>
            <a:endParaRPr lang="en-IE" sz="1200" b="1" dirty="0"/>
          </a:p>
        </p:txBody>
      </p:sp>
      <p:sp>
        <p:nvSpPr>
          <p:cNvPr id="3" name="TextBox 2">
            <a:extLst>
              <a:ext uri="{FF2B5EF4-FFF2-40B4-BE49-F238E27FC236}">
                <a16:creationId xmlns:a16="http://schemas.microsoft.com/office/drawing/2014/main" xmlns="" id="{384D677C-6182-42BE-9AC2-81A9F81695A6}"/>
              </a:ext>
            </a:extLst>
          </p:cNvPr>
          <p:cNvSpPr txBox="1"/>
          <p:nvPr/>
        </p:nvSpPr>
        <p:spPr>
          <a:xfrm>
            <a:off x="3338001" y="1347932"/>
            <a:ext cx="828520" cy="646331"/>
          </a:xfrm>
          <a:prstGeom prst="rect">
            <a:avLst/>
          </a:prstGeom>
          <a:noFill/>
        </p:spPr>
        <p:txBody>
          <a:bodyPr wrap="square" rtlCol="0">
            <a:spAutoFit/>
          </a:bodyPr>
          <a:lstStyle/>
          <a:p>
            <a:pPr algn="ctr"/>
            <a:r>
              <a:rPr lang="en-US" sz="1200" dirty="0"/>
              <a:t>All Adults</a:t>
            </a:r>
          </a:p>
          <a:p>
            <a:pPr algn="ctr"/>
            <a:r>
              <a:rPr lang="en-US" sz="1200" dirty="0"/>
              <a:t>1,020</a:t>
            </a:r>
          </a:p>
          <a:p>
            <a:pPr algn="ctr"/>
            <a:r>
              <a:rPr lang="en-US" sz="1200" dirty="0"/>
              <a:t>%</a:t>
            </a:r>
            <a:endParaRPr lang="en-IE" sz="1200" dirty="0"/>
          </a:p>
        </p:txBody>
      </p:sp>
      <p:sp>
        <p:nvSpPr>
          <p:cNvPr id="22" name="TextBox 21">
            <a:extLst>
              <a:ext uri="{FF2B5EF4-FFF2-40B4-BE49-F238E27FC236}">
                <a16:creationId xmlns:a16="http://schemas.microsoft.com/office/drawing/2014/main" xmlns="" id="{C51BBF85-14D0-4495-A212-74C90E0CC084}"/>
              </a:ext>
            </a:extLst>
          </p:cNvPr>
          <p:cNvSpPr txBox="1"/>
          <p:nvPr/>
        </p:nvSpPr>
        <p:spPr>
          <a:xfrm>
            <a:off x="4091637" y="1345496"/>
            <a:ext cx="1001049" cy="646331"/>
          </a:xfrm>
          <a:prstGeom prst="rect">
            <a:avLst/>
          </a:prstGeom>
          <a:noFill/>
        </p:spPr>
        <p:txBody>
          <a:bodyPr wrap="square" rtlCol="0">
            <a:spAutoFit/>
          </a:bodyPr>
          <a:lstStyle/>
          <a:p>
            <a:pPr algn="ctr"/>
            <a:r>
              <a:rPr lang="en-US" sz="1200" dirty="0"/>
              <a:t>All Working</a:t>
            </a:r>
          </a:p>
          <a:p>
            <a:pPr algn="ctr"/>
            <a:r>
              <a:rPr lang="en-US" sz="1200" dirty="0"/>
              <a:t>554</a:t>
            </a:r>
          </a:p>
          <a:p>
            <a:pPr algn="ctr"/>
            <a:r>
              <a:rPr lang="en-US" sz="1200" dirty="0"/>
              <a:t>%</a:t>
            </a:r>
            <a:endParaRPr lang="en-IE" sz="1200" dirty="0"/>
          </a:p>
        </p:txBody>
      </p:sp>
      <p:graphicFrame>
        <p:nvGraphicFramePr>
          <p:cNvPr id="23" name="Chart 22">
            <a:extLst>
              <a:ext uri="{FF2B5EF4-FFF2-40B4-BE49-F238E27FC236}">
                <a16:creationId xmlns:a16="http://schemas.microsoft.com/office/drawing/2014/main" xmlns="" id="{1B98FC01-146C-450A-A5E4-64F4BAB49A0D}"/>
              </a:ext>
            </a:extLst>
          </p:cNvPr>
          <p:cNvGraphicFramePr/>
          <p:nvPr>
            <p:extLst/>
          </p:nvPr>
        </p:nvGraphicFramePr>
        <p:xfrm>
          <a:off x="7775363" y="1480697"/>
          <a:ext cx="3120727" cy="440542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xmlns="" id="{9BEFD8D6-E5D5-487F-9544-C8DBAFE96435}"/>
              </a:ext>
            </a:extLst>
          </p:cNvPr>
          <p:cNvSpPr txBox="1"/>
          <p:nvPr/>
        </p:nvSpPr>
        <p:spPr>
          <a:xfrm>
            <a:off x="6789420" y="1347812"/>
            <a:ext cx="776368" cy="430887"/>
          </a:xfrm>
          <a:prstGeom prst="rect">
            <a:avLst/>
          </a:prstGeom>
          <a:noFill/>
        </p:spPr>
        <p:txBody>
          <a:bodyPr wrap="square" rtlCol="0">
            <a:spAutoFit/>
          </a:bodyPr>
          <a:lstStyle/>
          <a:p>
            <a:pPr algn="ctr"/>
            <a:r>
              <a:rPr lang="en-US" sz="1050" b="1" dirty="0">
                <a:solidFill>
                  <a:schemeClr val="accent1">
                    <a:lumMod val="50000"/>
                  </a:schemeClr>
                </a:solidFill>
              </a:rPr>
              <a:t>Strongly support</a:t>
            </a:r>
            <a:endParaRPr lang="en-IE" sz="1050" b="1" dirty="0">
              <a:solidFill>
                <a:schemeClr val="accent1">
                  <a:lumMod val="50000"/>
                </a:schemeClr>
              </a:solidFill>
            </a:endParaRPr>
          </a:p>
        </p:txBody>
      </p:sp>
      <p:sp>
        <p:nvSpPr>
          <p:cNvPr id="27" name="TextBox 26">
            <a:extLst>
              <a:ext uri="{FF2B5EF4-FFF2-40B4-BE49-F238E27FC236}">
                <a16:creationId xmlns:a16="http://schemas.microsoft.com/office/drawing/2014/main" xmlns="" id="{F1DFB451-1902-486A-9928-A0835239DD68}"/>
              </a:ext>
            </a:extLst>
          </p:cNvPr>
          <p:cNvSpPr txBox="1"/>
          <p:nvPr/>
        </p:nvSpPr>
        <p:spPr>
          <a:xfrm>
            <a:off x="7365215" y="1347811"/>
            <a:ext cx="776368" cy="415498"/>
          </a:xfrm>
          <a:prstGeom prst="rect">
            <a:avLst/>
          </a:prstGeom>
          <a:noFill/>
        </p:spPr>
        <p:txBody>
          <a:bodyPr wrap="square" rtlCol="0">
            <a:spAutoFit/>
          </a:bodyPr>
          <a:lstStyle/>
          <a:p>
            <a:pPr algn="ctr"/>
            <a:r>
              <a:rPr lang="en-US" sz="1050" b="1" dirty="0">
                <a:solidFill>
                  <a:schemeClr val="accent1">
                    <a:lumMod val="75000"/>
                  </a:schemeClr>
                </a:solidFill>
              </a:rPr>
              <a:t>Generally support</a:t>
            </a:r>
            <a:endParaRPr lang="en-IE" sz="1050" b="1" dirty="0">
              <a:solidFill>
                <a:schemeClr val="accent1">
                  <a:lumMod val="75000"/>
                </a:schemeClr>
              </a:solidFill>
            </a:endParaRPr>
          </a:p>
        </p:txBody>
      </p:sp>
      <p:sp>
        <p:nvSpPr>
          <p:cNvPr id="29" name="TextBox 28">
            <a:extLst>
              <a:ext uri="{FF2B5EF4-FFF2-40B4-BE49-F238E27FC236}">
                <a16:creationId xmlns:a16="http://schemas.microsoft.com/office/drawing/2014/main" xmlns="" id="{09A51688-E3D3-4173-A1A3-959F4BB4BEC2}"/>
              </a:ext>
            </a:extLst>
          </p:cNvPr>
          <p:cNvSpPr txBox="1"/>
          <p:nvPr/>
        </p:nvSpPr>
        <p:spPr>
          <a:xfrm>
            <a:off x="9413181" y="1347812"/>
            <a:ext cx="776368" cy="430887"/>
          </a:xfrm>
          <a:prstGeom prst="rect">
            <a:avLst/>
          </a:prstGeom>
          <a:noFill/>
        </p:spPr>
        <p:txBody>
          <a:bodyPr wrap="square" rtlCol="0">
            <a:spAutoFit/>
          </a:bodyPr>
          <a:lstStyle/>
          <a:p>
            <a:pPr algn="ctr"/>
            <a:r>
              <a:rPr lang="en-US" sz="1050" b="1" dirty="0">
                <a:solidFill>
                  <a:schemeClr val="accent1">
                    <a:lumMod val="50000"/>
                  </a:schemeClr>
                </a:solidFill>
              </a:rPr>
              <a:t>Strongly support</a:t>
            </a:r>
            <a:endParaRPr lang="en-IE" sz="1050" b="1" dirty="0">
              <a:solidFill>
                <a:schemeClr val="accent1">
                  <a:lumMod val="50000"/>
                </a:schemeClr>
              </a:solidFill>
            </a:endParaRPr>
          </a:p>
        </p:txBody>
      </p:sp>
      <p:sp>
        <p:nvSpPr>
          <p:cNvPr id="30" name="TextBox 29">
            <a:extLst>
              <a:ext uri="{FF2B5EF4-FFF2-40B4-BE49-F238E27FC236}">
                <a16:creationId xmlns:a16="http://schemas.microsoft.com/office/drawing/2014/main" xmlns="" id="{FD968C95-C869-45E6-A821-DC1E09447033}"/>
              </a:ext>
            </a:extLst>
          </p:cNvPr>
          <p:cNvSpPr txBox="1"/>
          <p:nvPr/>
        </p:nvSpPr>
        <p:spPr>
          <a:xfrm>
            <a:off x="9988976" y="1347811"/>
            <a:ext cx="776368" cy="415498"/>
          </a:xfrm>
          <a:prstGeom prst="rect">
            <a:avLst/>
          </a:prstGeom>
          <a:noFill/>
        </p:spPr>
        <p:txBody>
          <a:bodyPr wrap="square" rtlCol="0">
            <a:spAutoFit/>
          </a:bodyPr>
          <a:lstStyle/>
          <a:p>
            <a:pPr algn="ctr"/>
            <a:r>
              <a:rPr lang="en-US" sz="1050" b="1" dirty="0">
                <a:solidFill>
                  <a:schemeClr val="accent1">
                    <a:lumMod val="75000"/>
                  </a:schemeClr>
                </a:solidFill>
              </a:rPr>
              <a:t>Generally support</a:t>
            </a:r>
            <a:endParaRPr lang="en-IE" sz="1050" b="1" dirty="0">
              <a:solidFill>
                <a:schemeClr val="accent1">
                  <a:lumMod val="75000"/>
                </a:schemeClr>
              </a:solidFill>
            </a:endParaRPr>
          </a:p>
        </p:txBody>
      </p:sp>
      <p:sp>
        <p:nvSpPr>
          <p:cNvPr id="4" name="TextBox 3">
            <a:extLst>
              <a:ext uri="{FF2B5EF4-FFF2-40B4-BE49-F238E27FC236}">
                <a16:creationId xmlns:a16="http://schemas.microsoft.com/office/drawing/2014/main" xmlns="" id="{A647F289-F565-4139-9689-E96A95FEBC88}"/>
              </a:ext>
            </a:extLst>
          </p:cNvPr>
          <p:cNvSpPr txBox="1"/>
          <p:nvPr/>
        </p:nvSpPr>
        <p:spPr>
          <a:xfrm>
            <a:off x="5154931" y="2959640"/>
            <a:ext cx="1163655" cy="1107996"/>
          </a:xfrm>
          <a:prstGeom prst="rect">
            <a:avLst/>
          </a:prstGeom>
          <a:noFill/>
          <a:ln>
            <a:solidFill>
              <a:schemeClr val="accent1"/>
            </a:solidFill>
          </a:ln>
        </p:spPr>
        <p:txBody>
          <a:bodyPr wrap="square" rtlCol="0">
            <a:spAutoFit/>
          </a:bodyPr>
          <a:lstStyle/>
          <a:p>
            <a:pPr algn="ctr">
              <a:tabLst>
                <a:tab pos="536575" algn="l"/>
              </a:tabLst>
            </a:pPr>
            <a:r>
              <a:rPr lang="en-US" sz="1100" dirty="0"/>
              <a:t>UK (Age)</a:t>
            </a:r>
          </a:p>
          <a:p>
            <a:pPr algn="ctr">
              <a:tabLst>
                <a:tab pos="536575" algn="l"/>
              </a:tabLst>
            </a:pPr>
            <a:r>
              <a:rPr lang="en-US" sz="1100" dirty="0"/>
              <a:t>18-34	72%</a:t>
            </a:r>
          </a:p>
          <a:p>
            <a:pPr algn="ctr">
              <a:tabLst>
                <a:tab pos="536575" algn="l"/>
              </a:tabLst>
            </a:pPr>
            <a:r>
              <a:rPr lang="en-US" sz="1100" dirty="0"/>
              <a:t>35-44	64%</a:t>
            </a:r>
          </a:p>
          <a:p>
            <a:pPr algn="ctr">
              <a:tabLst>
                <a:tab pos="536575" algn="l"/>
              </a:tabLst>
            </a:pPr>
            <a:r>
              <a:rPr lang="en-US" sz="1100" dirty="0"/>
              <a:t>45-54	68%</a:t>
            </a:r>
          </a:p>
          <a:p>
            <a:pPr algn="ctr">
              <a:tabLst>
                <a:tab pos="536575" algn="l"/>
              </a:tabLst>
            </a:pPr>
            <a:r>
              <a:rPr lang="en-US" sz="1100" dirty="0"/>
              <a:t>55-64	56%</a:t>
            </a:r>
          </a:p>
          <a:p>
            <a:pPr algn="ctr">
              <a:tabLst>
                <a:tab pos="536575" algn="l"/>
              </a:tabLst>
            </a:pPr>
            <a:r>
              <a:rPr lang="en-US" sz="1100" dirty="0"/>
              <a:t>65+	50%</a:t>
            </a:r>
            <a:endParaRPr lang="en-IE" sz="1100" dirty="0"/>
          </a:p>
        </p:txBody>
      </p:sp>
      <p:sp>
        <p:nvSpPr>
          <p:cNvPr id="8" name="Left Brace 7">
            <a:extLst>
              <a:ext uri="{FF2B5EF4-FFF2-40B4-BE49-F238E27FC236}">
                <a16:creationId xmlns:a16="http://schemas.microsoft.com/office/drawing/2014/main" xmlns="" id="{3ADC7257-D073-4ACC-997C-0223C22D2E88}"/>
              </a:ext>
            </a:extLst>
          </p:cNvPr>
          <p:cNvSpPr/>
          <p:nvPr/>
        </p:nvSpPr>
        <p:spPr>
          <a:xfrm>
            <a:off x="1531912" y="2650586"/>
            <a:ext cx="205806" cy="1468586"/>
          </a:xfrm>
          <a:prstGeom prst="leftBrac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26" name="Left Brace 25">
            <a:extLst>
              <a:ext uri="{FF2B5EF4-FFF2-40B4-BE49-F238E27FC236}">
                <a16:creationId xmlns:a16="http://schemas.microsoft.com/office/drawing/2014/main" xmlns="" id="{CAD9B04B-7EC8-49B3-9617-5008B0F39B26}"/>
              </a:ext>
            </a:extLst>
          </p:cNvPr>
          <p:cNvSpPr/>
          <p:nvPr/>
        </p:nvSpPr>
        <p:spPr>
          <a:xfrm>
            <a:off x="1534492" y="4425864"/>
            <a:ext cx="203226" cy="719161"/>
          </a:xfrm>
          <a:prstGeom prst="leftBrac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31" name="Left Brace 30">
            <a:extLst>
              <a:ext uri="{FF2B5EF4-FFF2-40B4-BE49-F238E27FC236}">
                <a16:creationId xmlns:a16="http://schemas.microsoft.com/office/drawing/2014/main" xmlns="" id="{1966AABA-F5D3-4960-A08C-6351B172FA3A}"/>
              </a:ext>
            </a:extLst>
          </p:cNvPr>
          <p:cNvSpPr/>
          <p:nvPr/>
        </p:nvSpPr>
        <p:spPr>
          <a:xfrm>
            <a:off x="1537072" y="5177013"/>
            <a:ext cx="200646" cy="353693"/>
          </a:xfrm>
          <a:prstGeom prst="leftBrac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33" name="TextBox 32">
            <a:extLst>
              <a:ext uri="{FF2B5EF4-FFF2-40B4-BE49-F238E27FC236}">
                <a16:creationId xmlns:a16="http://schemas.microsoft.com/office/drawing/2014/main" xmlns="" id="{B58453BA-3CA7-40A6-BB39-9C346A4E354F}"/>
              </a:ext>
            </a:extLst>
          </p:cNvPr>
          <p:cNvSpPr txBox="1"/>
          <p:nvPr/>
        </p:nvSpPr>
        <p:spPr>
          <a:xfrm>
            <a:off x="1123602" y="2189512"/>
            <a:ext cx="914157" cy="259751"/>
          </a:xfrm>
          <a:prstGeom prst="rect">
            <a:avLst/>
          </a:prstGeom>
          <a:noFill/>
        </p:spPr>
        <p:txBody>
          <a:bodyPr wrap="square" rtlCol="0">
            <a:spAutoFit/>
          </a:bodyPr>
          <a:lstStyle/>
          <a:p>
            <a:r>
              <a:rPr lang="en-IE" sz="1100" b="1" dirty="0"/>
              <a:t>UK:</a:t>
            </a:r>
          </a:p>
        </p:txBody>
      </p:sp>
      <p:sp>
        <p:nvSpPr>
          <p:cNvPr id="34" name="TextBox 33">
            <a:extLst>
              <a:ext uri="{FF2B5EF4-FFF2-40B4-BE49-F238E27FC236}">
                <a16:creationId xmlns:a16="http://schemas.microsoft.com/office/drawing/2014/main" xmlns="" id="{08A309B4-527C-4979-800F-9FD0D087C057}"/>
              </a:ext>
            </a:extLst>
          </p:cNvPr>
          <p:cNvSpPr txBox="1"/>
          <p:nvPr/>
        </p:nvSpPr>
        <p:spPr>
          <a:xfrm>
            <a:off x="1124415" y="3259798"/>
            <a:ext cx="555847" cy="261610"/>
          </a:xfrm>
          <a:prstGeom prst="rect">
            <a:avLst/>
          </a:prstGeom>
          <a:noFill/>
        </p:spPr>
        <p:txBody>
          <a:bodyPr wrap="square" rtlCol="0">
            <a:spAutoFit/>
          </a:bodyPr>
          <a:lstStyle/>
          <a:p>
            <a:r>
              <a:rPr lang="en-IE" sz="1100" dirty="0"/>
              <a:t>63%</a:t>
            </a:r>
          </a:p>
        </p:txBody>
      </p:sp>
      <p:sp>
        <p:nvSpPr>
          <p:cNvPr id="35" name="TextBox 34">
            <a:extLst>
              <a:ext uri="{FF2B5EF4-FFF2-40B4-BE49-F238E27FC236}">
                <a16:creationId xmlns:a16="http://schemas.microsoft.com/office/drawing/2014/main" xmlns="" id="{9799A640-81FD-45F9-A654-3F9186F2644A}"/>
              </a:ext>
            </a:extLst>
          </p:cNvPr>
          <p:cNvSpPr txBox="1"/>
          <p:nvPr/>
        </p:nvSpPr>
        <p:spPr>
          <a:xfrm>
            <a:off x="1124415" y="4654638"/>
            <a:ext cx="555847" cy="261610"/>
          </a:xfrm>
          <a:prstGeom prst="rect">
            <a:avLst/>
          </a:prstGeom>
          <a:noFill/>
        </p:spPr>
        <p:txBody>
          <a:bodyPr wrap="square" rtlCol="0">
            <a:spAutoFit/>
          </a:bodyPr>
          <a:lstStyle/>
          <a:p>
            <a:r>
              <a:rPr lang="en-IE" sz="1100" dirty="0"/>
              <a:t>25%</a:t>
            </a:r>
          </a:p>
        </p:txBody>
      </p:sp>
      <p:sp>
        <p:nvSpPr>
          <p:cNvPr id="36" name="TextBox 35">
            <a:extLst>
              <a:ext uri="{FF2B5EF4-FFF2-40B4-BE49-F238E27FC236}">
                <a16:creationId xmlns:a16="http://schemas.microsoft.com/office/drawing/2014/main" xmlns="" id="{80488B94-F6A8-4E8C-AF92-39D28008DFE3}"/>
              </a:ext>
            </a:extLst>
          </p:cNvPr>
          <p:cNvSpPr txBox="1"/>
          <p:nvPr/>
        </p:nvSpPr>
        <p:spPr>
          <a:xfrm>
            <a:off x="1124415" y="5220422"/>
            <a:ext cx="555847" cy="261610"/>
          </a:xfrm>
          <a:prstGeom prst="rect">
            <a:avLst/>
          </a:prstGeom>
          <a:noFill/>
        </p:spPr>
        <p:txBody>
          <a:bodyPr wrap="square" rtlCol="0">
            <a:spAutoFit/>
          </a:bodyPr>
          <a:lstStyle/>
          <a:p>
            <a:r>
              <a:rPr lang="en-IE" sz="1100" dirty="0"/>
              <a:t>12%</a:t>
            </a:r>
          </a:p>
        </p:txBody>
      </p:sp>
    </p:spTree>
    <p:extLst>
      <p:ext uri="{BB962C8B-B14F-4D97-AF65-F5344CB8AC3E}">
        <p14:creationId xmlns:p14="http://schemas.microsoft.com/office/powerpoint/2010/main" val="3767145214"/>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5EED327-A4EC-4989-9692-C02C6156F00C}"/>
              </a:ext>
            </a:extLst>
          </p:cNvPr>
          <p:cNvSpPr>
            <a:spLocks noGrp="1"/>
          </p:cNvSpPr>
          <p:nvPr>
            <p:ph type="title"/>
          </p:nvPr>
        </p:nvSpPr>
        <p:spPr>
          <a:xfrm>
            <a:off x="1240900" y="124301"/>
            <a:ext cx="8399925" cy="323941"/>
          </a:xfrm>
        </p:spPr>
        <p:txBody>
          <a:bodyPr/>
          <a:lstStyle/>
          <a:p>
            <a:r>
              <a:rPr lang="en-IE" dirty="0"/>
              <a:t>Factoring out the undecided, the result is unambiguous</a:t>
            </a:r>
          </a:p>
        </p:txBody>
      </p:sp>
      <p:sp>
        <p:nvSpPr>
          <p:cNvPr id="5" name="Text Placeholder 4">
            <a:extLst>
              <a:ext uri="{FF2B5EF4-FFF2-40B4-BE49-F238E27FC236}">
                <a16:creationId xmlns:a16="http://schemas.microsoft.com/office/drawing/2014/main" xmlns="" id="{449D1248-06E9-45F7-82D2-4E76336D707B}"/>
              </a:ext>
            </a:extLst>
          </p:cNvPr>
          <p:cNvSpPr>
            <a:spLocks noGrp="1"/>
          </p:cNvSpPr>
          <p:nvPr>
            <p:ph type="body" sz="quarter" idx="60"/>
          </p:nvPr>
        </p:nvSpPr>
        <p:spPr>
          <a:xfrm>
            <a:off x="1830189" y="6542427"/>
            <a:ext cx="6762123" cy="315573"/>
          </a:xfrm>
        </p:spPr>
        <p:txBody>
          <a:bodyPr anchor="ctr"/>
          <a:lstStyle/>
          <a:p>
            <a:pPr>
              <a:lnSpc>
                <a:spcPct val="100000"/>
              </a:lnSpc>
              <a:spcBef>
                <a:spcPts val="0"/>
              </a:spcBef>
            </a:pPr>
            <a:r>
              <a:rPr lang="en-IE" sz="800" dirty="0">
                <a:ea typeface="MS Mincho" panose="02020609040205080304" pitchFamily="49" charset="-128"/>
                <a:cs typeface="Times New Roman" panose="02020603050405020304" pitchFamily="18" charset="0"/>
              </a:rPr>
              <a:t>Q.1 ‘Given advancements in technology, do you believe a four-day week is a realistic and achievable ambition in the medium term?” (By a four day week we mean doing the same job, achieving the same goals and being paid the same salary, but doing this over 4 days rather than 5)</a:t>
            </a:r>
          </a:p>
          <a:p>
            <a:pPr>
              <a:lnSpc>
                <a:spcPct val="100000"/>
              </a:lnSpc>
              <a:spcBef>
                <a:spcPts val="0"/>
              </a:spcBef>
            </a:pPr>
            <a:r>
              <a:rPr lang="en-US" sz="800" dirty="0">
                <a:ea typeface="MS Mincho" panose="02020609040205080304" pitchFamily="49" charset="-128"/>
                <a:cs typeface="Times New Roman" panose="02020603050405020304" pitchFamily="18" charset="0"/>
              </a:rPr>
              <a:t>Q.3 To what extent would you support or oppose the government exploring the introduction of a four day working week?”</a:t>
            </a:r>
            <a:endParaRPr lang="en-IE" sz="800" dirty="0"/>
          </a:p>
          <a:p>
            <a:pPr>
              <a:lnSpc>
                <a:spcPct val="100000"/>
              </a:lnSpc>
              <a:spcBef>
                <a:spcPts val="0"/>
              </a:spcBef>
            </a:pPr>
            <a:endParaRPr lang="en-IE" sz="800" dirty="0"/>
          </a:p>
        </p:txBody>
      </p:sp>
      <p:graphicFrame>
        <p:nvGraphicFramePr>
          <p:cNvPr id="6" name="Object 21">
            <a:extLst>
              <a:ext uri="{FF2B5EF4-FFF2-40B4-BE49-F238E27FC236}">
                <a16:creationId xmlns:a16="http://schemas.microsoft.com/office/drawing/2014/main" xmlns="" id="{71EA885B-B89A-4EA9-B505-E5FC2094A39F}"/>
              </a:ext>
            </a:extLst>
          </p:cNvPr>
          <p:cNvGraphicFramePr>
            <a:graphicFrameLocks noChangeAspect="1"/>
          </p:cNvGraphicFramePr>
          <p:nvPr>
            <p:extLst/>
          </p:nvPr>
        </p:nvGraphicFramePr>
        <p:xfrm>
          <a:off x="3200188" y="1474090"/>
          <a:ext cx="1481657" cy="18817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xmlns="" id="{E1C1BC5A-CC03-4E10-B05A-6EA0C458209F}"/>
              </a:ext>
            </a:extLst>
          </p:cNvPr>
          <p:cNvGraphicFramePr>
            <a:graphicFrameLocks noGrp="1"/>
          </p:cNvGraphicFramePr>
          <p:nvPr>
            <p:extLst/>
          </p:nvPr>
        </p:nvGraphicFramePr>
        <p:xfrm>
          <a:off x="1143000" y="1752910"/>
          <a:ext cx="2270278" cy="1603700"/>
        </p:xfrm>
        <a:graphic>
          <a:graphicData uri="http://schemas.openxmlformats.org/drawingml/2006/table">
            <a:tbl>
              <a:tblPr>
                <a:tableStyleId>{5C22544A-7EE6-4342-B048-85BDC9FD1C3A}</a:tableStyleId>
              </a:tblPr>
              <a:tblGrid>
                <a:gridCol w="2270278">
                  <a:extLst>
                    <a:ext uri="{9D8B030D-6E8A-4147-A177-3AD203B41FA5}">
                      <a16:colId xmlns:a16="http://schemas.microsoft.com/office/drawing/2014/main" xmlns="" val="3187198599"/>
                    </a:ext>
                  </a:extLst>
                </a:gridCol>
              </a:tblGrid>
              <a:tr h="615386">
                <a:tc>
                  <a:txBody>
                    <a:bodyPr/>
                    <a:lstStyle/>
                    <a:p>
                      <a:pPr algn="r" fontAlgn="t"/>
                      <a:r>
                        <a:rPr lang="en-US" sz="1100" u="none" strike="noStrike" dirty="0">
                          <a:effectLst/>
                        </a:rPr>
                        <a:t>Strongly believe it is achievable (5)</a:t>
                      </a:r>
                      <a:endParaRPr lang="en-US" sz="1100" b="0" i="0" u="none" strike="noStrike" dirty="0">
                        <a:effectLst/>
                        <a:latin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917614350"/>
                  </a:ext>
                </a:extLst>
              </a:tr>
              <a:tr h="377952">
                <a:tc>
                  <a:txBody>
                    <a:bodyPr/>
                    <a:lstStyle/>
                    <a:p>
                      <a:pPr algn="r" fontAlgn="t"/>
                      <a:r>
                        <a:rPr lang="en-US" sz="1100" u="none" strike="noStrike" dirty="0">
                          <a:effectLst/>
                        </a:rPr>
                        <a:t>Broadly believe it is achievable (4)</a:t>
                      </a:r>
                      <a:endParaRPr lang="en-US" sz="1100" b="0" i="0" u="none" strike="noStrike" dirty="0">
                        <a:effectLst/>
                        <a:latin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967327860"/>
                  </a:ext>
                </a:extLst>
              </a:tr>
              <a:tr h="256032">
                <a:tc>
                  <a:txBody>
                    <a:bodyPr/>
                    <a:lstStyle/>
                    <a:p>
                      <a:pPr algn="r" fontAlgn="t"/>
                      <a:r>
                        <a:rPr lang="en-IE" sz="1100" u="none" strike="noStrike" dirty="0">
                          <a:effectLst/>
                        </a:rPr>
                        <a:t>Not really sure (3)</a:t>
                      </a:r>
                      <a:endParaRPr lang="en-IE" sz="1100" b="0" i="0" u="none" strike="noStrike" dirty="0">
                        <a:effectLst/>
                        <a:latin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816471933"/>
                  </a:ext>
                </a:extLst>
              </a:tr>
              <a:tr h="134112">
                <a:tc>
                  <a:txBody>
                    <a:bodyPr/>
                    <a:lstStyle/>
                    <a:p>
                      <a:pPr algn="r" fontAlgn="t"/>
                      <a:r>
                        <a:rPr lang="en-US" sz="1100" u="none" strike="noStrike" dirty="0">
                          <a:effectLst/>
                        </a:rPr>
                        <a:t>Don’t really believe it is achievable (2)</a:t>
                      </a:r>
                      <a:endParaRPr lang="en-US" sz="1100" b="0" i="0" u="none" strike="noStrike" dirty="0">
                        <a:effectLst/>
                        <a:latin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06068133"/>
                  </a:ext>
                </a:extLst>
              </a:tr>
              <a:tr h="142875">
                <a:tc>
                  <a:txBody>
                    <a:bodyPr/>
                    <a:lstStyle/>
                    <a:p>
                      <a:pPr algn="r" fontAlgn="t"/>
                      <a:r>
                        <a:rPr lang="en-US" sz="1100" u="none" strike="noStrike" dirty="0">
                          <a:effectLst/>
                        </a:rPr>
                        <a:t>Don’t at all believe it is achievable (1)</a:t>
                      </a:r>
                      <a:endParaRPr lang="en-US" sz="1100" b="0" i="0" u="none" strike="noStrike" dirty="0">
                        <a:effectLst/>
                        <a:latin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32456801"/>
                  </a:ext>
                </a:extLst>
              </a:tr>
            </a:tbl>
          </a:graphicData>
        </a:graphic>
      </p:graphicFrame>
      <p:sp>
        <p:nvSpPr>
          <p:cNvPr id="10" name="TextBox 9">
            <a:extLst>
              <a:ext uri="{FF2B5EF4-FFF2-40B4-BE49-F238E27FC236}">
                <a16:creationId xmlns:a16="http://schemas.microsoft.com/office/drawing/2014/main" xmlns="" id="{8ABDB388-DC36-4324-A4A0-E69502ACF534}"/>
              </a:ext>
            </a:extLst>
          </p:cNvPr>
          <p:cNvSpPr txBox="1"/>
          <p:nvPr/>
        </p:nvSpPr>
        <p:spPr>
          <a:xfrm>
            <a:off x="2805876" y="1078642"/>
            <a:ext cx="2270278" cy="461665"/>
          </a:xfrm>
          <a:prstGeom prst="rect">
            <a:avLst/>
          </a:prstGeom>
          <a:noFill/>
        </p:spPr>
        <p:txBody>
          <a:bodyPr wrap="square" rtlCol="0">
            <a:spAutoFit/>
          </a:bodyPr>
          <a:lstStyle/>
          <a:p>
            <a:pPr algn="ctr"/>
            <a:r>
              <a:rPr lang="en-US" sz="1200" dirty="0"/>
              <a:t>All Adults</a:t>
            </a:r>
          </a:p>
          <a:p>
            <a:pPr algn="ctr"/>
            <a:r>
              <a:rPr lang="en-US" sz="1200" dirty="0"/>
              <a:t>%</a:t>
            </a:r>
            <a:endParaRPr lang="en-IE" sz="1200" dirty="0"/>
          </a:p>
        </p:txBody>
      </p:sp>
      <p:graphicFrame>
        <p:nvGraphicFramePr>
          <p:cNvPr id="11" name="Object 21">
            <a:extLst>
              <a:ext uri="{FF2B5EF4-FFF2-40B4-BE49-F238E27FC236}">
                <a16:creationId xmlns:a16="http://schemas.microsoft.com/office/drawing/2014/main" xmlns="" id="{5C829D41-37ED-483C-AAB5-B0CD164A5C34}"/>
              </a:ext>
            </a:extLst>
          </p:cNvPr>
          <p:cNvGraphicFramePr>
            <a:graphicFrameLocks noChangeAspect="1"/>
          </p:cNvGraphicFramePr>
          <p:nvPr>
            <p:extLst/>
          </p:nvPr>
        </p:nvGraphicFramePr>
        <p:xfrm>
          <a:off x="3200188" y="4225190"/>
          <a:ext cx="1481657" cy="18817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a:extLst>
              <a:ext uri="{FF2B5EF4-FFF2-40B4-BE49-F238E27FC236}">
                <a16:creationId xmlns:a16="http://schemas.microsoft.com/office/drawing/2014/main" xmlns="" id="{29758296-7501-4CD7-BEFB-9C68C2BDC641}"/>
              </a:ext>
            </a:extLst>
          </p:cNvPr>
          <p:cNvGraphicFramePr>
            <a:graphicFrameLocks noGrp="1"/>
          </p:cNvGraphicFramePr>
          <p:nvPr>
            <p:extLst/>
          </p:nvPr>
        </p:nvGraphicFramePr>
        <p:xfrm>
          <a:off x="1143000" y="4589355"/>
          <a:ext cx="2270278" cy="1611421"/>
        </p:xfrm>
        <a:graphic>
          <a:graphicData uri="http://schemas.openxmlformats.org/drawingml/2006/table">
            <a:tbl>
              <a:tblPr>
                <a:tableStyleId>{5C22544A-7EE6-4342-B048-85BDC9FD1C3A}</a:tableStyleId>
              </a:tblPr>
              <a:tblGrid>
                <a:gridCol w="2270278">
                  <a:extLst>
                    <a:ext uri="{9D8B030D-6E8A-4147-A177-3AD203B41FA5}">
                      <a16:colId xmlns:a16="http://schemas.microsoft.com/office/drawing/2014/main" xmlns="" val="3187198599"/>
                    </a:ext>
                  </a:extLst>
                </a:gridCol>
              </a:tblGrid>
              <a:tr h="701974">
                <a:tc>
                  <a:txBody>
                    <a:bodyPr/>
                    <a:lstStyle/>
                    <a:p>
                      <a:pPr algn="r" fontAlgn="t"/>
                      <a:r>
                        <a:rPr lang="en-US" sz="1100" u="none" strike="noStrike" dirty="0">
                          <a:effectLst/>
                        </a:rPr>
                        <a:t>Would strongly support</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917614350"/>
                  </a:ext>
                </a:extLst>
              </a:tr>
              <a:tr h="377952">
                <a:tc>
                  <a:txBody>
                    <a:bodyPr/>
                    <a:lstStyle/>
                    <a:p>
                      <a:pPr algn="r" fontAlgn="t"/>
                      <a:r>
                        <a:rPr lang="en-US" sz="1100" u="none" strike="noStrike" dirty="0">
                          <a:effectLst/>
                        </a:rPr>
                        <a:t>Would generally support</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967327860"/>
                  </a:ext>
                </a:extLst>
              </a:tr>
              <a:tr h="54483">
                <a:tc>
                  <a:txBody>
                    <a:bodyPr/>
                    <a:lstStyle/>
                    <a:p>
                      <a:pPr algn="r" fontAlgn="t"/>
                      <a:r>
                        <a:rPr lang="en-US" sz="1100" u="none" strike="noStrike" dirty="0">
                          <a:effectLst/>
                        </a:rPr>
                        <a:t>Neither support nor oppose</a:t>
                      </a:r>
                      <a:endParaRPr lang="en-US" sz="1100" b="0" i="0" u="none" strike="noStrike" dirty="0">
                        <a:effectLst/>
                        <a:latin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816471933"/>
                  </a:ext>
                </a:extLst>
              </a:tr>
              <a:tr h="60198">
                <a:tc>
                  <a:txBody>
                    <a:bodyPr/>
                    <a:lstStyle/>
                    <a:p>
                      <a:pPr algn="r" fontAlgn="t"/>
                      <a:r>
                        <a:rPr lang="en-IE" sz="1100" u="none" strike="noStrike" dirty="0">
                          <a:effectLst/>
                        </a:rPr>
                        <a:t>Would generally oppose</a:t>
                      </a:r>
                      <a:endParaRPr lang="en-IE" sz="1100" b="0" i="0" u="none" strike="noStrike" dirty="0">
                        <a:effectLst/>
                        <a:latin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06068133"/>
                  </a:ext>
                </a:extLst>
              </a:tr>
              <a:tr h="142875">
                <a:tc>
                  <a:txBody>
                    <a:bodyPr/>
                    <a:lstStyle/>
                    <a:p>
                      <a:pPr algn="r" fontAlgn="t"/>
                      <a:r>
                        <a:rPr lang="en-US" sz="1100" u="none" strike="noStrike" dirty="0">
                          <a:effectLst/>
                        </a:rPr>
                        <a:t>Would strongly oppose</a:t>
                      </a:r>
                      <a:endParaRPr lang="en-US" sz="1100" b="0" i="0" u="none" strike="noStrike" dirty="0">
                        <a:effectLst/>
                        <a:latin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32456801"/>
                  </a:ext>
                </a:extLst>
              </a:tr>
            </a:tbl>
          </a:graphicData>
        </a:graphic>
      </p:graphicFrame>
      <p:sp>
        <p:nvSpPr>
          <p:cNvPr id="13" name="TextBox 12">
            <a:extLst>
              <a:ext uri="{FF2B5EF4-FFF2-40B4-BE49-F238E27FC236}">
                <a16:creationId xmlns:a16="http://schemas.microsoft.com/office/drawing/2014/main" xmlns="" id="{8258BB55-3F2B-4FC3-A735-79D9844977E7}"/>
              </a:ext>
            </a:extLst>
          </p:cNvPr>
          <p:cNvSpPr txBox="1"/>
          <p:nvPr/>
        </p:nvSpPr>
        <p:spPr>
          <a:xfrm>
            <a:off x="2805876" y="3841934"/>
            <a:ext cx="2270278" cy="461665"/>
          </a:xfrm>
          <a:prstGeom prst="rect">
            <a:avLst/>
          </a:prstGeom>
          <a:noFill/>
        </p:spPr>
        <p:txBody>
          <a:bodyPr wrap="square" rtlCol="0">
            <a:spAutoFit/>
          </a:bodyPr>
          <a:lstStyle/>
          <a:p>
            <a:pPr algn="ctr"/>
            <a:r>
              <a:rPr lang="en-US" sz="1200" dirty="0"/>
              <a:t>All Adults</a:t>
            </a:r>
          </a:p>
          <a:p>
            <a:pPr algn="ctr"/>
            <a:r>
              <a:rPr lang="en-US" sz="1200" dirty="0"/>
              <a:t>%</a:t>
            </a:r>
            <a:endParaRPr lang="en-IE" sz="1200" dirty="0"/>
          </a:p>
        </p:txBody>
      </p:sp>
      <p:sp>
        <p:nvSpPr>
          <p:cNvPr id="14" name="TextBox 13">
            <a:extLst>
              <a:ext uri="{FF2B5EF4-FFF2-40B4-BE49-F238E27FC236}">
                <a16:creationId xmlns:a16="http://schemas.microsoft.com/office/drawing/2014/main" xmlns="" id="{671E004A-492B-4BF6-B7E2-6E9445B3487A}"/>
              </a:ext>
            </a:extLst>
          </p:cNvPr>
          <p:cNvSpPr txBox="1"/>
          <p:nvPr/>
        </p:nvSpPr>
        <p:spPr>
          <a:xfrm>
            <a:off x="2734808" y="776080"/>
            <a:ext cx="2412415" cy="276999"/>
          </a:xfrm>
          <a:prstGeom prst="rect">
            <a:avLst/>
          </a:prstGeom>
          <a:solidFill>
            <a:schemeClr val="bg1">
              <a:lumMod val="85000"/>
            </a:schemeClr>
          </a:solidFill>
        </p:spPr>
        <p:txBody>
          <a:bodyPr wrap="square" rtlCol="0">
            <a:spAutoFit/>
          </a:bodyPr>
          <a:lstStyle/>
          <a:p>
            <a:pPr algn="ctr"/>
            <a:r>
              <a:rPr lang="en-IE" sz="1200" b="1" dirty="0">
                <a:solidFill>
                  <a:schemeClr val="tx1">
                    <a:lumMod val="75000"/>
                    <a:lumOff val="25000"/>
                  </a:schemeClr>
                </a:solidFill>
              </a:rPr>
              <a:t>A realistic &amp; achievable ambition</a:t>
            </a:r>
          </a:p>
        </p:txBody>
      </p:sp>
      <p:sp>
        <p:nvSpPr>
          <p:cNvPr id="15" name="TextBox 14">
            <a:extLst>
              <a:ext uri="{FF2B5EF4-FFF2-40B4-BE49-F238E27FC236}">
                <a16:creationId xmlns:a16="http://schemas.microsoft.com/office/drawing/2014/main" xmlns="" id="{DDCD6AED-F331-4218-AEEE-E381B00D2F24}"/>
              </a:ext>
            </a:extLst>
          </p:cNvPr>
          <p:cNvSpPr txBox="1"/>
          <p:nvPr/>
        </p:nvSpPr>
        <p:spPr>
          <a:xfrm>
            <a:off x="2753096" y="3549760"/>
            <a:ext cx="2412415" cy="276999"/>
          </a:xfrm>
          <a:prstGeom prst="rect">
            <a:avLst/>
          </a:prstGeom>
          <a:solidFill>
            <a:schemeClr val="bg1">
              <a:lumMod val="85000"/>
            </a:schemeClr>
          </a:solidFill>
        </p:spPr>
        <p:txBody>
          <a:bodyPr wrap="square" rtlCol="0">
            <a:spAutoFit/>
          </a:bodyPr>
          <a:lstStyle/>
          <a:p>
            <a:pPr algn="ctr"/>
            <a:r>
              <a:rPr lang="en-IE" sz="1200" b="1" dirty="0">
                <a:solidFill>
                  <a:schemeClr val="tx1">
                    <a:lumMod val="75000"/>
                    <a:lumOff val="25000"/>
                  </a:schemeClr>
                </a:solidFill>
              </a:rPr>
              <a:t>Should it be trialled</a:t>
            </a:r>
          </a:p>
        </p:txBody>
      </p:sp>
      <p:sp>
        <p:nvSpPr>
          <p:cNvPr id="18" name="Shape 17">
            <a:extLst>
              <a:ext uri="{FF2B5EF4-FFF2-40B4-BE49-F238E27FC236}">
                <a16:creationId xmlns:a16="http://schemas.microsoft.com/office/drawing/2014/main" xmlns="" id="{28BE47D0-5B57-4592-95CD-98FF93D68AFC}"/>
              </a:ext>
            </a:extLst>
          </p:cNvPr>
          <p:cNvSpPr/>
          <p:nvPr/>
        </p:nvSpPr>
        <p:spPr>
          <a:xfrm>
            <a:off x="4472939" y="1288337"/>
            <a:ext cx="1278154" cy="1290786"/>
          </a:xfrm>
          <a:prstGeom prst="swooshArrow">
            <a:avLst>
              <a:gd name="adj1" fmla="val 16635"/>
              <a:gd name="adj2" fmla="val 25000"/>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0" name="Freeform: Shape 19">
            <a:extLst>
              <a:ext uri="{FF2B5EF4-FFF2-40B4-BE49-F238E27FC236}">
                <a16:creationId xmlns:a16="http://schemas.microsoft.com/office/drawing/2014/main" xmlns="" id="{7BFFFAD6-ADB3-4AC3-99B6-76F6E595B0F1}"/>
              </a:ext>
            </a:extLst>
          </p:cNvPr>
          <p:cNvSpPr/>
          <p:nvPr/>
        </p:nvSpPr>
        <p:spPr>
          <a:xfrm>
            <a:off x="4869486" y="1750343"/>
            <a:ext cx="2075485" cy="1290786"/>
          </a:xfrm>
          <a:custGeom>
            <a:avLst/>
            <a:gdLst>
              <a:gd name="connsiteX0" fmla="*/ 440275 w 2641600"/>
              <a:gd name="connsiteY0" fmla="*/ 0 h 3046095"/>
              <a:gd name="connsiteX1" fmla="*/ 2641600 w 2641600"/>
              <a:gd name="connsiteY1" fmla="*/ 0 h 3046095"/>
              <a:gd name="connsiteX2" fmla="*/ 2641600 w 2641600"/>
              <a:gd name="connsiteY2" fmla="*/ 0 h 3046095"/>
              <a:gd name="connsiteX3" fmla="*/ 2641600 w 2641600"/>
              <a:gd name="connsiteY3" fmla="*/ 2605820 h 3046095"/>
              <a:gd name="connsiteX4" fmla="*/ 2201325 w 2641600"/>
              <a:gd name="connsiteY4" fmla="*/ 3046095 h 3046095"/>
              <a:gd name="connsiteX5" fmla="*/ 0 w 2641600"/>
              <a:gd name="connsiteY5" fmla="*/ 3046095 h 3046095"/>
              <a:gd name="connsiteX6" fmla="*/ 0 w 2641600"/>
              <a:gd name="connsiteY6" fmla="*/ 3046095 h 3046095"/>
              <a:gd name="connsiteX7" fmla="*/ 0 w 2641600"/>
              <a:gd name="connsiteY7" fmla="*/ 440275 h 3046095"/>
              <a:gd name="connsiteX8" fmla="*/ 440275 w 2641600"/>
              <a:gd name="connsiteY8" fmla="*/ 0 h 304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3046095">
                <a:moveTo>
                  <a:pt x="440275" y="0"/>
                </a:moveTo>
                <a:lnTo>
                  <a:pt x="2641600" y="0"/>
                </a:lnTo>
                <a:lnTo>
                  <a:pt x="2641600" y="0"/>
                </a:lnTo>
                <a:lnTo>
                  <a:pt x="2641600" y="2605820"/>
                </a:lnTo>
                <a:cubicBezTo>
                  <a:pt x="2641600" y="2848977"/>
                  <a:pt x="2444482" y="3046095"/>
                  <a:pt x="2201325" y="3046095"/>
                </a:cubicBezTo>
                <a:lnTo>
                  <a:pt x="0" y="3046095"/>
                </a:lnTo>
                <a:lnTo>
                  <a:pt x="0" y="3046095"/>
                </a:lnTo>
                <a:lnTo>
                  <a:pt x="0" y="440275"/>
                </a:lnTo>
                <a:cubicBezTo>
                  <a:pt x="0" y="197118"/>
                  <a:pt x="197118" y="0"/>
                  <a:pt x="440275" y="0"/>
                </a:cubicBez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952" tIns="128952" rIns="387902" bIns="128952" numCol="1" spcCol="1270" anchor="t" anchorCtr="0">
            <a:noAutofit/>
          </a:bodyPr>
          <a:lstStyle/>
          <a:p>
            <a:pPr algn="r" defTabSz="2889250">
              <a:lnSpc>
                <a:spcPct val="90000"/>
              </a:lnSpc>
              <a:spcBef>
                <a:spcPct val="0"/>
              </a:spcBef>
              <a:spcAft>
                <a:spcPct val="35000"/>
              </a:spcAft>
            </a:pPr>
            <a:endParaRPr lang="en-IE" sz="6500"/>
          </a:p>
        </p:txBody>
      </p:sp>
      <p:graphicFrame>
        <p:nvGraphicFramePr>
          <p:cNvPr id="22" name="Chart Placeholder 7">
            <a:extLst>
              <a:ext uri="{FF2B5EF4-FFF2-40B4-BE49-F238E27FC236}">
                <a16:creationId xmlns:a16="http://schemas.microsoft.com/office/drawing/2014/main" xmlns="" id="{7F31F630-0F37-48DA-901F-1DEC16DAB10C}"/>
              </a:ext>
            </a:extLst>
          </p:cNvPr>
          <p:cNvGraphicFramePr>
            <a:graphicFrameLocks/>
          </p:cNvGraphicFramePr>
          <p:nvPr>
            <p:extLst/>
          </p:nvPr>
        </p:nvGraphicFramePr>
        <p:xfrm>
          <a:off x="6308280" y="1250329"/>
          <a:ext cx="2954593" cy="22262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Table 22">
            <a:extLst>
              <a:ext uri="{FF2B5EF4-FFF2-40B4-BE49-F238E27FC236}">
                <a16:creationId xmlns:a16="http://schemas.microsoft.com/office/drawing/2014/main" xmlns="" id="{016B48E7-010F-44DA-9745-36408144C961}"/>
              </a:ext>
            </a:extLst>
          </p:cNvPr>
          <p:cNvGraphicFramePr>
            <a:graphicFrameLocks noGrp="1"/>
          </p:cNvGraphicFramePr>
          <p:nvPr>
            <p:extLst/>
          </p:nvPr>
        </p:nvGraphicFramePr>
        <p:xfrm>
          <a:off x="7552461" y="2279668"/>
          <a:ext cx="247372" cy="207501"/>
        </p:xfrm>
        <a:graphic>
          <a:graphicData uri="http://schemas.openxmlformats.org/drawingml/2006/table">
            <a:tbl>
              <a:tblPr firstRow="1" bandRow="1">
                <a:tableStyleId>{5C22544A-7EE6-4342-B048-85BDC9FD1C3A}</a:tableStyleId>
              </a:tblPr>
              <a:tblGrid>
                <a:gridCol w="247372">
                  <a:extLst>
                    <a:ext uri="{9D8B030D-6E8A-4147-A177-3AD203B41FA5}">
                      <a16:colId xmlns:a16="http://schemas.microsoft.com/office/drawing/2014/main" xmlns="" val="1621742834"/>
                    </a:ext>
                  </a:extLst>
                </a:gridCol>
              </a:tblGrid>
              <a:tr h="207501">
                <a:tc>
                  <a:txBody>
                    <a:bodyPr/>
                    <a:lstStyle/>
                    <a:p>
                      <a:pPr algn="ctr" fontAlgn="t"/>
                      <a:r>
                        <a:rPr lang="en-US" sz="1200" b="0" i="1" u="none" strike="noStrike" dirty="0">
                          <a:solidFill>
                            <a:schemeClr val="tx1"/>
                          </a:solidFill>
                          <a:effectLst/>
                          <a:latin typeface="+mn-lt"/>
                          <a:ea typeface="Verdana" panose="020B0604030504040204" pitchFamily="34" charset="0"/>
                          <a:cs typeface="Verdana" panose="020B0604030504040204" pitchFamily="34" charset="0"/>
                        </a:rPr>
                        <a:t>%</a:t>
                      </a:r>
                      <a:endParaRPr lang="en-IE" sz="1200" b="0" i="1" u="none" strike="noStrike" dirty="0">
                        <a:solidFill>
                          <a:schemeClr val="tx1"/>
                        </a:solidFill>
                        <a:effectLst/>
                        <a:latin typeface="+mn-lt"/>
                        <a:ea typeface="Verdana" panose="020B0604030504040204" pitchFamily="34" charset="0"/>
                        <a:cs typeface="Verdana" panose="020B0604030504040204" pitchFamily="34" charset="0"/>
                      </a:endParaRPr>
                    </a:p>
                  </a:txBody>
                  <a:tcPr marL="8637" marR="8637" marT="8637"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83741436"/>
                  </a:ext>
                </a:extLst>
              </a:tr>
            </a:tbl>
          </a:graphicData>
        </a:graphic>
      </p:graphicFrame>
      <p:sp>
        <p:nvSpPr>
          <p:cNvPr id="24" name="TextBox 23">
            <a:extLst>
              <a:ext uri="{FF2B5EF4-FFF2-40B4-BE49-F238E27FC236}">
                <a16:creationId xmlns:a16="http://schemas.microsoft.com/office/drawing/2014/main" xmlns="" id="{9388EA42-3368-40AC-9E6C-9B23510A2BB5}"/>
              </a:ext>
            </a:extLst>
          </p:cNvPr>
          <p:cNvSpPr txBox="1"/>
          <p:nvPr/>
        </p:nvSpPr>
        <p:spPr>
          <a:xfrm>
            <a:off x="8571405" y="2339317"/>
            <a:ext cx="866898" cy="430887"/>
          </a:xfrm>
          <a:prstGeom prst="rect">
            <a:avLst/>
          </a:prstGeom>
          <a:noFill/>
        </p:spPr>
        <p:txBody>
          <a:bodyPr wrap="square" rtlCol="0">
            <a:spAutoFit/>
          </a:bodyPr>
          <a:lstStyle/>
          <a:p>
            <a:r>
              <a:rPr lang="en-US" sz="1100" dirty="0"/>
              <a:t>Strongly believe</a:t>
            </a:r>
            <a:endParaRPr lang="en-IE" sz="1100" dirty="0"/>
          </a:p>
        </p:txBody>
      </p:sp>
      <p:sp>
        <p:nvSpPr>
          <p:cNvPr id="27" name="TextBox 26">
            <a:extLst>
              <a:ext uri="{FF2B5EF4-FFF2-40B4-BE49-F238E27FC236}">
                <a16:creationId xmlns:a16="http://schemas.microsoft.com/office/drawing/2014/main" xmlns="" id="{8F78FF3B-F50A-4262-9186-CD15C7F6F619}"/>
              </a:ext>
            </a:extLst>
          </p:cNvPr>
          <p:cNvSpPr txBox="1"/>
          <p:nvPr/>
        </p:nvSpPr>
        <p:spPr>
          <a:xfrm>
            <a:off x="6514949" y="776080"/>
            <a:ext cx="2412415" cy="276999"/>
          </a:xfrm>
          <a:prstGeom prst="rect">
            <a:avLst/>
          </a:prstGeom>
          <a:solidFill>
            <a:schemeClr val="bg1">
              <a:lumMod val="85000"/>
            </a:schemeClr>
          </a:solidFill>
        </p:spPr>
        <p:txBody>
          <a:bodyPr wrap="square" rtlCol="0">
            <a:spAutoFit/>
          </a:bodyPr>
          <a:lstStyle/>
          <a:p>
            <a:pPr algn="ctr"/>
            <a:r>
              <a:rPr lang="en-IE" sz="1200" b="1" dirty="0">
                <a:solidFill>
                  <a:schemeClr val="tx1">
                    <a:lumMod val="75000"/>
                    <a:lumOff val="25000"/>
                  </a:schemeClr>
                </a:solidFill>
              </a:rPr>
              <a:t>Excluding those undecided</a:t>
            </a:r>
          </a:p>
        </p:txBody>
      </p:sp>
      <p:sp>
        <p:nvSpPr>
          <p:cNvPr id="28" name="Shape 27">
            <a:extLst>
              <a:ext uri="{FF2B5EF4-FFF2-40B4-BE49-F238E27FC236}">
                <a16:creationId xmlns:a16="http://schemas.microsoft.com/office/drawing/2014/main" xmlns="" id="{8D8917B2-83C2-474B-B641-C17F043D9FD9}"/>
              </a:ext>
            </a:extLst>
          </p:cNvPr>
          <p:cNvSpPr/>
          <p:nvPr/>
        </p:nvSpPr>
        <p:spPr>
          <a:xfrm>
            <a:off x="4513038" y="4262236"/>
            <a:ext cx="1278154" cy="1290786"/>
          </a:xfrm>
          <a:prstGeom prst="swooshArrow">
            <a:avLst>
              <a:gd name="adj1" fmla="val 16635"/>
              <a:gd name="adj2" fmla="val 25000"/>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9" name="TextBox 28">
            <a:extLst>
              <a:ext uri="{FF2B5EF4-FFF2-40B4-BE49-F238E27FC236}">
                <a16:creationId xmlns:a16="http://schemas.microsoft.com/office/drawing/2014/main" xmlns="" id="{56D4E95A-075C-4702-91C9-5B9BE456DA58}"/>
              </a:ext>
            </a:extLst>
          </p:cNvPr>
          <p:cNvSpPr txBox="1"/>
          <p:nvPr/>
        </p:nvSpPr>
        <p:spPr>
          <a:xfrm>
            <a:off x="6096000" y="2711694"/>
            <a:ext cx="866898" cy="430887"/>
          </a:xfrm>
          <a:prstGeom prst="rect">
            <a:avLst/>
          </a:prstGeom>
          <a:noFill/>
        </p:spPr>
        <p:txBody>
          <a:bodyPr wrap="square" rtlCol="0">
            <a:spAutoFit/>
          </a:bodyPr>
          <a:lstStyle/>
          <a:p>
            <a:r>
              <a:rPr lang="en-US" sz="1100" dirty="0"/>
              <a:t>Strongly believe</a:t>
            </a:r>
            <a:endParaRPr lang="en-IE" sz="1100" dirty="0"/>
          </a:p>
        </p:txBody>
      </p:sp>
      <p:sp>
        <p:nvSpPr>
          <p:cNvPr id="30" name="TextBox 29">
            <a:extLst>
              <a:ext uri="{FF2B5EF4-FFF2-40B4-BE49-F238E27FC236}">
                <a16:creationId xmlns:a16="http://schemas.microsoft.com/office/drawing/2014/main" xmlns="" id="{84243055-BC31-4119-8AA0-27918035013E}"/>
              </a:ext>
            </a:extLst>
          </p:cNvPr>
          <p:cNvSpPr txBox="1"/>
          <p:nvPr/>
        </p:nvSpPr>
        <p:spPr>
          <a:xfrm>
            <a:off x="5769021" y="1600080"/>
            <a:ext cx="1332926" cy="261610"/>
          </a:xfrm>
          <a:prstGeom prst="rect">
            <a:avLst/>
          </a:prstGeom>
          <a:noFill/>
        </p:spPr>
        <p:txBody>
          <a:bodyPr wrap="square" rtlCol="0">
            <a:spAutoFit/>
          </a:bodyPr>
          <a:lstStyle/>
          <a:p>
            <a:r>
              <a:rPr lang="en-US" sz="1100" dirty="0"/>
              <a:t>Don’t really believe</a:t>
            </a:r>
            <a:endParaRPr lang="en-IE" sz="1100" dirty="0"/>
          </a:p>
        </p:txBody>
      </p:sp>
      <p:sp>
        <p:nvSpPr>
          <p:cNvPr id="31" name="TextBox 30">
            <a:extLst>
              <a:ext uri="{FF2B5EF4-FFF2-40B4-BE49-F238E27FC236}">
                <a16:creationId xmlns:a16="http://schemas.microsoft.com/office/drawing/2014/main" xmlns="" id="{E7B78F79-8115-427A-96FD-2577CDDE681F}"/>
              </a:ext>
            </a:extLst>
          </p:cNvPr>
          <p:cNvSpPr txBox="1"/>
          <p:nvPr/>
        </p:nvSpPr>
        <p:spPr>
          <a:xfrm>
            <a:off x="6333693" y="1321964"/>
            <a:ext cx="1301755" cy="261610"/>
          </a:xfrm>
          <a:prstGeom prst="rect">
            <a:avLst/>
          </a:prstGeom>
          <a:noFill/>
        </p:spPr>
        <p:txBody>
          <a:bodyPr wrap="square" rtlCol="0">
            <a:spAutoFit/>
          </a:bodyPr>
          <a:lstStyle/>
          <a:p>
            <a:r>
              <a:rPr lang="en-US" sz="1100" dirty="0"/>
              <a:t>Don’t believe at all</a:t>
            </a:r>
            <a:endParaRPr lang="en-IE" sz="1100" dirty="0"/>
          </a:p>
        </p:txBody>
      </p:sp>
      <p:graphicFrame>
        <p:nvGraphicFramePr>
          <p:cNvPr id="32" name="Chart Placeholder 7">
            <a:extLst>
              <a:ext uri="{FF2B5EF4-FFF2-40B4-BE49-F238E27FC236}">
                <a16:creationId xmlns:a16="http://schemas.microsoft.com/office/drawing/2014/main" xmlns="" id="{D19BE11D-AF8A-4953-B58A-68C883E2A6F9}"/>
              </a:ext>
            </a:extLst>
          </p:cNvPr>
          <p:cNvGraphicFramePr>
            <a:graphicFrameLocks/>
          </p:cNvGraphicFramePr>
          <p:nvPr>
            <p:extLst/>
          </p:nvPr>
        </p:nvGraphicFramePr>
        <p:xfrm>
          <a:off x="6308280" y="4039722"/>
          <a:ext cx="2954593" cy="222627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Table 32">
            <a:extLst>
              <a:ext uri="{FF2B5EF4-FFF2-40B4-BE49-F238E27FC236}">
                <a16:creationId xmlns:a16="http://schemas.microsoft.com/office/drawing/2014/main" xmlns="" id="{9FC8D4D9-3C0C-4FA9-AEF2-3996FBFD6053}"/>
              </a:ext>
            </a:extLst>
          </p:cNvPr>
          <p:cNvGraphicFramePr>
            <a:graphicFrameLocks noGrp="1"/>
          </p:cNvGraphicFramePr>
          <p:nvPr>
            <p:extLst/>
          </p:nvPr>
        </p:nvGraphicFramePr>
        <p:xfrm>
          <a:off x="7528077" y="5117829"/>
          <a:ext cx="306035" cy="191517"/>
        </p:xfrm>
        <a:graphic>
          <a:graphicData uri="http://schemas.openxmlformats.org/drawingml/2006/table">
            <a:tbl>
              <a:tblPr firstRow="1" bandRow="1">
                <a:tableStyleId>{5C22544A-7EE6-4342-B048-85BDC9FD1C3A}</a:tableStyleId>
              </a:tblPr>
              <a:tblGrid>
                <a:gridCol w="306035">
                  <a:extLst>
                    <a:ext uri="{9D8B030D-6E8A-4147-A177-3AD203B41FA5}">
                      <a16:colId xmlns:a16="http://schemas.microsoft.com/office/drawing/2014/main" xmlns="" val="1621742834"/>
                    </a:ext>
                  </a:extLst>
                </a:gridCol>
              </a:tblGrid>
              <a:tr h="180000">
                <a:tc>
                  <a:txBody>
                    <a:bodyPr/>
                    <a:lstStyle/>
                    <a:p>
                      <a:pPr algn="ctr" fontAlgn="t"/>
                      <a:r>
                        <a:rPr lang="en-US" sz="1200" b="0" i="1" u="none" strike="noStrike" dirty="0">
                          <a:solidFill>
                            <a:schemeClr val="tx1"/>
                          </a:solidFill>
                          <a:effectLst/>
                          <a:latin typeface="+mn-lt"/>
                          <a:ea typeface="Verdana" panose="020B0604030504040204" pitchFamily="34" charset="0"/>
                          <a:cs typeface="Verdana" panose="020B0604030504040204" pitchFamily="34" charset="0"/>
                        </a:rPr>
                        <a:t>%</a:t>
                      </a:r>
                      <a:endParaRPr lang="en-IE" sz="1200" b="0" i="1" u="none" strike="noStrike" dirty="0">
                        <a:solidFill>
                          <a:schemeClr val="tx1"/>
                        </a:solidFill>
                        <a:effectLst/>
                        <a:latin typeface="+mn-lt"/>
                        <a:ea typeface="Verdana" panose="020B0604030504040204" pitchFamily="34" charset="0"/>
                        <a:cs typeface="Verdana" panose="020B0604030504040204" pitchFamily="34" charset="0"/>
                      </a:endParaRPr>
                    </a:p>
                  </a:txBody>
                  <a:tcPr marL="8637" marR="8637" marT="8637"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83741436"/>
                  </a:ext>
                </a:extLst>
              </a:tr>
            </a:tbl>
          </a:graphicData>
        </a:graphic>
      </p:graphicFrame>
      <p:sp>
        <p:nvSpPr>
          <p:cNvPr id="34" name="TextBox 33">
            <a:extLst>
              <a:ext uri="{FF2B5EF4-FFF2-40B4-BE49-F238E27FC236}">
                <a16:creationId xmlns:a16="http://schemas.microsoft.com/office/drawing/2014/main" xmlns="" id="{97022D9D-ADE2-40DE-B279-8579EE0FD7FC}"/>
              </a:ext>
            </a:extLst>
          </p:cNvPr>
          <p:cNvSpPr txBox="1"/>
          <p:nvPr/>
        </p:nvSpPr>
        <p:spPr>
          <a:xfrm>
            <a:off x="8557513" y="5313319"/>
            <a:ext cx="866898" cy="430887"/>
          </a:xfrm>
          <a:prstGeom prst="rect">
            <a:avLst/>
          </a:prstGeom>
          <a:noFill/>
        </p:spPr>
        <p:txBody>
          <a:bodyPr wrap="square" rtlCol="0">
            <a:spAutoFit/>
          </a:bodyPr>
          <a:lstStyle/>
          <a:p>
            <a:r>
              <a:rPr lang="en-US" sz="1100" dirty="0"/>
              <a:t>Strongly support</a:t>
            </a:r>
            <a:endParaRPr lang="en-IE" sz="1100" dirty="0"/>
          </a:p>
        </p:txBody>
      </p:sp>
      <p:sp>
        <p:nvSpPr>
          <p:cNvPr id="35" name="TextBox 34">
            <a:extLst>
              <a:ext uri="{FF2B5EF4-FFF2-40B4-BE49-F238E27FC236}">
                <a16:creationId xmlns:a16="http://schemas.microsoft.com/office/drawing/2014/main" xmlns="" id="{7017D888-BF68-4401-9492-023244C060F9}"/>
              </a:ext>
            </a:extLst>
          </p:cNvPr>
          <p:cNvSpPr txBox="1"/>
          <p:nvPr/>
        </p:nvSpPr>
        <p:spPr>
          <a:xfrm>
            <a:off x="5543491" y="5134799"/>
            <a:ext cx="1278154" cy="261610"/>
          </a:xfrm>
          <a:prstGeom prst="rect">
            <a:avLst/>
          </a:prstGeom>
          <a:noFill/>
        </p:spPr>
        <p:txBody>
          <a:bodyPr wrap="square" rtlCol="0">
            <a:spAutoFit/>
          </a:bodyPr>
          <a:lstStyle/>
          <a:p>
            <a:r>
              <a:rPr lang="en-US" sz="1100" dirty="0"/>
              <a:t>Generally support</a:t>
            </a:r>
            <a:endParaRPr lang="en-IE" sz="1100" dirty="0"/>
          </a:p>
        </p:txBody>
      </p:sp>
      <p:sp>
        <p:nvSpPr>
          <p:cNvPr id="36" name="TextBox 35">
            <a:extLst>
              <a:ext uri="{FF2B5EF4-FFF2-40B4-BE49-F238E27FC236}">
                <a16:creationId xmlns:a16="http://schemas.microsoft.com/office/drawing/2014/main" xmlns="" id="{319DF1DF-0CED-4274-B036-EF9505EF44CF}"/>
              </a:ext>
            </a:extLst>
          </p:cNvPr>
          <p:cNvSpPr txBox="1"/>
          <p:nvPr/>
        </p:nvSpPr>
        <p:spPr>
          <a:xfrm>
            <a:off x="5994695" y="4242162"/>
            <a:ext cx="1332926" cy="261610"/>
          </a:xfrm>
          <a:prstGeom prst="rect">
            <a:avLst/>
          </a:prstGeom>
          <a:noFill/>
        </p:spPr>
        <p:txBody>
          <a:bodyPr wrap="square" rtlCol="0">
            <a:spAutoFit/>
          </a:bodyPr>
          <a:lstStyle/>
          <a:p>
            <a:pPr algn="r"/>
            <a:r>
              <a:rPr lang="en-US" sz="1100" dirty="0"/>
              <a:t>Generally oppose</a:t>
            </a:r>
            <a:endParaRPr lang="en-IE" sz="1100" dirty="0"/>
          </a:p>
        </p:txBody>
      </p:sp>
      <p:sp>
        <p:nvSpPr>
          <p:cNvPr id="37" name="TextBox 36">
            <a:extLst>
              <a:ext uri="{FF2B5EF4-FFF2-40B4-BE49-F238E27FC236}">
                <a16:creationId xmlns:a16="http://schemas.microsoft.com/office/drawing/2014/main" xmlns="" id="{8D285998-51CD-4A16-A21C-C5095AE8BF61}"/>
              </a:ext>
            </a:extLst>
          </p:cNvPr>
          <p:cNvSpPr txBox="1"/>
          <p:nvPr/>
        </p:nvSpPr>
        <p:spPr>
          <a:xfrm>
            <a:off x="6451070" y="4074331"/>
            <a:ext cx="1301755" cy="261610"/>
          </a:xfrm>
          <a:prstGeom prst="rect">
            <a:avLst/>
          </a:prstGeom>
          <a:noFill/>
        </p:spPr>
        <p:txBody>
          <a:bodyPr wrap="square" rtlCol="0">
            <a:spAutoFit/>
          </a:bodyPr>
          <a:lstStyle/>
          <a:p>
            <a:pPr algn="r"/>
            <a:r>
              <a:rPr lang="en-US" sz="1100" dirty="0"/>
              <a:t>Strongly oppose</a:t>
            </a:r>
            <a:endParaRPr lang="en-IE" sz="1100" dirty="0"/>
          </a:p>
        </p:txBody>
      </p:sp>
      <p:sp>
        <p:nvSpPr>
          <p:cNvPr id="38" name="TextBox 37">
            <a:extLst>
              <a:ext uri="{FF2B5EF4-FFF2-40B4-BE49-F238E27FC236}">
                <a16:creationId xmlns:a16="http://schemas.microsoft.com/office/drawing/2014/main" xmlns="" id="{46A09B9A-07B5-4C56-9B05-82DA5096F77F}"/>
              </a:ext>
            </a:extLst>
          </p:cNvPr>
          <p:cNvSpPr txBox="1"/>
          <p:nvPr/>
        </p:nvSpPr>
        <p:spPr>
          <a:xfrm>
            <a:off x="6508624" y="3549760"/>
            <a:ext cx="2412415" cy="276999"/>
          </a:xfrm>
          <a:prstGeom prst="rect">
            <a:avLst/>
          </a:prstGeom>
          <a:solidFill>
            <a:schemeClr val="bg1">
              <a:lumMod val="85000"/>
            </a:schemeClr>
          </a:solidFill>
        </p:spPr>
        <p:txBody>
          <a:bodyPr wrap="square" rtlCol="0">
            <a:spAutoFit/>
          </a:bodyPr>
          <a:lstStyle/>
          <a:p>
            <a:pPr algn="ctr"/>
            <a:r>
              <a:rPr lang="en-IE" sz="1200" b="1" dirty="0">
                <a:solidFill>
                  <a:schemeClr val="tx1">
                    <a:lumMod val="75000"/>
                    <a:lumOff val="25000"/>
                  </a:schemeClr>
                </a:solidFill>
              </a:rPr>
              <a:t>Excluding those undecided</a:t>
            </a:r>
          </a:p>
        </p:txBody>
      </p:sp>
      <p:sp>
        <p:nvSpPr>
          <p:cNvPr id="39" name="TextBox 38">
            <a:extLst>
              <a:ext uri="{FF2B5EF4-FFF2-40B4-BE49-F238E27FC236}">
                <a16:creationId xmlns:a16="http://schemas.microsoft.com/office/drawing/2014/main" xmlns="" id="{2E4B9A59-97BA-4339-A286-D37966076058}"/>
              </a:ext>
            </a:extLst>
          </p:cNvPr>
          <p:cNvSpPr txBox="1"/>
          <p:nvPr/>
        </p:nvSpPr>
        <p:spPr>
          <a:xfrm>
            <a:off x="9299586" y="1979337"/>
            <a:ext cx="1487510" cy="1015663"/>
          </a:xfrm>
          <a:prstGeom prst="rect">
            <a:avLst/>
          </a:prstGeom>
          <a:solidFill>
            <a:schemeClr val="tx1">
              <a:lumMod val="50000"/>
              <a:lumOff val="50000"/>
            </a:schemeClr>
          </a:solidFill>
        </p:spPr>
        <p:txBody>
          <a:bodyPr wrap="square" rtlCol="0">
            <a:spAutoFit/>
          </a:bodyPr>
          <a:lstStyle/>
          <a:p>
            <a:pPr algn="ctr"/>
            <a:r>
              <a:rPr lang="en-IE" sz="1200" b="1" dirty="0">
                <a:solidFill>
                  <a:schemeClr val="bg1"/>
                </a:solidFill>
              </a:rPr>
              <a:t>More than 4 in 5 of those expressing an opinion feel it is a realistic &amp; achievable ambition</a:t>
            </a:r>
          </a:p>
        </p:txBody>
      </p:sp>
      <p:sp>
        <p:nvSpPr>
          <p:cNvPr id="40" name="TextBox 39">
            <a:extLst>
              <a:ext uri="{FF2B5EF4-FFF2-40B4-BE49-F238E27FC236}">
                <a16:creationId xmlns:a16="http://schemas.microsoft.com/office/drawing/2014/main" xmlns="" id="{BC9FD4E4-62EF-45FE-9A1D-E817F10EDA32}"/>
              </a:ext>
            </a:extLst>
          </p:cNvPr>
          <p:cNvSpPr txBox="1"/>
          <p:nvPr/>
        </p:nvSpPr>
        <p:spPr>
          <a:xfrm>
            <a:off x="9312140" y="4518822"/>
            <a:ext cx="1487510" cy="646331"/>
          </a:xfrm>
          <a:prstGeom prst="rect">
            <a:avLst/>
          </a:prstGeom>
          <a:solidFill>
            <a:schemeClr val="tx1">
              <a:lumMod val="50000"/>
              <a:lumOff val="50000"/>
            </a:schemeClr>
          </a:solidFill>
        </p:spPr>
        <p:txBody>
          <a:bodyPr wrap="square" rtlCol="0">
            <a:spAutoFit/>
          </a:bodyPr>
          <a:lstStyle/>
          <a:p>
            <a:pPr algn="ctr"/>
            <a:r>
              <a:rPr lang="en-IE" sz="1200" b="1" dirty="0">
                <a:solidFill>
                  <a:schemeClr val="bg1"/>
                </a:solidFill>
              </a:rPr>
              <a:t>Of those with an opinion, 93% would favour a trial</a:t>
            </a:r>
          </a:p>
        </p:txBody>
      </p:sp>
      <p:cxnSp>
        <p:nvCxnSpPr>
          <p:cNvPr id="42" name="Straight Connector 41">
            <a:extLst>
              <a:ext uri="{FF2B5EF4-FFF2-40B4-BE49-F238E27FC236}">
                <a16:creationId xmlns:a16="http://schemas.microsoft.com/office/drawing/2014/main" xmlns="" id="{58C194CB-B623-4E02-832A-B6E6D9D36848}"/>
              </a:ext>
            </a:extLst>
          </p:cNvPr>
          <p:cNvCxnSpPr/>
          <p:nvPr/>
        </p:nvCxnSpPr>
        <p:spPr>
          <a:xfrm>
            <a:off x="1533144" y="3476607"/>
            <a:ext cx="9046464"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7969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Graphic spid="22" grpId="0">
        <p:bldAsOne/>
      </p:bldGraphic>
      <p:bldP spid="24" grpId="0"/>
      <p:bldP spid="27" grpId="0" animBg="1"/>
      <p:bldP spid="29" grpId="0"/>
      <p:bldP spid="30" grpId="0"/>
      <p:bldP spid="31" grpId="0"/>
      <p:bldGraphic spid="32" grpId="0">
        <p:bldAsOne/>
      </p:bldGraphic>
      <p:bldP spid="34" grpId="0"/>
      <p:bldP spid="35" grpId="0"/>
      <p:bldP spid="36" grpId="0"/>
      <p:bldP spid="37" grpId="0"/>
      <p:bldP spid="38" grpId="0" animBg="1"/>
      <p:bldP spid="39" grpId="0" animBg="1"/>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052" y="247226"/>
            <a:ext cx="9255008" cy="776288"/>
          </a:xfrm>
          <a:prstGeom prst="rect">
            <a:avLst/>
          </a:prstGeom>
        </p:spPr>
        <p:txBody>
          <a:bodyPr anchor="ctr">
            <a:normAutofit/>
          </a:bodyPr>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r>
              <a:rPr lang="en-IE" sz="4800" dirty="0" smtClean="0">
                <a:solidFill>
                  <a:prstClr val="white"/>
                </a:solidFill>
                <a:latin typeface="Rubik" panose="00000500000000000000" pitchFamily="2" charset="-79"/>
                <a:cs typeface="Rubik" panose="00000500000000000000" pitchFamily="2" charset="-79"/>
              </a:rPr>
              <a:t>Current activity</a:t>
            </a:r>
            <a:endParaRPr lang="en-IE" sz="4800" dirty="0">
              <a:solidFill>
                <a:prstClr val="white"/>
              </a:solidFill>
              <a:latin typeface="Rubik" panose="00000500000000000000" pitchFamily="2" charset="-79"/>
              <a:cs typeface="Rubik" panose="00000500000000000000" pitchFamily="2" charset="-79"/>
            </a:endParaRPr>
          </a:p>
        </p:txBody>
      </p:sp>
      <p:sp>
        <p:nvSpPr>
          <p:cNvPr id="4" name="Content Placeholder 2"/>
          <p:cNvSpPr txBox="1">
            <a:spLocks/>
          </p:cNvSpPr>
          <p:nvPr/>
        </p:nvSpPr>
        <p:spPr>
          <a:xfrm>
            <a:off x="-77052" y="1287023"/>
            <a:ext cx="9255008" cy="419188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smtClean="0">
                <a:solidFill>
                  <a:prstClr val="white"/>
                </a:solidFill>
                <a:latin typeface="Rubik" panose="00000500000000000000" pitchFamily="2" charset="-79"/>
                <a:cs typeface="Rubik" panose="00000500000000000000" pitchFamily="2" charset="-79"/>
              </a:rPr>
              <a:t>Cross-party </a:t>
            </a:r>
            <a:r>
              <a:rPr lang="en-GB" sz="3200" dirty="0" err="1" smtClean="0">
                <a:solidFill>
                  <a:prstClr val="white"/>
                </a:solidFill>
                <a:latin typeface="Rubik" panose="00000500000000000000" pitchFamily="2" charset="-79"/>
                <a:cs typeface="Rubik" panose="00000500000000000000" pitchFamily="2" charset="-79"/>
              </a:rPr>
              <a:t>Oireachtas</a:t>
            </a:r>
            <a:r>
              <a:rPr lang="en-GB" sz="3200" dirty="0" smtClean="0">
                <a:solidFill>
                  <a:prstClr val="white"/>
                </a:solidFill>
                <a:latin typeface="Rubik" panose="00000500000000000000" pitchFamily="2" charset="-79"/>
                <a:cs typeface="Rubik" panose="00000500000000000000" pitchFamily="2" charset="-79"/>
              </a:rPr>
              <a:t> </a:t>
            </a:r>
            <a:r>
              <a:rPr lang="en-GB" sz="3200" dirty="0">
                <a:solidFill>
                  <a:prstClr val="white"/>
                </a:solidFill>
                <a:latin typeface="Rubik" panose="00000500000000000000" pitchFamily="2" charset="-79"/>
                <a:cs typeface="Rubik" panose="00000500000000000000" pitchFamily="2" charset="-79"/>
              </a:rPr>
              <a:t>briefing </a:t>
            </a:r>
            <a:r>
              <a:rPr lang="en-GB" sz="3200" dirty="0" smtClean="0">
                <a:solidFill>
                  <a:prstClr val="white"/>
                </a:solidFill>
                <a:latin typeface="Rubik" panose="00000500000000000000" pitchFamily="2" charset="-79"/>
                <a:cs typeface="Rubik" panose="00000500000000000000" pitchFamily="2" charset="-79"/>
              </a:rPr>
              <a:t/>
            </a:r>
            <a:br>
              <a:rPr lang="en-GB" sz="3200" dirty="0" smtClean="0">
                <a:solidFill>
                  <a:prstClr val="white"/>
                </a:solidFill>
                <a:latin typeface="Rubik" panose="00000500000000000000" pitchFamily="2" charset="-79"/>
                <a:cs typeface="Rubik" panose="00000500000000000000" pitchFamily="2" charset="-79"/>
              </a:rPr>
            </a:br>
            <a:r>
              <a:rPr lang="en-GB" sz="3200" dirty="0" smtClean="0">
                <a:solidFill>
                  <a:prstClr val="white"/>
                </a:solidFill>
                <a:latin typeface="Rubik" panose="00000500000000000000" pitchFamily="2" charset="-79"/>
                <a:cs typeface="Rubik" panose="00000500000000000000" pitchFamily="2" charset="-79"/>
              </a:rPr>
              <a:t>17th Sept</a:t>
            </a:r>
            <a:r>
              <a:rPr lang="en-GB" sz="1800" dirty="0" smtClean="0">
                <a:solidFill>
                  <a:prstClr val="white"/>
                </a:solidFill>
                <a:latin typeface="Rubik" panose="00000500000000000000" pitchFamily="2" charset="-79"/>
                <a:cs typeface="Rubik" panose="00000500000000000000" pitchFamily="2" charset="-79"/>
              </a:rPr>
              <a:t/>
            </a:r>
            <a:br>
              <a:rPr lang="en-GB" sz="1800" dirty="0" smtClean="0">
                <a:solidFill>
                  <a:prstClr val="white"/>
                </a:solidFill>
                <a:latin typeface="Rubik" panose="00000500000000000000" pitchFamily="2" charset="-79"/>
                <a:cs typeface="Rubik" panose="00000500000000000000" pitchFamily="2" charset="-79"/>
              </a:rPr>
            </a:br>
            <a:endParaRPr lang="en-GB" sz="1800" dirty="0" smtClean="0">
              <a:solidFill>
                <a:prstClr val="white"/>
              </a:solidFill>
              <a:latin typeface="Rubik" panose="00000500000000000000" pitchFamily="2" charset="-79"/>
              <a:cs typeface="Rubik" panose="00000500000000000000" pitchFamily="2" charset="-79"/>
            </a:endParaRPr>
          </a:p>
        </p:txBody>
      </p:sp>
      <p:pic>
        <p:nvPicPr>
          <p:cNvPr id="2" name="Picture 1"/>
          <p:cNvPicPr>
            <a:picLocks noChangeAspect="1"/>
          </p:cNvPicPr>
          <p:nvPr/>
        </p:nvPicPr>
        <p:blipFill>
          <a:blip r:embed="rId2"/>
          <a:stretch>
            <a:fillRect/>
          </a:stretch>
        </p:blipFill>
        <p:spPr>
          <a:xfrm>
            <a:off x="63261" y="2611648"/>
            <a:ext cx="6935637" cy="3901295"/>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062518" y="1829483"/>
            <a:ext cx="1943100" cy="2807970"/>
          </a:xfrm>
          <a:prstGeom prst="rect">
            <a:avLst/>
          </a:prstGeom>
        </p:spPr>
      </p:pic>
    </p:spTree>
    <p:extLst>
      <p:ext uri="{BB962C8B-B14F-4D97-AF65-F5344CB8AC3E}">
        <p14:creationId xmlns:p14="http://schemas.microsoft.com/office/powerpoint/2010/main" val="2350950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052" y="247226"/>
            <a:ext cx="9255008" cy="776288"/>
          </a:xfrm>
          <a:prstGeom prst="rect">
            <a:avLst/>
          </a:prstGeom>
        </p:spPr>
        <p:txBody>
          <a:bodyPr anchor="ctr">
            <a:normAutofit/>
          </a:bodyPr>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r>
              <a:rPr lang="en-IE" sz="4800" dirty="0" smtClean="0">
                <a:solidFill>
                  <a:prstClr val="white"/>
                </a:solidFill>
                <a:latin typeface="Rubik" panose="00000500000000000000" pitchFamily="2" charset="-79"/>
                <a:cs typeface="Rubik" panose="00000500000000000000" pitchFamily="2" charset="-79"/>
              </a:rPr>
              <a:t>Current activity</a:t>
            </a:r>
            <a:endParaRPr lang="en-IE" sz="4800" dirty="0">
              <a:solidFill>
                <a:prstClr val="white"/>
              </a:solidFill>
              <a:latin typeface="Rubik" panose="00000500000000000000" pitchFamily="2" charset="-79"/>
              <a:cs typeface="Rubik" panose="00000500000000000000" pitchFamily="2" charset="-79"/>
            </a:endParaRPr>
          </a:p>
        </p:txBody>
      </p:sp>
      <p:sp>
        <p:nvSpPr>
          <p:cNvPr id="4" name="Content Placeholder 2"/>
          <p:cNvSpPr txBox="1">
            <a:spLocks/>
          </p:cNvSpPr>
          <p:nvPr/>
        </p:nvSpPr>
        <p:spPr>
          <a:xfrm>
            <a:off x="-77052" y="1287023"/>
            <a:ext cx="9255008" cy="419188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smtClean="0">
                <a:solidFill>
                  <a:prstClr val="white"/>
                </a:solidFill>
                <a:latin typeface="Rubik" panose="00000500000000000000" pitchFamily="2" charset="-79"/>
                <a:cs typeface="Rubik" panose="00000500000000000000" pitchFamily="2" charset="-79"/>
              </a:rPr>
              <a:t>Media coverage</a:t>
            </a:r>
            <a:r>
              <a:rPr lang="en-GB" sz="1800" dirty="0">
                <a:solidFill>
                  <a:prstClr val="white"/>
                </a:solidFill>
                <a:latin typeface="Rubik" panose="00000500000000000000" pitchFamily="2" charset="-79"/>
                <a:cs typeface="Rubik" panose="00000500000000000000" pitchFamily="2" charset="-79"/>
              </a:rPr>
              <a:t/>
            </a:r>
            <a:br>
              <a:rPr lang="en-GB" sz="1800" dirty="0">
                <a:solidFill>
                  <a:prstClr val="white"/>
                </a:solidFill>
                <a:latin typeface="Rubik" panose="00000500000000000000" pitchFamily="2" charset="-79"/>
                <a:cs typeface="Rubik" panose="00000500000000000000" pitchFamily="2" charset="-79"/>
              </a:rPr>
            </a:br>
            <a:endParaRPr lang="en-GB" sz="1800" dirty="0">
              <a:solidFill>
                <a:prstClr val="white"/>
              </a:solidFill>
              <a:latin typeface="Rubik" panose="00000500000000000000" pitchFamily="2" charset="-79"/>
              <a:cs typeface="Rubik" panose="00000500000000000000" pitchFamily="2" charset="-79"/>
            </a:endParaRPr>
          </a:p>
          <a:p>
            <a:pPr marL="0" indent="0">
              <a:buNone/>
            </a:pPr>
            <a:endParaRPr lang="en-IE" sz="1800" dirty="0">
              <a:solidFill>
                <a:prstClr val="white"/>
              </a:solidFill>
              <a:latin typeface="Rubik" panose="00000500000000000000" pitchFamily="2" charset="-79"/>
              <a:cs typeface="Rubik" panose="00000500000000000000" pitchFamily="2" charset="-79"/>
            </a:endParaRPr>
          </a:p>
        </p:txBody>
      </p:sp>
      <p:pic>
        <p:nvPicPr>
          <p:cNvPr id="2" name="Picture 1"/>
          <p:cNvPicPr>
            <a:picLocks noChangeAspect="1"/>
          </p:cNvPicPr>
          <p:nvPr/>
        </p:nvPicPr>
        <p:blipFill>
          <a:blip r:embed="rId2"/>
          <a:stretch>
            <a:fillRect/>
          </a:stretch>
        </p:blipFill>
        <p:spPr>
          <a:xfrm>
            <a:off x="171540" y="4300719"/>
            <a:ext cx="5343615" cy="2356371"/>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941117" y="1851663"/>
            <a:ext cx="2580838" cy="3988652"/>
          </a:xfrm>
          <a:prstGeom prst="rect">
            <a:avLst/>
          </a:prstGeom>
        </p:spPr>
      </p:pic>
      <p:pic>
        <p:nvPicPr>
          <p:cNvPr id="6" name="Picture 5"/>
          <p:cNvPicPr>
            <a:picLocks noChangeAspect="1"/>
          </p:cNvPicPr>
          <p:nvPr/>
        </p:nvPicPr>
        <p:blipFill>
          <a:blip r:embed="rId4"/>
          <a:stretch>
            <a:fillRect/>
          </a:stretch>
        </p:blipFill>
        <p:spPr>
          <a:xfrm>
            <a:off x="0" y="2967320"/>
            <a:ext cx="5917721" cy="1283080"/>
          </a:xfrm>
          <a:prstGeom prst="rect">
            <a:avLst/>
          </a:prstGeom>
        </p:spPr>
      </p:pic>
      <p:pic>
        <p:nvPicPr>
          <p:cNvPr id="7" name="Picture 6"/>
          <p:cNvPicPr>
            <a:picLocks noChangeAspect="1"/>
          </p:cNvPicPr>
          <p:nvPr/>
        </p:nvPicPr>
        <p:blipFill>
          <a:blip r:embed="rId5"/>
          <a:stretch>
            <a:fillRect/>
          </a:stretch>
        </p:blipFill>
        <p:spPr>
          <a:xfrm>
            <a:off x="736075" y="1851663"/>
            <a:ext cx="4445570" cy="1090498"/>
          </a:xfrm>
          <a:prstGeom prst="rect">
            <a:avLst/>
          </a:prstGeom>
        </p:spPr>
      </p:pic>
    </p:spTree>
    <p:extLst>
      <p:ext uri="{BB962C8B-B14F-4D97-AF65-F5344CB8AC3E}">
        <p14:creationId xmlns:p14="http://schemas.microsoft.com/office/powerpoint/2010/main" val="20162606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6117B0-1112-B446-BFA3-F87272E710CB}"/>
              </a:ext>
            </a:extLst>
          </p:cNvPr>
          <p:cNvSpPr>
            <a:spLocks noGrp="1"/>
          </p:cNvSpPr>
          <p:nvPr>
            <p:ph type="ctrTitle"/>
          </p:nvPr>
        </p:nvSpPr>
        <p:spPr>
          <a:xfrm>
            <a:off x="366982" y="78581"/>
            <a:ext cx="6860876" cy="2486025"/>
          </a:xfrm>
        </p:spPr>
        <p:txBody>
          <a:bodyPr/>
          <a:lstStyle/>
          <a:p>
            <a:r>
              <a:rPr lang="en-IE" dirty="0">
                <a:latin typeface="Rubik" panose="00000500000000000000" pitchFamily="2" charset="-79"/>
                <a:cs typeface="Rubik" panose="00000500000000000000" pitchFamily="2" charset="-79"/>
              </a:rPr>
              <a:t>Achieving a 4 Day Week</a:t>
            </a:r>
            <a:endParaRPr lang="en-US" dirty="0"/>
          </a:p>
        </p:txBody>
      </p:sp>
      <p:sp>
        <p:nvSpPr>
          <p:cNvPr id="3" name="Rectangle 2"/>
          <p:cNvSpPr/>
          <p:nvPr/>
        </p:nvSpPr>
        <p:spPr>
          <a:xfrm>
            <a:off x="366982" y="2387084"/>
            <a:ext cx="8032968" cy="3785652"/>
          </a:xfrm>
          <a:prstGeom prst="rect">
            <a:avLst/>
          </a:prstGeom>
        </p:spPr>
        <p:txBody>
          <a:bodyPr wrap="none">
            <a:spAutoFit/>
          </a:bodyPr>
          <a:lstStyle/>
          <a:p>
            <a:pPr marL="342900" indent="-342900">
              <a:buFont typeface="Arial" panose="020B0604020202020204" pitchFamily="34" charset="0"/>
              <a:buChar char="•"/>
            </a:pPr>
            <a:r>
              <a:rPr lang="en-IE" sz="2000" dirty="0">
                <a:solidFill>
                  <a:schemeClr val="bg1"/>
                </a:solidFill>
                <a:latin typeface="Rubik" panose="00000500000000000000" pitchFamily="2" charset="-79"/>
                <a:cs typeface="Rubik" panose="00000500000000000000" pitchFamily="2" charset="-79"/>
              </a:rPr>
              <a:t>Labour market </a:t>
            </a:r>
            <a:r>
              <a:rPr lang="en-IE" sz="2000" dirty="0" smtClean="0">
                <a:solidFill>
                  <a:schemeClr val="bg1"/>
                </a:solidFill>
                <a:latin typeface="Rubik" panose="00000500000000000000" pitchFamily="2" charset="-79"/>
                <a:cs typeface="Rubik" panose="00000500000000000000" pitchFamily="2" charset="-79"/>
              </a:rPr>
              <a:t>competition (Public </a:t>
            </a:r>
            <a:r>
              <a:rPr lang="en-IE" sz="2000" dirty="0">
                <a:solidFill>
                  <a:schemeClr val="bg1"/>
                </a:solidFill>
                <a:latin typeface="Rubik" panose="00000500000000000000" pitchFamily="2" charset="-79"/>
                <a:cs typeface="Rubik" panose="00000500000000000000" pitchFamily="2" charset="-79"/>
              </a:rPr>
              <a:t>demand &amp; </a:t>
            </a:r>
            <a:r>
              <a:rPr lang="en-IE" sz="2000" dirty="0" smtClean="0">
                <a:solidFill>
                  <a:schemeClr val="bg1"/>
                </a:solidFill>
                <a:latin typeface="Rubik" panose="00000500000000000000" pitchFamily="2" charset="-79"/>
                <a:cs typeface="Rubik" panose="00000500000000000000" pitchFamily="2" charset="-79"/>
              </a:rPr>
              <a:t/>
            </a:r>
            <a:br>
              <a:rPr lang="en-IE" sz="2000" dirty="0" smtClean="0">
                <a:solidFill>
                  <a:schemeClr val="bg1"/>
                </a:solidFill>
                <a:latin typeface="Rubik" panose="00000500000000000000" pitchFamily="2" charset="-79"/>
                <a:cs typeface="Rubik" panose="00000500000000000000" pitchFamily="2" charset="-79"/>
              </a:rPr>
            </a:br>
            <a:r>
              <a:rPr lang="en-IE" sz="2000" dirty="0" smtClean="0">
                <a:solidFill>
                  <a:schemeClr val="bg1"/>
                </a:solidFill>
                <a:latin typeface="Rubik" panose="00000500000000000000" pitchFamily="2" charset="-79"/>
                <a:cs typeface="Rubik" panose="00000500000000000000" pitchFamily="2" charset="-79"/>
              </a:rPr>
              <a:t>Business leadership)</a:t>
            </a:r>
            <a:br>
              <a:rPr lang="en-IE" sz="2000" dirty="0" smtClean="0">
                <a:solidFill>
                  <a:schemeClr val="bg1"/>
                </a:solidFill>
                <a:latin typeface="Rubik" panose="00000500000000000000" pitchFamily="2" charset="-79"/>
                <a:cs typeface="Rubik" panose="00000500000000000000" pitchFamily="2" charset="-79"/>
              </a:rPr>
            </a:br>
            <a:endParaRPr lang="en-IE" sz="2000" dirty="0">
              <a:solidFill>
                <a:schemeClr val="bg1"/>
              </a:solidFill>
              <a:latin typeface="Rubik" panose="00000500000000000000" pitchFamily="2" charset="-79"/>
              <a:cs typeface="Rubik" panose="00000500000000000000" pitchFamily="2" charset="-79"/>
            </a:endParaRPr>
          </a:p>
          <a:p>
            <a:pPr marL="342900" indent="-342900">
              <a:buFont typeface="Arial" panose="020B0604020202020204" pitchFamily="34" charset="0"/>
              <a:buChar char="•"/>
            </a:pPr>
            <a:r>
              <a:rPr lang="en-IE" sz="2000" dirty="0">
                <a:solidFill>
                  <a:schemeClr val="bg1"/>
                </a:solidFill>
                <a:latin typeface="Rubik" panose="00000500000000000000" pitchFamily="2" charset="-79"/>
                <a:cs typeface="Rubik" panose="00000500000000000000" pitchFamily="2" charset="-79"/>
              </a:rPr>
              <a:t>Strong trade unions and collective </a:t>
            </a:r>
            <a:r>
              <a:rPr lang="en-IE" sz="2000" dirty="0" smtClean="0">
                <a:solidFill>
                  <a:schemeClr val="bg1"/>
                </a:solidFill>
                <a:latin typeface="Rubik" panose="00000500000000000000" pitchFamily="2" charset="-79"/>
                <a:cs typeface="Rubik" panose="00000500000000000000" pitchFamily="2" charset="-79"/>
              </a:rPr>
              <a:t>bargaining</a:t>
            </a:r>
            <a:br>
              <a:rPr lang="en-IE" sz="2000" dirty="0" smtClean="0">
                <a:solidFill>
                  <a:schemeClr val="bg1"/>
                </a:solidFill>
                <a:latin typeface="Rubik" panose="00000500000000000000" pitchFamily="2" charset="-79"/>
                <a:cs typeface="Rubik" panose="00000500000000000000" pitchFamily="2" charset="-79"/>
              </a:rPr>
            </a:br>
            <a:endParaRPr lang="en-IE" sz="2000" dirty="0">
              <a:solidFill>
                <a:schemeClr val="bg1"/>
              </a:solidFill>
              <a:latin typeface="Rubik" panose="00000500000000000000" pitchFamily="2" charset="-79"/>
              <a:cs typeface="Rubik" panose="00000500000000000000" pitchFamily="2" charset="-79"/>
            </a:endParaRPr>
          </a:p>
          <a:p>
            <a:pPr marL="342900" indent="-342900">
              <a:buFont typeface="Arial" panose="020B0604020202020204" pitchFamily="34" charset="0"/>
              <a:buChar char="•"/>
            </a:pPr>
            <a:r>
              <a:rPr lang="en-IE" sz="2000" dirty="0">
                <a:solidFill>
                  <a:schemeClr val="bg1"/>
                </a:solidFill>
                <a:latin typeface="Rubik" panose="00000500000000000000" pitchFamily="2" charset="-79"/>
                <a:cs typeface="Rubik" panose="00000500000000000000" pitchFamily="2" charset="-79"/>
              </a:rPr>
              <a:t>Government influence and intervention </a:t>
            </a:r>
            <a:br>
              <a:rPr lang="en-IE" sz="2000" dirty="0">
                <a:solidFill>
                  <a:schemeClr val="bg1"/>
                </a:solidFill>
                <a:latin typeface="Rubik" panose="00000500000000000000" pitchFamily="2" charset="-79"/>
                <a:cs typeface="Rubik" panose="00000500000000000000" pitchFamily="2" charset="-79"/>
              </a:rPr>
            </a:br>
            <a:r>
              <a:rPr lang="en-IE" sz="2000" dirty="0" smtClean="0">
                <a:solidFill>
                  <a:schemeClr val="bg1"/>
                </a:solidFill>
                <a:latin typeface="Rubik" panose="00000500000000000000" pitchFamily="2" charset="-79"/>
                <a:cs typeface="Rubik" panose="00000500000000000000" pitchFamily="2" charset="-79"/>
              </a:rPr>
              <a:t/>
            </a:r>
            <a:br>
              <a:rPr lang="en-IE" sz="2000" dirty="0" smtClean="0">
                <a:solidFill>
                  <a:schemeClr val="bg1"/>
                </a:solidFill>
                <a:latin typeface="Rubik" panose="00000500000000000000" pitchFamily="2" charset="-79"/>
                <a:cs typeface="Rubik" panose="00000500000000000000" pitchFamily="2" charset="-79"/>
              </a:rPr>
            </a:br>
            <a:r>
              <a:rPr lang="en-IE" sz="2000" dirty="0" smtClean="0">
                <a:solidFill>
                  <a:schemeClr val="bg1"/>
                </a:solidFill>
                <a:latin typeface="Rubik" panose="00000500000000000000" pitchFamily="2" charset="-79"/>
                <a:cs typeface="Rubik" panose="00000500000000000000" pitchFamily="2" charset="-79"/>
              </a:rPr>
              <a:t>	- Leadership </a:t>
            </a:r>
            <a:r>
              <a:rPr lang="en-IE" sz="2000" dirty="0">
                <a:solidFill>
                  <a:schemeClr val="bg1"/>
                </a:solidFill>
                <a:latin typeface="Rubik" panose="00000500000000000000" pitchFamily="2" charset="-79"/>
                <a:cs typeface="Rubik" panose="00000500000000000000" pitchFamily="2" charset="-79"/>
              </a:rPr>
              <a:t>as employer and </a:t>
            </a:r>
            <a:r>
              <a:rPr lang="en-IE" sz="2000" dirty="0" smtClean="0">
                <a:solidFill>
                  <a:schemeClr val="bg1"/>
                </a:solidFill>
                <a:latin typeface="Rubik" panose="00000500000000000000" pitchFamily="2" charset="-79"/>
                <a:cs typeface="Rubik" panose="00000500000000000000" pitchFamily="2" charset="-79"/>
              </a:rPr>
              <a:t>purchaser </a:t>
            </a:r>
            <a:r>
              <a:rPr lang="en-IE" sz="2000" dirty="0">
                <a:solidFill>
                  <a:schemeClr val="bg1"/>
                </a:solidFill>
                <a:latin typeface="Rubik" panose="00000500000000000000" pitchFamily="2" charset="-79"/>
                <a:cs typeface="Rubik" panose="00000500000000000000" pitchFamily="2" charset="-79"/>
              </a:rPr>
              <a:t/>
            </a:r>
            <a:br>
              <a:rPr lang="en-IE" sz="2000" dirty="0">
                <a:solidFill>
                  <a:schemeClr val="bg1"/>
                </a:solidFill>
                <a:latin typeface="Rubik" panose="00000500000000000000" pitchFamily="2" charset="-79"/>
                <a:cs typeface="Rubik" panose="00000500000000000000" pitchFamily="2" charset="-79"/>
              </a:rPr>
            </a:br>
            <a:r>
              <a:rPr lang="en-IE" sz="2000" dirty="0" smtClean="0">
                <a:solidFill>
                  <a:schemeClr val="bg1"/>
                </a:solidFill>
                <a:latin typeface="Rubik" panose="00000500000000000000" pitchFamily="2" charset="-79"/>
                <a:cs typeface="Rubik" panose="00000500000000000000" pitchFamily="2" charset="-79"/>
              </a:rPr>
              <a:t/>
            </a:r>
            <a:br>
              <a:rPr lang="en-IE" sz="2000" dirty="0" smtClean="0">
                <a:solidFill>
                  <a:schemeClr val="bg1"/>
                </a:solidFill>
                <a:latin typeface="Rubik" panose="00000500000000000000" pitchFamily="2" charset="-79"/>
                <a:cs typeface="Rubik" panose="00000500000000000000" pitchFamily="2" charset="-79"/>
              </a:rPr>
            </a:br>
            <a:r>
              <a:rPr lang="en-IE" sz="2000" dirty="0" smtClean="0">
                <a:solidFill>
                  <a:schemeClr val="bg1"/>
                </a:solidFill>
                <a:latin typeface="Rubik" panose="00000500000000000000" pitchFamily="2" charset="-79"/>
                <a:cs typeface="Rubik" panose="00000500000000000000" pitchFamily="2" charset="-79"/>
              </a:rPr>
              <a:t>	- Encouraging / facilitating private business</a:t>
            </a:r>
          </a:p>
          <a:p>
            <a:endParaRPr lang="en-IE" sz="2000" dirty="0">
              <a:solidFill>
                <a:schemeClr val="bg1"/>
              </a:solidFill>
              <a:latin typeface="Rubik" panose="00000500000000000000" pitchFamily="2" charset="-79"/>
              <a:cs typeface="Rubik" panose="00000500000000000000" pitchFamily="2" charset="-79"/>
            </a:endParaRPr>
          </a:p>
          <a:p>
            <a:r>
              <a:rPr lang="en-IE" sz="2000" dirty="0" smtClean="0">
                <a:solidFill>
                  <a:schemeClr val="bg1"/>
                </a:solidFill>
                <a:latin typeface="Rubik" panose="00000500000000000000" pitchFamily="2" charset="-79"/>
                <a:cs typeface="Rubik" panose="00000500000000000000" pitchFamily="2" charset="-79"/>
              </a:rPr>
              <a:t>	- Legislation</a:t>
            </a:r>
            <a:endParaRPr lang="en-IE" sz="2000" dirty="0">
              <a:solidFill>
                <a:schemeClr val="bg1"/>
              </a:solidFill>
              <a:latin typeface="Rubik" panose="00000500000000000000" pitchFamily="2" charset="-79"/>
              <a:cs typeface="Rubik" panose="00000500000000000000" pitchFamily="2" charset="-79"/>
            </a:endParaRPr>
          </a:p>
        </p:txBody>
      </p:sp>
    </p:spTree>
    <p:extLst>
      <p:ext uri="{BB962C8B-B14F-4D97-AF65-F5344CB8AC3E}">
        <p14:creationId xmlns:p14="http://schemas.microsoft.com/office/powerpoint/2010/main" val="2192083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052" y="247226"/>
            <a:ext cx="9255008" cy="776288"/>
          </a:xfrm>
          <a:prstGeom prst="rect">
            <a:avLst/>
          </a:prstGeom>
        </p:spPr>
        <p:txBody>
          <a:bodyPr anchor="ctr">
            <a:normAutofit/>
          </a:bodyPr>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r>
              <a:rPr lang="en-IE" sz="4800" dirty="0" smtClean="0">
                <a:solidFill>
                  <a:prstClr val="white"/>
                </a:solidFill>
                <a:latin typeface="Rubik" panose="00000500000000000000" pitchFamily="2" charset="-79"/>
                <a:cs typeface="Rubik" panose="00000500000000000000" pitchFamily="2" charset="-79"/>
              </a:rPr>
              <a:t>Next steps</a:t>
            </a:r>
            <a:endParaRPr lang="en-IE" sz="4800" dirty="0">
              <a:solidFill>
                <a:prstClr val="white"/>
              </a:solidFill>
              <a:latin typeface="Rubik" panose="00000500000000000000" pitchFamily="2" charset="-79"/>
              <a:cs typeface="Rubik" panose="00000500000000000000" pitchFamily="2" charset="-79"/>
            </a:endParaRPr>
          </a:p>
        </p:txBody>
      </p:sp>
      <p:sp>
        <p:nvSpPr>
          <p:cNvPr id="4" name="Content Placeholder 2"/>
          <p:cNvSpPr txBox="1">
            <a:spLocks/>
          </p:cNvSpPr>
          <p:nvPr/>
        </p:nvSpPr>
        <p:spPr>
          <a:xfrm>
            <a:off x="-77052" y="1287023"/>
            <a:ext cx="9255008" cy="419188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smtClean="0">
                <a:solidFill>
                  <a:prstClr val="white"/>
                </a:solidFill>
                <a:latin typeface="Rubik" panose="00000500000000000000" pitchFamily="2" charset="-79"/>
                <a:cs typeface="Rubik" panose="00000500000000000000" pitchFamily="2" charset="-79"/>
              </a:rPr>
              <a:t>Work towards pilot initiatives within </a:t>
            </a:r>
            <a:r>
              <a:rPr lang="en-GB" sz="3200" dirty="0" err="1" smtClean="0">
                <a:solidFill>
                  <a:prstClr val="white"/>
                </a:solidFill>
                <a:latin typeface="Rubik" panose="00000500000000000000" pitchFamily="2" charset="-79"/>
                <a:cs typeface="Rubik" panose="00000500000000000000" pitchFamily="2" charset="-79"/>
              </a:rPr>
              <a:t>Fórsa</a:t>
            </a:r>
            <a:r>
              <a:rPr lang="en-GB" sz="3200" dirty="0" smtClean="0">
                <a:solidFill>
                  <a:prstClr val="white"/>
                </a:solidFill>
                <a:latin typeface="Rubik" panose="00000500000000000000" pitchFamily="2" charset="-79"/>
                <a:cs typeface="Rubik" panose="00000500000000000000" pitchFamily="2" charset="-79"/>
              </a:rPr>
              <a:t> divisions, employments and grades</a:t>
            </a:r>
            <a:r>
              <a:rPr lang="en-GB" sz="1800" dirty="0" smtClean="0">
                <a:solidFill>
                  <a:prstClr val="white"/>
                </a:solidFill>
                <a:latin typeface="Rubik" panose="00000500000000000000" pitchFamily="2" charset="-79"/>
                <a:cs typeface="Rubik" panose="00000500000000000000" pitchFamily="2" charset="-79"/>
              </a:rPr>
              <a:t/>
            </a:r>
            <a:br>
              <a:rPr lang="en-GB" sz="1800" dirty="0" smtClean="0">
                <a:solidFill>
                  <a:prstClr val="white"/>
                </a:solidFill>
                <a:latin typeface="Rubik" panose="00000500000000000000" pitchFamily="2" charset="-79"/>
                <a:cs typeface="Rubik" panose="00000500000000000000" pitchFamily="2" charset="-79"/>
              </a:rPr>
            </a:br>
            <a:endParaRPr lang="en-IE" sz="1800" dirty="0">
              <a:solidFill>
                <a:prstClr val="white"/>
              </a:solidFill>
              <a:latin typeface="Rubik" panose="00000500000000000000" pitchFamily="2" charset="-79"/>
              <a:cs typeface="Rubik" panose="00000500000000000000" pitchFamily="2" charset="-79"/>
            </a:endParaRPr>
          </a:p>
        </p:txBody>
      </p:sp>
      <p:pic>
        <p:nvPicPr>
          <p:cNvPr id="1026" name="Picture 2" descr="Pilot Training: Outdated Task-Based Method Not Enough for Aviation To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194" y="3115402"/>
            <a:ext cx="6498267" cy="3635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664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052" y="247226"/>
            <a:ext cx="9255008" cy="776288"/>
          </a:xfrm>
          <a:prstGeom prst="rect">
            <a:avLst/>
          </a:prstGeom>
        </p:spPr>
        <p:txBody>
          <a:bodyPr anchor="ctr">
            <a:normAutofit/>
          </a:bodyPr>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r>
              <a:rPr lang="en-IE" sz="4800" dirty="0" smtClean="0">
                <a:solidFill>
                  <a:prstClr val="white"/>
                </a:solidFill>
                <a:latin typeface="Rubik" panose="00000500000000000000" pitchFamily="2" charset="-79"/>
                <a:cs typeface="Rubik" panose="00000500000000000000" pitchFamily="2" charset="-79"/>
              </a:rPr>
              <a:t>Next steps</a:t>
            </a:r>
            <a:endParaRPr lang="en-IE" sz="4800" dirty="0">
              <a:solidFill>
                <a:prstClr val="white"/>
              </a:solidFill>
              <a:latin typeface="Rubik" panose="00000500000000000000" pitchFamily="2" charset="-79"/>
              <a:cs typeface="Rubik" panose="00000500000000000000" pitchFamily="2" charset="-79"/>
            </a:endParaRPr>
          </a:p>
        </p:txBody>
      </p:sp>
      <p:sp>
        <p:nvSpPr>
          <p:cNvPr id="4" name="Content Placeholder 2"/>
          <p:cNvSpPr txBox="1">
            <a:spLocks/>
          </p:cNvSpPr>
          <p:nvPr/>
        </p:nvSpPr>
        <p:spPr>
          <a:xfrm>
            <a:off x="-77052" y="1287023"/>
            <a:ext cx="9255008" cy="419188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smtClean="0">
                <a:solidFill>
                  <a:prstClr val="white"/>
                </a:solidFill>
                <a:latin typeface="Rubik" panose="00000500000000000000" pitchFamily="2" charset="-79"/>
                <a:cs typeface="Rubik" panose="00000500000000000000" pitchFamily="2" charset="-79"/>
              </a:rPr>
              <a:t>Establish Four Day Week Ireland ‘Institute’ – research, training, coaching &amp; mentoring, accreditation</a:t>
            </a:r>
            <a:r>
              <a:rPr lang="en-GB" sz="1800" dirty="0" smtClean="0">
                <a:solidFill>
                  <a:prstClr val="white"/>
                </a:solidFill>
                <a:latin typeface="Rubik" panose="00000500000000000000" pitchFamily="2" charset="-79"/>
                <a:cs typeface="Rubik" panose="00000500000000000000" pitchFamily="2" charset="-79"/>
              </a:rPr>
              <a:t/>
            </a:r>
            <a:br>
              <a:rPr lang="en-GB" sz="1800" dirty="0" smtClean="0">
                <a:solidFill>
                  <a:prstClr val="white"/>
                </a:solidFill>
                <a:latin typeface="Rubik" panose="00000500000000000000" pitchFamily="2" charset="-79"/>
                <a:cs typeface="Rubik" panose="00000500000000000000" pitchFamily="2" charset="-79"/>
              </a:rPr>
            </a:br>
            <a:endParaRPr lang="en-IE" sz="1800" dirty="0">
              <a:solidFill>
                <a:prstClr val="white"/>
              </a:solidFill>
              <a:latin typeface="Rubik" panose="00000500000000000000" pitchFamily="2" charset="-79"/>
              <a:cs typeface="Rubik" panose="00000500000000000000" pitchFamily="2" charset="-79"/>
            </a:endParaRPr>
          </a:p>
        </p:txBody>
      </p:sp>
      <p:pic>
        <p:nvPicPr>
          <p:cNvPr id="7172" name="Picture 4" descr="SCBI Profess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247" y="2747432"/>
            <a:ext cx="5175549" cy="3881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689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052" y="247226"/>
            <a:ext cx="9255008" cy="776288"/>
          </a:xfrm>
          <a:prstGeom prst="rect">
            <a:avLst/>
          </a:prstGeom>
        </p:spPr>
        <p:txBody>
          <a:bodyPr anchor="ctr">
            <a:normAutofit/>
          </a:bodyPr>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r>
              <a:rPr lang="en-IE" sz="4800" dirty="0" smtClean="0">
                <a:solidFill>
                  <a:prstClr val="white"/>
                </a:solidFill>
                <a:latin typeface="Rubik" panose="00000500000000000000" pitchFamily="2" charset="-79"/>
                <a:cs typeface="Rubik" panose="00000500000000000000" pitchFamily="2" charset="-79"/>
              </a:rPr>
              <a:t>Next steps</a:t>
            </a:r>
            <a:endParaRPr lang="en-IE" sz="4800" dirty="0">
              <a:solidFill>
                <a:prstClr val="white"/>
              </a:solidFill>
              <a:latin typeface="Rubik" panose="00000500000000000000" pitchFamily="2" charset="-79"/>
              <a:cs typeface="Rubik" panose="00000500000000000000" pitchFamily="2" charset="-79"/>
            </a:endParaRPr>
          </a:p>
        </p:txBody>
      </p:sp>
      <p:sp>
        <p:nvSpPr>
          <p:cNvPr id="4" name="Content Placeholder 2"/>
          <p:cNvSpPr txBox="1">
            <a:spLocks/>
          </p:cNvSpPr>
          <p:nvPr/>
        </p:nvSpPr>
        <p:spPr>
          <a:xfrm>
            <a:off x="-77052" y="1287023"/>
            <a:ext cx="9255008" cy="419188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smtClean="0">
                <a:solidFill>
                  <a:prstClr val="white"/>
                </a:solidFill>
                <a:latin typeface="Rubik" panose="00000500000000000000" pitchFamily="2" charset="-79"/>
                <a:cs typeface="Rubik" panose="00000500000000000000" pitchFamily="2" charset="-79"/>
              </a:rPr>
              <a:t>Engage with </a:t>
            </a:r>
            <a:r>
              <a:rPr lang="en-GB" sz="3200" dirty="0" err="1" smtClean="0">
                <a:solidFill>
                  <a:prstClr val="white"/>
                </a:solidFill>
                <a:latin typeface="Rubik" panose="00000500000000000000" pitchFamily="2" charset="-79"/>
                <a:cs typeface="Rubik" panose="00000500000000000000" pitchFamily="2" charset="-79"/>
              </a:rPr>
              <a:t>Oireachtas</a:t>
            </a:r>
            <a:r>
              <a:rPr lang="en-GB" sz="3200" dirty="0" smtClean="0">
                <a:solidFill>
                  <a:prstClr val="white"/>
                </a:solidFill>
                <a:latin typeface="Rubik" panose="00000500000000000000" pitchFamily="2" charset="-79"/>
                <a:cs typeface="Rubik" panose="00000500000000000000" pitchFamily="2" charset="-79"/>
              </a:rPr>
              <a:t> committee examination</a:t>
            </a:r>
            <a:br>
              <a:rPr lang="en-GB" sz="3200" dirty="0" smtClean="0">
                <a:solidFill>
                  <a:prstClr val="white"/>
                </a:solidFill>
                <a:latin typeface="Rubik" panose="00000500000000000000" pitchFamily="2" charset="-79"/>
                <a:cs typeface="Rubik" panose="00000500000000000000" pitchFamily="2" charset="-79"/>
              </a:rPr>
            </a:br>
            <a:r>
              <a:rPr lang="en-GB" sz="1800" dirty="0" smtClean="0">
                <a:solidFill>
                  <a:prstClr val="white"/>
                </a:solidFill>
                <a:latin typeface="Rubik" panose="00000500000000000000" pitchFamily="2" charset="-79"/>
                <a:cs typeface="Rubik" panose="00000500000000000000" pitchFamily="2" charset="-79"/>
              </a:rPr>
              <a:t/>
            </a:r>
            <a:br>
              <a:rPr lang="en-GB" sz="1800" dirty="0" smtClean="0">
                <a:solidFill>
                  <a:prstClr val="white"/>
                </a:solidFill>
                <a:latin typeface="Rubik" panose="00000500000000000000" pitchFamily="2" charset="-79"/>
                <a:cs typeface="Rubik" panose="00000500000000000000" pitchFamily="2" charset="-79"/>
              </a:rPr>
            </a:br>
            <a:endParaRPr lang="en-IE" sz="1800" dirty="0">
              <a:solidFill>
                <a:prstClr val="white"/>
              </a:solidFill>
              <a:latin typeface="Rubik" panose="00000500000000000000" pitchFamily="2" charset="-79"/>
              <a:cs typeface="Rubik" panose="00000500000000000000" pitchFamily="2" charset="-79"/>
            </a:endParaRPr>
          </a:p>
        </p:txBody>
      </p:sp>
      <p:pic>
        <p:nvPicPr>
          <p:cNvPr id="4098" name="Picture 2" descr="Home | Report of the Joint Committee of Inquiry into the Banking Cri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469" y="2490158"/>
            <a:ext cx="6286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045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052" y="247226"/>
            <a:ext cx="9255008" cy="776288"/>
          </a:xfrm>
          <a:prstGeom prst="rect">
            <a:avLst/>
          </a:prstGeom>
        </p:spPr>
        <p:txBody>
          <a:bodyPr anchor="ctr">
            <a:normAutofit/>
          </a:bodyPr>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r>
              <a:rPr lang="en-IE" sz="4800" dirty="0" smtClean="0">
                <a:solidFill>
                  <a:prstClr val="white"/>
                </a:solidFill>
                <a:latin typeface="Rubik" panose="00000500000000000000" pitchFamily="2" charset="-79"/>
                <a:cs typeface="Rubik" panose="00000500000000000000" pitchFamily="2" charset="-79"/>
              </a:rPr>
              <a:t>Next steps</a:t>
            </a:r>
            <a:endParaRPr lang="en-IE" sz="4800" dirty="0">
              <a:solidFill>
                <a:prstClr val="white"/>
              </a:solidFill>
              <a:latin typeface="Rubik" panose="00000500000000000000" pitchFamily="2" charset="-79"/>
              <a:cs typeface="Rubik" panose="00000500000000000000" pitchFamily="2" charset="-79"/>
            </a:endParaRPr>
          </a:p>
        </p:txBody>
      </p:sp>
      <p:sp>
        <p:nvSpPr>
          <p:cNvPr id="4" name="Content Placeholder 2"/>
          <p:cNvSpPr txBox="1">
            <a:spLocks/>
          </p:cNvSpPr>
          <p:nvPr/>
        </p:nvSpPr>
        <p:spPr>
          <a:xfrm>
            <a:off x="-77052" y="1287023"/>
            <a:ext cx="9255008" cy="419188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smtClean="0">
                <a:solidFill>
                  <a:prstClr val="white"/>
                </a:solidFill>
                <a:latin typeface="Rubik" panose="00000500000000000000" pitchFamily="2" charset="-79"/>
                <a:cs typeface="Rubik" panose="00000500000000000000" pitchFamily="2" charset="-79"/>
              </a:rPr>
              <a:t>Extend the campaign coalition</a:t>
            </a:r>
            <a:r>
              <a:rPr lang="en-GB" sz="1800" dirty="0" smtClean="0">
                <a:solidFill>
                  <a:prstClr val="white"/>
                </a:solidFill>
                <a:latin typeface="Rubik" panose="00000500000000000000" pitchFamily="2" charset="-79"/>
                <a:cs typeface="Rubik" panose="00000500000000000000" pitchFamily="2" charset="-79"/>
              </a:rPr>
              <a:t/>
            </a:r>
            <a:br>
              <a:rPr lang="en-GB" sz="1800" dirty="0" smtClean="0">
                <a:solidFill>
                  <a:prstClr val="white"/>
                </a:solidFill>
                <a:latin typeface="Rubik" panose="00000500000000000000" pitchFamily="2" charset="-79"/>
                <a:cs typeface="Rubik" panose="00000500000000000000" pitchFamily="2" charset="-79"/>
              </a:rPr>
            </a:br>
            <a:endParaRPr lang="en-IE" sz="1800" dirty="0">
              <a:solidFill>
                <a:prstClr val="white"/>
              </a:solidFill>
              <a:latin typeface="Rubik" panose="00000500000000000000" pitchFamily="2" charset="-79"/>
              <a:cs typeface="Rubik" panose="00000500000000000000" pitchFamily="2" charset="-79"/>
            </a:endParaRPr>
          </a:p>
        </p:txBody>
      </p:sp>
      <p:pic>
        <p:nvPicPr>
          <p:cNvPr id="2050" name="Picture 2" descr="4,335 Extending The Hand Of Friendship Stock Photos, Pictures &amp;  Royalty-Free Images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235" y="2143693"/>
            <a:ext cx="5829300"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50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96184"/>
            <a:ext cx="8791731" cy="2585323"/>
          </a:xfrm>
          <a:prstGeom prst="rect">
            <a:avLst/>
          </a:prstGeom>
        </p:spPr>
        <p:txBody>
          <a:bodyPr wrap="square">
            <a:spAutoFit/>
          </a:bodyPr>
          <a:lstStyle/>
          <a:p>
            <a:pPr marL="285750" indent="-285750">
              <a:buFont typeface="Arial" panose="020B0604020202020204" pitchFamily="34" charset="0"/>
              <a:buChar char="•"/>
            </a:pPr>
            <a:r>
              <a:rPr lang="en-IE" dirty="0" smtClean="0">
                <a:solidFill>
                  <a:schemeClr val="bg1"/>
                </a:solidFill>
                <a:latin typeface="Rubik" panose="00000500000000000000" pitchFamily="2" charset="-79"/>
                <a:cs typeface="Rubik" panose="00000500000000000000" pitchFamily="2" charset="-79"/>
              </a:rPr>
              <a:t>Part of overall </a:t>
            </a:r>
            <a:r>
              <a:rPr lang="en-IE" dirty="0" err="1" smtClean="0">
                <a:solidFill>
                  <a:schemeClr val="bg1"/>
                </a:solidFill>
                <a:latin typeface="Rubik" panose="00000500000000000000" pitchFamily="2" charset="-79"/>
                <a:cs typeface="Rubik" panose="00000500000000000000" pitchFamily="2" charset="-79"/>
              </a:rPr>
              <a:t>Fórsa</a:t>
            </a:r>
            <a:r>
              <a:rPr lang="en-IE" dirty="0" smtClean="0">
                <a:solidFill>
                  <a:schemeClr val="bg1"/>
                </a:solidFill>
                <a:latin typeface="Rubik" panose="00000500000000000000" pitchFamily="2" charset="-79"/>
                <a:cs typeface="Rubik" panose="00000500000000000000" pitchFamily="2" charset="-79"/>
              </a:rPr>
              <a:t> strategy on hours</a:t>
            </a:r>
          </a:p>
          <a:p>
            <a:pPr marL="285750" indent="-285750">
              <a:buFont typeface="Arial" panose="020B0604020202020204" pitchFamily="34" charset="0"/>
              <a:buChar char="•"/>
            </a:pPr>
            <a:endParaRPr lang="en-IE" dirty="0" smtClean="0">
              <a:solidFill>
                <a:schemeClr val="bg1"/>
              </a:solidFill>
              <a:latin typeface="Rubik" panose="00000500000000000000" pitchFamily="2" charset="-79"/>
              <a:cs typeface="Rubik" panose="00000500000000000000" pitchFamily="2" charset="-79"/>
            </a:endParaRPr>
          </a:p>
          <a:p>
            <a:pPr marL="285750" indent="-285750">
              <a:buFont typeface="Arial" panose="020B0604020202020204" pitchFamily="34" charset="0"/>
              <a:buChar char="•"/>
            </a:pPr>
            <a:r>
              <a:rPr lang="en-IE" dirty="0" smtClean="0">
                <a:solidFill>
                  <a:schemeClr val="bg1"/>
                </a:solidFill>
                <a:latin typeface="Rubik" panose="00000500000000000000" pitchFamily="2" charset="-79"/>
                <a:cs typeface="Rubik" panose="00000500000000000000" pitchFamily="2" charset="-79"/>
              </a:rPr>
              <a:t>Change the conversation – Shift political &amp; media narrative</a:t>
            </a:r>
          </a:p>
          <a:p>
            <a:pPr marL="285750" indent="-285750">
              <a:buFont typeface="Arial" panose="020B0604020202020204" pitchFamily="34" charset="0"/>
              <a:buChar char="•"/>
            </a:pPr>
            <a:endParaRPr lang="en-IE" dirty="0">
              <a:solidFill>
                <a:schemeClr val="bg1"/>
              </a:solidFill>
              <a:latin typeface="Rubik" panose="00000500000000000000" pitchFamily="2" charset="-79"/>
              <a:cs typeface="Rubik" panose="00000500000000000000" pitchFamily="2" charset="-79"/>
            </a:endParaRPr>
          </a:p>
          <a:p>
            <a:pPr marL="285750" indent="-285750">
              <a:buFont typeface="Arial" panose="020B0604020202020204" pitchFamily="34" charset="0"/>
              <a:buChar char="•"/>
            </a:pPr>
            <a:r>
              <a:rPr lang="en-IE" dirty="0" smtClean="0">
                <a:solidFill>
                  <a:schemeClr val="bg1"/>
                </a:solidFill>
                <a:latin typeface="Rubik" panose="00000500000000000000" pitchFamily="2" charset="-79"/>
                <a:cs typeface="Rubik" panose="00000500000000000000" pitchFamily="2" charset="-79"/>
              </a:rPr>
              <a:t>Adjust messaging to reflect changed political, economic and social climate – COVID19</a:t>
            </a:r>
          </a:p>
          <a:p>
            <a:pPr marL="285750" indent="-285750">
              <a:buFont typeface="Arial" panose="020B0604020202020204" pitchFamily="34" charset="0"/>
              <a:buChar char="•"/>
            </a:pPr>
            <a:endParaRPr lang="en-IE" dirty="0">
              <a:solidFill>
                <a:schemeClr val="bg1"/>
              </a:solidFill>
              <a:latin typeface="Rubik" panose="00000500000000000000" pitchFamily="2" charset="-79"/>
              <a:cs typeface="Rubik" panose="00000500000000000000" pitchFamily="2" charset="-79"/>
            </a:endParaRPr>
          </a:p>
          <a:p>
            <a:pPr marL="285750" indent="-285750">
              <a:buFont typeface="Arial" panose="020B0604020202020204" pitchFamily="34" charset="0"/>
              <a:buChar char="•"/>
            </a:pPr>
            <a:endParaRPr lang="en-IE" dirty="0" smtClean="0">
              <a:solidFill>
                <a:schemeClr val="bg1"/>
              </a:solidFill>
              <a:latin typeface="Rubik" panose="00000500000000000000" pitchFamily="2" charset="-79"/>
              <a:cs typeface="Rubik" panose="00000500000000000000" pitchFamily="2" charset="-79"/>
            </a:endParaRPr>
          </a:p>
          <a:p>
            <a:pPr marL="285750" indent="-285750">
              <a:buFont typeface="Arial" panose="020B0604020202020204" pitchFamily="34" charset="0"/>
              <a:buChar char="•"/>
            </a:pPr>
            <a:endParaRPr lang="en-IE" dirty="0">
              <a:solidFill>
                <a:schemeClr val="bg1"/>
              </a:solidFill>
              <a:latin typeface="Rubik" panose="00000500000000000000" pitchFamily="2" charset="-79"/>
              <a:cs typeface="Rubik" panose="00000500000000000000" pitchFamily="2" charset="-79"/>
            </a:endParaRPr>
          </a:p>
        </p:txBody>
      </p:sp>
      <p:sp>
        <p:nvSpPr>
          <p:cNvPr id="4" name="Rectangle 3"/>
          <p:cNvSpPr/>
          <p:nvPr/>
        </p:nvSpPr>
        <p:spPr>
          <a:xfrm>
            <a:off x="0" y="221344"/>
            <a:ext cx="7287572" cy="769441"/>
          </a:xfrm>
          <a:prstGeom prst="rect">
            <a:avLst/>
          </a:prstGeom>
        </p:spPr>
        <p:txBody>
          <a:bodyPr wrap="none">
            <a:spAutoFit/>
          </a:bodyPr>
          <a:lstStyle/>
          <a:p>
            <a:r>
              <a:rPr lang="en-IE" sz="4400" b="1" dirty="0">
                <a:solidFill>
                  <a:schemeClr val="bg1"/>
                </a:solidFill>
                <a:latin typeface="Rubik" panose="00000500000000000000" pitchFamily="2" charset="-79"/>
                <a:cs typeface="Rubik" panose="00000500000000000000" pitchFamily="2" charset="-79"/>
              </a:rPr>
              <a:t>Four Day Week </a:t>
            </a:r>
            <a:r>
              <a:rPr lang="en-IE" sz="4400" b="1" dirty="0" smtClean="0">
                <a:solidFill>
                  <a:schemeClr val="bg1"/>
                </a:solidFill>
                <a:latin typeface="Rubik" panose="00000500000000000000" pitchFamily="2" charset="-79"/>
                <a:cs typeface="Rubik" panose="00000500000000000000" pitchFamily="2" charset="-79"/>
              </a:rPr>
              <a:t>Ireland</a:t>
            </a:r>
            <a:endParaRPr lang="en-IE" sz="4400" b="1" dirty="0">
              <a:solidFill>
                <a:schemeClr val="bg1"/>
              </a:solidFill>
            </a:endParaRPr>
          </a:p>
        </p:txBody>
      </p:sp>
      <p:pic>
        <p:nvPicPr>
          <p:cNvPr id="8194" name="Picture 2" descr="Government estimate on reduced working time disputed - For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21" y="3013494"/>
            <a:ext cx="4369754" cy="30451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Life After Corona: The 4-Day Week - RE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796" y="3013494"/>
            <a:ext cx="4293797" cy="2862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1998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052" y="247226"/>
            <a:ext cx="9255008" cy="776288"/>
          </a:xfrm>
          <a:prstGeom prst="rect">
            <a:avLst/>
          </a:prstGeom>
        </p:spPr>
        <p:txBody>
          <a:bodyPr anchor="ctr">
            <a:normAutofit/>
          </a:bodyPr>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r>
              <a:rPr lang="en-IE" sz="4800" dirty="0" smtClean="0">
                <a:solidFill>
                  <a:prstClr val="white"/>
                </a:solidFill>
                <a:latin typeface="Rubik" panose="00000500000000000000" pitchFamily="2" charset="-79"/>
                <a:cs typeface="Rubik" panose="00000500000000000000" pitchFamily="2" charset="-79"/>
              </a:rPr>
              <a:t>Next steps</a:t>
            </a:r>
            <a:endParaRPr lang="en-IE" sz="4800" dirty="0">
              <a:solidFill>
                <a:prstClr val="white"/>
              </a:solidFill>
              <a:latin typeface="Rubik" panose="00000500000000000000" pitchFamily="2" charset="-79"/>
              <a:cs typeface="Rubik" panose="00000500000000000000" pitchFamily="2" charset="-79"/>
            </a:endParaRPr>
          </a:p>
        </p:txBody>
      </p:sp>
      <p:sp>
        <p:nvSpPr>
          <p:cNvPr id="4" name="Content Placeholder 2"/>
          <p:cNvSpPr txBox="1">
            <a:spLocks/>
          </p:cNvSpPr>
          <p:nvPr/>
        </p:nvSpPr>
        <p:spPr>
          <a:xfrm>
            <a:off x="-77052" y="1287023"/>
            <a:ext cx="9255008" cy="419188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smtClean="0">
                <a:solidFill>
                  <a:prstClr val="white"/>
                </a:solidFill>
                <a:latin typeface="Rubik" panose="00000500000000000000" pitchFamily="2" charset="-79"/>
                <a:cs typeface="Rubik" panose="00000500000000000000" pitchFamily="2" charset="-79"/>
              </a:rPr>
              <a:t>Expand social media presence</a:t>
            </a:r>
            <a:br>
              <a:rPr lang="en-GB" sz="3200" dirty="0" smtClean="0">
                <a:solidFill>
                  <a:prstClr val="white"/>
                </a:solidFill>
                <a:latin typeface="Rubik" panose="00000500000000000000" pitchFamily="2" charset="-79"/>
                <a:cs typeface="Rubik" panose="00000500000000000000" pitchFamily="2" charset="-79"/>
              </a:rPr>
            </a:br>
            <a:r>
              <a:rPr lang="en-GB" sz="1800" dirty="0" smtClean="0">
                <a:solidFill>
                  <a:prstClr val="white"/>
                </a:solidFill>
                <a:latin typeface="Rubik" panose="00000500000000000000" pitchFamily="2" charset="-79"/>
                <a:cs typeface="Rubik" panose="00000500000000000000" pitchFamily="2" charset="-79"/>
              </a:rPr>
              <a:t/>
            </a:r>
            <a:br>
              <a:rPr lang="en-GB" sz="1800" dirty="0" smtClean="0">
                <a:solidFill>
                  <a:prstClr val="white"/>
                </a:solidFill>
                <a:latin typeface="Rubik" panose="00000500000000000000" pitchFamily="2" charset="-79"/>
                <a:cs typeface="Rubik" panose="00000500000000000000" pitchFamily="2" charset="-79"/>
              </a:rPr>
            </a:br>
            <a:endParaRPr lang="en-IE" sz="1800" dirty="0">
              <a:solidFill>
                <a:prstClr val="white"/>
              </a:solidFill>
              <a:latin typeface="Rubik" panose="00000500000000000000" pitchFamily="2" charset="-79"/>
              <a:cs typeface="Rubik" panose="00000500000000000000" pitchFamily="2" charset="-79"/>
            </a:endParaRPr>
          </a:p>
        </p:txBody>
      </p:sp>
      <p:pic>
        <p:nvPicPr>
          <p:cNvPr id="5122" name="Picture 2" descr="How To Flawlessly Customize The Same Piece Of Content Across Twitter,  Facebook, and Linked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787" y="2207550"/>
            <a:ext cx="5169798" cy="388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7719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052" y="247226"/>
            <a:ext cx="9255008" cy="776288"/>
          </a:xfrm>
          <a:prstGeom prst="rect">
            <a:avLst/>
          </a:prstGeom>
        </p:spPr>
        <p:txBody>
          <a:bodyPr anchor="ctr">
            <a:normAutofit/>
          </a:bodyPr>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r>
              <a:rPr lang="en-IE" sz="4800" dirty="0" smtClean="0">
                <a:solidFill>
                  <a:prstClr val="white"/>
                </a:solidFill>
                <a:latin typeface="Rubik" panose="00000500000000000000" pitchFamily="2" charset="-79"/>
                <a:cs typeface="Rubik" panose="00000500000000000000" pitchFamily="2" charset="-79"/>
              </a:rPr>
              <a:t>Next steps</a:t>
            </a:r>
            <a:endParaRPr lang="en-IE" sz="4800" dirty="0">
              <a:solidFill>
                <a:prstClr val="white"/>
              </a:solidFill>
              <a:latin typeface="Rubik" panose="00000500000000000000" pitchFamily="2" charset="-79"/>
              <a:cs typeface="Rubik" panose="00000500000000000000" pitchFamily="2" charset="-79"/>
            </a:endParaRPr>
          </a:p>
        </p:txBody>
      </p:sp>
      <p:sp>
        <p:nvSpPr>
          <p:cNvPr id="4" name="Content Placeholder 2"/>
          <p:cNvSpPr txBox="1">
            <a:spLocks/>
          </p:cNvSpPr>
          <p:nvPr/>
        </p:nvSpPr>
        <p:spPr>
          <a:xfrm>
            <a:off x="-77052" y="1287023"/>
            <a:ext cx="9255008" cy="419188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smtClean="0">
                <a:solidFill>
                  <a:prstClr val="white"/>
                </a:solidFill>
                <a:latin typeface="Rubik" panose="00000500000000000000" pitchFamily="2" charset="-79"/>
                <a:cs typeface="Rubik" panose="00000500000000000000" pitchFamily="2" charset="-79"/>
              </a:rPr>
              <a:t>Engage with international debate</a:t>
            </a:r>
            <a:br>
              <a:rPr lang="en-GB" sz="3200" dirty="0" smtClean="0">
                <a:solidFill>
                  <a:prstClr val="white"/>
                </a:solidFill>
                <a:latin typeface="Rubik" panose="00000500000000000000" pitchFamily="2" charset="-79"/>
                <a:cs typeface="Rubik" panose="00000500000000000000" pitchFamily="2" charset="-79"/>
              </a:rPr>
            </a:br>
            <a:r>
              <a:rPr lang="en-GB" sz="1800" dirty="0" smtClean="0">
                <a:solidFill>
                  <a:prstClr val="white"/>
                </a:solidFill>
                <a:latin typeface="Rubik" panose="00000500000000000000" pitchFamily="2" charset="-79"/>
                <a:cs typeface="Rubik" panose="00000500000000000000" pitchFamily="2" charset="-79"/>
              </a:rPr>
              <a:t/>
            </a:r>
            <a:br>
              <a:rPr lang="en-GB" sz="1800" dirty="0" smtClean="0">
                <a:solidFill>
                  <a:prstClr val="white"/>
                </a:solidFill>
                <a:latin typeface="Rubik" panose="00000500000000000000" pitchFamily="2" charset="-79"/>
                <a:cs typeface="Rubik" panose="00000500000000000000" pitchFamily="2" charset="-79"/>
              </a:rPr>
            </a:br>
            <a:endParaRPr lang="en-IE" sz="1800" dirty="0">
              <a:solidFill>
                <a:prstClr val="white"/>
              </a:solidFill>
              <a:latin typeface="Rubik" panose="00000500000000000000" pitchFamily="2" charset="-79"/>
              <a:cs typeface="Rubik" panose="00000500000000000000" pitchFamily="2" charset="-79"/>
            </a:endParaRPr>
          </a:p>
        </p:txBody>
      </p:sp>
      <p:pic>
        <p:nvPicPr>
          <p:cNvPr id="6146" name="Picture 2" descr="MEPs debate EU-Canada trade deal - BBC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582" y="2027258"/>
            <a:ext cx="6884429" cy="3872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500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456" y="1323281"/>
            <a:ext cx="9001593" cy="3139321"/>
          </a:xfrm>
          <a:prstGeom prst="rect">
            <a:avLst/>
          </a:prstGeom>
        </p:spPr>
        <p:txBody>
          <a:bodyPr wrap="square">
            <a:spAutoFit/>
          </a:bodyPr>
          <a:lstStyle/>
          <a:p>
            <a:pPr marL="285750" indent="-285750">
              <a:buFont typeface="Arial" panose="020B0604020202020204" pitchFamily="34" charset="0"/>
              <a:buChar char="•"/>
            </a:pPr>
            <a:r>
              <a:rPr lang="en-IE" dirty="0">
                <a:solidFill>
                  <a:schemeClr val="bg1"/>
                </a:solidFill>
                <a:latin typeface="Rubik" panose="00000500000000000000" pitchFamily="2" charset="-79"/>
                <a:cs typeface="Rubik" panose="00000500000000000000" pitchFamily="2" charset="-79"/>
              </a:rPr>
              <a:t>As with the five day week today, it will not be the only work arrangement – For some sectors, employments and workers, different variances of reduced working hours and a shorter working week will need to co-exist alongside the benchmark of the four day week</a:t>
            </a:r>
            <a:r>
              <a:rPr lang="en-IE" dirty="0" smtClean="0">
                <a:solidFill>
                  <a:schemeClr val="bg1"/>
                </a:solidFill>
                <a:latin typeface="Rubik" panose="00000500000000000000" pitchFamily="2" charset="-79"/>
                <a:cs typeface="Rubik" panose="00000500000000000000" pitchFamily="2" charset="-79"/>
              </a:rPr>
              <a:t>.</a:t>
            </a:r>
          </a:p>
          <a:p>
            <a:pPr marL="285750" indent="-285750">
              <a:buFont typeface="Arial" panose="020B0604020202020204" pitchFamily="34" charset="0"/>
              <a:buChar char="•"/>
            </a:pPr>
            <a:endParaRPr lang="en-IE" dirty="0">
              <a:solidFill>
                <a:schemeClr val="bg1"/>
              </a:solidFill>
              <a:latin typeface="Rubik" panose="00000500000000000000" pitchFamily="2" charset="-79"/>
              <a:cs typeface="Rubik" panose="00000500000000000000" pitchFamily="2" charset="-79"/>
            </a:endParaRPr>
          </a:p>
          <a:p>
            <a:pPr marL="285750" indent="-285750">
              <a:buFont typeface="Arial" panose="020B0604020202020204" pitchFamily="34" charset="0"/>
              <a:buChar char="•"/>
            </a:pPr>
            <a:r>
              <a:rPr lang="en-IE" dirty="0">
                <a:solidFill>
                  <a:schemeClr val="bg1"/>
                </a:solidFill>
                <a:latin typeface="Rubik" panose="00000500000000000000" pitchFamily="2" charset="-79"/>
                <a:cs typeface="Rubik" panose="00000500000000000000" pitchFamily="2" charset="-79"/>
              </a:rPr>
              <a:t>We do not mean that everyone will have a ‘three day weekend’ – Strong </a:t>
            </a:r>
            <a:r>
              <a:rPr lang="en-IE" dirty="0" smtClean="0">
                <a:solidFill>
                  <a:schemeClr val="bg1"/>
                </a:solidFill>
                <a:latin typeface="Rubik" panose="00000500000000000000" pitchFamily="2" charset="-79"/>
                <a:cs typeface="Rubik" panose="00000500000000000000" pitchFamily="2" charset="-79"/>
              </a:rPr>
              <a:t>management, extensive employee engagement and clever </a:t>
            </a:r>
            <a:r>
              <a:rPr lang="en-IE" dirty="0">
                <a:solidFill>
                  <a:schemeClr val="bg1"/>
                </a:solidFill>
                <a:latin typeface="Rubik" panose="00000500000000000000" pitchFamily="2" charset="-79"/>
                <a:cs typeface="Rubik" panose="00000500000000000000" pitchFamily="2" charset="-79"/>
              </a:rPr>
              <a:t>rostering will need to ensure that businesses and public services can function for 5 or in some cases even 7 days, alongside a shorter working week for all workers.</a:t>
            </a:r>
          </a:p>
        </p:txBody>
      </p:sp>
      <p:sp>
        <p:nvSpPr>
          <p:cNvPr id="4" name="Rectangle 3"/>
          <p:cNvSpPr/>
          <p:nvPr/>
        </p:nvSpPr>
        <p:spPr>
          <a:xfrm>
            <a:off x="302852" y="381213"/>
            <a:ext cx="5256567" cy="815608"/>
          </a:xfrm>
          <a:prstGeom prst="rect">
            <a:avLst/>
          </a:prstGeom>
        </p:spPr>
        <p:txBody>
          <a:bodyPr wrap="none">
            <a:spAutoFit/>
          </a:bodyPr>
          <a:lstStyle/>
          <a:p>
            <a:r>
              <a:rPr lang="en-IE" sz="4700" b="1" dirty="0">
                <a:solidFill>
                  <a:schemeClr val="bg1"/>
                </a:solidFill>
                <a:latin typeface="Rubik" panose="00000500000000000000" pitchFamily="2" charset="-79"/>
                <a:cs typeface="Rubik" panose="00000500000000000000" pitchFamily="2" charset="-79"/>
              </a:rPr>
              <a:t>What it is not</a:t>
            </a:r>
            <a:endParaRPr lang="en-IE" sz="4700" b="1" dirty="0">
              <a:solidFill>
                <a:schemeClr val="bg1"/>
              </a:solidFill>
            </a:endParaRPr>
          </a:p>
        </p:txBody>
      </p:sp>
    </p:spTree>
    <p:extLst>
      <p:ext uri="{BB962C8B-B14F-4D97-AF65-F5344CB8AC3E}">
        <p14:creationId xmlns:p14="http://schemas.microsoft.com/office/powerpoint/2010/main" val="3880742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456" y="1127749"/>
            <a:ext cx="9001593" cy="5804281"/>
          </a:xfrm>
          <a:prstGeom prst="rect">
            <a:avLst/>
          </a:prstGeom>
        </p:spPr>
        <p:txBody>
          <a:bodyPr wrap="square">
            <a:spAutoFit/>
          </a:bodyPr>
          <a:lstStyle/>
          <a:p>
            <a:pPr marL="285750" indent="-285750">
              <a:buFont typeface="Arial" panose="020B0604020202020204" pitchFamily="34" charset="0"/>
              <a:buChar char="•"/>
            </a:pPr>
            <a:r>
              <a:rPr lang="en-IE" dirty="0">
                <a:solidFill>
                  <a:schemeClr val="bg1"/>
                </a:solidFill>
                <a:latin typeface="Rubik" panose="00000500000000000000" pitchFamily="2" charset="-79"/>
                <a:cs typeface="Rubik" panose="00000500000000000000" pitchFamily="2" charset="-79"/>
              </a:rPr>
              <a:t>Be a landmark, flagship campaign for </a:t>
            </a:r>
            <a:r>
              <a:rPr lang="en-IE" dirty="0" smtClean="0">
                <a:solidFill>
                  <a:schemeClr val="bg1"/>
                </a:solidFill>
                <a:latin typeface="Rubik" panose="00000500000000000000" pitchFamily="2" charset="-79"/>
                <a:cs typeface="Rubik" panose="00000500000000000000" pitchFamily="2" charset="-79"/>
              </a:rPr>
              <a:t>the Irish trade union movement and civil society</a:t>
            </a:r>
            <a:br>
              <a:rPr lang="en-IE" dirty="0" smtClean="0">
                <a:solidFill>
                  <a:schemeClr val="bg1"/>
                </a:solidFill>
                <a:latin typeface="Rubik" panose="00000500000000000000" pitchFamily="2" charset="-79"/>
                <a:cs typeface="Rubik" panose="00000500000000000000" pitchFamily="2" charset="-79"/>
              </a:rPr>
            </a:br>
            <a:endParaRPr lang="en-IE" dirty="0">
              <a:solidFill>
                <a:schemeClr val="bg1"/>
              </a:solidFill>
              <a:latin typeface="Rubik" panose="00000500000000000000" pitchFamily="2" charset="-79"/>
              <a:cs typeface="Rubik" panose="00000500000000000000" pitchFamily="2" charset="-79"/>
            </a:endParaRPr>
          </a:p>
          <a:p>
            <a:pPr marL="285750" indent="-285750">
              <a:buFont typeface="Arial" panose="020B0604020202020204" pitchFamily="34" charset="0"/>
              <a:buChar char="•"/>
            </a:pPr>
            <a:r>
              <a:rPr lang="en-IE" dirty="0" smtClean="0">
                <a:solidFill>
                  <a:schemeClr val="bg1"/>
                </a:solidFill>
                <a:latin typeface="Rubik" panose="00000500000000000000" pitchFamily="2" charset="-79"/>
                <a:cs typeface="Rubik" panose="00000500000000000000" pitchFamily="2" charset="-79"/>
              </a:rPr>
              <a:t>Build </a:t>
            </a:r>
            <a:r>
              <a:rPr lang="en-IE" dirty="0">
                <a:solidFill>
                  <a:schemeClr val="bg1"/>
                </a:solidFill>
                <a:latin typeface="Rubik" panose="00000500000000000000" pitchFamily="2" charset="-79"/>
                <a:cs typeface="Rubik" panose="00000500000000000000" pitchFamily="2" charset="-79"/>
              </a:rPr>
              <a:t>a </a:t>
            </a:r>
            <a:r>
              <a:rPr lang="en-IE" dirty="0" smtClean="0">
                <a:solidFill>
                  <a:schemeClr val="bg1"/>
                </a:solidFill>
                <a:latin typeface="Rubik" panose="00000500000000000000" pitchFamily="2" charset="-79"/>
                <a:cs typeface="Rubik" panose="00000500000000000000" pitchFamily="2" charset="-79"/>
              </a:rPr>
              <a:t>public movement </a:t>
            </a:r>
            <a:r>
              <a:rPr lang="en-IE" dirty="0">
                <a:solidFill>
                  <a:schemeClr val="bg1"/>
                </a:solidFill>
                <a:latin typeface="Rubik" panose="00000500000000000000" pitchFamily="2" charset="-79"/>
                <a:cs typeface="Rubik" panose="00000500000000000000" pitchFamily="2" charset="-79"/>
              </a:rPr>
              <a:t>for a four day week in </a:t>
            </a:r>
            <a:r>
              <a:rPr lang="en-IE" dirty="0" smtClean="0">
                <a:solidFill>
                  <a:schemeClr val="bg1"/>
                </a:solidFill>
                <a:latin typeface="Rubik" panose="00000500000000000000" pitchFamily="2" charset="-79"/>
                <a:cs typeface="Rubik" panose="00000500000000000000" pitchFamily="2" charset="-79"/>
              </a:rPr>
              <a:t>Ireland</a:t>
            </a:r>
          </a:p>
          <a:p>
            <a:pPr marL="285750" indent="-285750">
              <a:buFont typeface="Arial" panose="020B0604020202020204" pitchFamily="34" charset="0"/>
              <a:buChar char="•"/>
            </a:pPr>
            <a:endParaRPr lang="en-IE" dirty="0">
              <a:solidFill>
                <a:schemeClr val="bg1"/>
              </a:solidFill>
              <a:latin typeface="Rubik" panose="00000500000000000000" pitchFamily="2" charset="-79"/>
              <a:cs typeface="Rubik" panose="00000500000000000000" pitchFamily="2" charset="-79"/>
            </a:endParaRPr>
          </a:p>
          <a:p>
            <a:pPr marL="285750" indent="-285750">
              <a:buFont typeface="Arial" panose="020B0604020202020204" pitchFamily="34" charset="0"/>
              <a:buChar char="•"/>
            </a:pPr>
            <a:r>
              <a:rPr lang="en-IE" dirty="0">
                <a:solidFill>
                  <a:schemeClr val="bg1"/>
                </a:solidFill>
                <a:latin typeface="Rubik" panose="00000500000000000000" pitchFamily="2" charset="-79"/>
                <a:cs typeface="Rubik" panose="00000500000000000000" pitchFamily="2" charset="-79"/>
              </a:rPr>
              <a:t>Put working time back at the centre of the political </a:t>
            </a:r>
            <a:r>
              <a:rPr lang="en-IE" dirty="0" smtClean="0">
                <a:solidFill>
                  <a:schemeClr val="bg1"/>
                </a:solidFill>
                <a:latin typeface="Rubik" panose="00000500000000000000" pitchFamily="2" charset="-79"/>
                <a:cs typeface="Rubik" panose="00000500000000000000" pitchFamily="2" charset="-79"/>
              </a:rPr>
              <a:t>agenda</a:t>
            </a:r>
          </a:p>
          <a:p>
            <a:pPr marL="285750" indent="-285750">
              <a:buFont typeface="Arial" panose="020B0604020202020204" pitchFamily="34" charset="0"/>
              <a:buChar char="•"/>
            </a:pPr>
            <a:endParaRPr lang="en-IE" dirty="0">
              <a:solidFill>
                <a:schemeClr val="bg1"/>
              </a:solidFill>
              <a:latin typeface="Rubik" panose="00000500000000000000" pitchFamily="2" charset="-79"/>
              <a:cs typeface="Rubik" panose="00000500000000000000" pitchFamily="2" charset="-79"/>
            </a:endParaRPr>
          </a:p>
          <a:p>
            <a:pPr marL="285750" indent="-285750">
              <a:lnSpc>
                <a:spcPct val="107000"/>
              </a:lnSpc>
              <a:spcAft>
                <a:spcPts val="800"/>
              </a:spcAft>
              <a:buFont typeface="Arial" panose="020B0604020202020204" pitchFamily="34" charset="0"/>
              <a:buChar char="•"/>
            </a:pPr>
            <a:r>
              <a:rPr lang="en-IE" dirty="0">
                <a:solidFill>
                  <a:schemeClr val="bg1"/>
                </a:solidFill>
                <a:latin typeface="Rubik" panose="00000500000000000000" pitchFamily="2" charset="-79"/>
                <a:ea typeface="Calibri" panose="020F0502020204030204" pitchFamily="34" charset="0"/>
                <a:cs typeface="Rubik" panose="00000500000000000000" pitchFamily="2" charset="-79"/>
              </a:rPr>
              <a:t>Change the public conversation and media narrative on working </a:t>
            </a:r>
            <a:r>
              <a:rPr lang="en-IE" dirty="0" smtClean="0">
                <a:solidFill>
                  <a:schemeClr val="bg1"/>
                </a:solidFill>
                <a:latin typeface="Rubik" panose="00000500000000000000" pitchFamily="2" charset="-79"/>
                <a:ea typeface="Calibri" panose="020F0502020204030204" pitchFamily="34" charset="0"/>
                <a:cs typeface="Rubik" panose="00000500000000000000" pitchFamily="2" charset="-79"/>
              </a:rPr>
              <a:t>hours</a:t>
            </a:r>
            <a:br>
              <a:rPr lang="en-IE" dirty="0" smtClean="0">
                <a:solidFill>
                  <a:schemeClr val="bg1"/>
                </a:solidFill>
                <a:latin typeface="Rubik" panose="00000500000000000000" pitchFamily="2" charset="-79"/>
                <a:ea typeface="Calibri" panose="020F0502020204030204" pitchFamily="34" charset="0"/>
                <a:cs typeface="Rubik" panose="00000500000000000000" pitchFamily="2" charset="-79"/>
              </a:rPr>
            </a:br>
            <a:endParaRPr lang="en-IE" dirty="0">
              <a:solidFill>
                <a:schemeClr val="bg1"/>
              </a:solidFill>
              <a:latin typeface="Rubik" panose="00000500000000000000" pitchFamily="2" charset="-79"/>
              <a:ea typeface="Calibri" panose="020F0502020204030204" pitchFamily="34" charset="0"/>
              <a:cs typeface="Rubik" panose="00000500000000000000" pitchFamily="2" charset="-79"/>
            </a:endParaRPr>
          </a:p>
          <a:p>
            <a:pPr marL="285750" indent="-285750">
              <a:lnSpc>
                <a:spcPct val="107000"/>
              </a:lnSpc>
              <a:spcAft>
                <a:spcPts val="800"/>
              </a:spcAft>
              <a:buFont typeface="Arial" panose="020B0604020202020204" pitchFamily="34" charset="0"/>
              <a:buChar char="•"/>
            </a:pPr>
            <a:r>
              <a:rPr lang="en-IE" dirty="0">
                <a:solidFill>
                  <a:schemeClr val="bg1"/>
                </a:solidFill>
                <a:latin typeface="Rubik" panose="00000500000000000000" pitchFamily="2" charset="-79"/>
                <a:ea typeface="Calibri" panose="020F0502020204030204" pitchFamily="34" charset="0"/>
                <a:cs typeface="Rubik" panose="00000500000000000000" pitchFamily="2" charset="-79"/>
              </a:rPr>
              <a:t>Change the false narrative that working long hours is good for productivity and a badge of </a:t>
            </a:r>
            <a:r>
              <a:rPr lang="en-IE" dirty="0" smtClean="0">
                <a:solidFill>
                  <a:schemeClr val="bg1"/>
                </a:solidFill>
                <a:latin typeface="Rubik" panose="00000500000000000000" pitchFamily="2" charset="-79"/>
                <a:ea typeface="Calibri" panose="020F0502020204030204" pitchFamily="34" charset="0"/>
                <a:cs typeface="Rubik" panose="00000500000000000000" pitchFamily="2" charset="-79"/>
              </a:rPr>
              <a:t>honour</a:t>
            </a:r>
          </a:p>
          <a:p>
            <a:pPr marL="285750" indent="-285750">
              <a:lnSpc>
                <a:spcPct val="107000"/>
              </a:lnSpc>
              <a:spcAft>
                <a:spcPts val="800"/>
              </a:spcAft>
              <a:buFont typeface="Arial" panose="020B0604020202020204" pitchFamily="34" charset="0"/>
              <a:buChar char="•"/>
            </a:pPr>
            <a:endParaRPr lang="en-IE" dirty="0">
              <a:solidFill>
                <a:schemeClr val="bg1"/>
              </a:solidFill>
              <a:latin typeface="Rubik" panose="00000500000000000000" pitchFamily="2" charset="-79"/>
              <a:ea typeface="Calibri" panose="020F0502020204030204" pitchFamily="34" charset="0"/>
              <a:cs typeface="Rubik" panose="00000500000000000000" pitchFamily="2" charset="-79"/>
            </a:endParaRPr>
          </a:p>
          <a:p>
            <a:pPr marL="285750" indent="-285750">
              <a:lnSpc>
                <a:spcPct val="107000"/>
              </a:lnSpc>
              <a:spcAft>
                <a:spcPts val="800"/>
              </a:spcAft>
              <a:buFont typeface="Arial" panose="020B0604020202020204" pitchFamily="34" charset="0"/>
              <a:buChar char="•"/>
            </a:pPr>
            <a:r>
              <a:rPr lang="en-IE" dirty="0">
                <a:solidFill>
                  <a:schemeClr val="bg1"/>
                </a:solidFill>
                <a:latin typeface="Rubik" panose="00000500000000000000" pitchFamily="2" charset="-79"/>
                <a:ea typeface="Calibri" panose="020F0502020204030204" pitchFamily="34" charset="0"/>
                <a:cs typeface="Rubik" panose="00000500000000000000" pitchFamily="2" charset="-79"/>
              </a:rPr>
              <a:t>Challenge the worst excesses of the ‘work-first, always-on’ </a:t>
            </a:r>
            <a:r>
              <a:rPr lang="en-IE" dirty="0" smtClean="0">
                <a:solidFill>
                  <a:schemeClr val="bg1"/>
                </a:solidFill>
                <a:latin typeface="Rubik" panose="00000500000000000000" pitchFamily="2" charset="-79"/>
                <a:ea typeface="Calibri" panose="020F0502020204030204" pitchFamily="34" charset="0"/>
                <a:cs typeface="Rubik" panose="00000500000000000000" pitchFamily="2" charset="-79"/>
              </a:rPr>
              <a:t>culture</a:t>
            </a:r>
          </a:p>
          <a:p>
            <a:pPr marL="285750" indent="-285750">
              <a:lnSpc>
                <a:spcPct val="107000"/>
              </a:lnSpc>
              <a:spcAft>
                <a:spcPts val="800"/>
              </a:spcAft>
              <a:buFont typeface="Arial" panose="020B0604020202020204" pitchFamily="34" charset="0"/>
              <a:buChar char="•"/>
            </a:pPr>
            <a:endParaRPr lang="en-IE" dirty="0">
              <a:solidFill>
                <a:schemeClr val="bg1"/>
              </a:solidFill>
              <a:latin typeface="Rubik" panose="00000500000000000000" pitchFamily="2" charset="-79"/>
              <a:ea typeface="Calibri" panose="020F0502020204030204" pitchFamily="34" charset="0"/>
              <a:cs typeface="Rubik" panose="00000500000000000000" pitchFamily="2" charset="-79"/>
            </a:endParaRPr>
          </a:p>
          <a:p>
            <a:pPr marL="285750" indent="-285750">
              <a:lnSpc>
                <a:spcPct val="107000"/>
              </a:lnSpc>
              <a:spcAft>
                <a:spcPts val="800"/>
              </a:spcAft>
              <a:buFont typeface="Arial" panose="020B0604020202020204" pitchFamily="34" charset="0"/>
              <a:buChar char="•"/>
            </a:pPr>
            <a:r>
              <a:rPr lang="en-IE" dirty="0">
                <a:solidFill>
                  <a:schemeClr val="bg1"/>
                </a:solidFill>
                <a:latin typeface="Rubik" panose="00000500000000000000" pitchFamily="2" charset="-79"/>
                <a:ea typeface="Calibri" panose="020F0502020204030204" pitchFamily="34" charset="0"/>
                <a:cs typeface="Rubik" panose="00000500000000000000" pitchFamily="2" charset="-79"/>
              </a:rPr>
              <a:t>Champion the importance of family time, leisure time, </a:t>
            </a:r>
            <a:r>
              <a:rPr lang="en-IE" dirty="0" smtClean="0">
                <a:solidFill>
                  <a:schemeClr val="bg1"/>
                </a:solidFill>
                <a:latin typeface="Rubik" panose="00000500000000000000" pitchFamily="2" charset="-79"/>
                <a:ea typeface="Calibri" panose="020F0502020204030204" pitchFamily="34" charset="0"/>
                <a:cs typeface="Rubik" panose="00000500000000000000" pitchFamily="2" charset="-79"/>
              </a:rPr>
              <a:t/>
            </a:r>
            <a:br>
              <a:rPr lang="en-IE" dirty="0" smtClean="0">
                <a:solidFill>
                  <a:schemeClr val="bg1"/>
                </a:solidFill>
                <a:latin typeface="Rubik" panose="00000500000000000000" pitchFamily="2" charset="-79"/>
                <a:ea typeface="Calibri" panose="020F0502020204030204" pitchFamily="34" charset="0"/>
                <a:cs typeface="Rubik" panose="00000500000000000000" pitchFamily="2" charset="-79"/>
              </a:rPr>
            </a:br>
            <a:r>
              <a:rPr lang="en-IE" dirty="0" smtClean="0">
                <a:solidFill>
                  <a:schemeClr val="bg1"/>
                </a:solidFill>
                <a:latin typeface="Rubik" panose="00000500000000000000" pitchFamily="2" charset="-79"/>
                <a:ea typeface="Calibri" panose="020F0502020204030204" pitchFamily="34" charset="0"/>
                <a:cs typeface="Rubik" panose="00000500000000000000" pitchFamily="2" charset="-79"/>
              </a:rPr>
              <a:t>caring </a:t>
            </a:r>
            <a:r>
              <a:rPr lang="en-IE" dirty="0">
                <a:solidFill>
                  <a:schemeClr val="bg1"/>
                </a:solidFill>
                <a:latin typeface="Rubik" panose="00000500000000000000" pitchFamily="2" charset="-79"/>
                <a:ea typeface="Calibri" panose="020F0502020204030204" pitchFamily="34" charset="0"/>
                <a:cs typeface="Rubik" panose="00000500000000000000" pitchFamily="2" charset="-79"/>
              </a:rPr>
              <a:t>work and community work</a:t>
            </a:r>
          </a:p>
        </p:txBody>
      </p:sp>
      <p:sp>
        <p:nvSpPr>
          <p:cNvPr id="4" name="Rectangle 3"/>
          <p:cNvSpPr/>
          <p:nvPr/>
        </p:nvSpPr>
        <p:spPr>
          <a:xfrm>
            <a:off x="302851" y="381213"/>
            <a:ext cx="9675035" cy="830997"/>
          </a:xfrm>
          <a:prstGeom prst="rect">
            <a:avLst/>
          </a:prstGeom>
        </p:spPr>
        <p:txBody>
          <a:bodyPr wrap="square">
            <a:spAutoFit/>
          </a:bodyPr>
          <a:lstStyle/>
          <a:p>
            <a:r>
              <a:rPr lang="en-IE" sz="4800" b="1" dirty="0" smtClean="0">
                <a:solidFill>
                  <a:schemeClr val="bg1"/>
                </a:solidFill>
                <a:latin typeface="Rubik" panose="00000500000000000000" pitchFamily="2" charset="-79"/>
                <a:cs typeface="Rubik" panose="00000500000000000000" pitchFamily="2" charset="-79"/>
              </a:rPr>
              <a:t>It sets out to…</a:t>
            </a:r>
            <a:endParaRPr lang="en-IE" sz="4700" b="1" dirty="0">
              <a:solidFill>
                <a:schemeClr val="bg1"/>
              </a:solidFill>
            </a:endParaRPr>
          </a:p>
        </p:txBody>
      </p:sp>
    </p:spTree>
    <p:extLst>
      <p:ext uri="{BB962C8B-B14F-4D97-AF65-F5344CB8AC3E}">
        <p14:creationId xmlns:p14="http://schemas.microsoft.com/office/powerpoint/2010/main" val="351745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587" y="415409"/>
            <a:ext cx="7067961" cy="815608"/>
          </a:xfrm>
          <a:prstGeom prst="rect">
            <a:avLst/>
          </a:prstGeom>
        </p:spPr>
        <p:txBody>
          <a:bodyPr wrap="none">
            <a:spAutoFit/>
          </a:bodyPr>
          <a:lstStyle/>
          <a:p>
            <a:r>
              <a:rPr lang="en-IE" sz="4700" b="1" dirty="0">
                <a:solidFill>
                  <a:schemeClr val="bg1"/>
                </a:solidFill>
                <a:latin typeface="Rubik" panose="00000500000000000000" pitchFamily="2" charset="-79"/>
                <a:cs typeface="Rubik" panose="00000500000000000000" pitchFamily="2" charset="-79"/>
              </a:rPr>
              <a:t>4DWI Steering Group</a:t>
            </a:r>
            <a:endParaRPr lang="en-IE" sz="4700" b="1" dirty="0">
              <a:solidFill>
                <a:schemeClr val="bg1"/>
              </a:solidFill>
            </a:endParaRPr>
          </a:p>
        </p:txBody>
      </p:sp>
      <p:sp>
        <p:nvSpPr>
          <p:cNvPr id="5" name="Rectangle 4"/>
          <p:cNvSpPr/>
          <p:nvPr/>
        </p:nvSpPr>
        <p:spPr>
          <a:xfrm>
            <a:off x="121562" y="1602165"/>
            <a:ext cx="8822413" cy="3693319"/>
          </a:xfrm>
          <a:prstGeom prst="rect">
            <a:avLst/>
          </a:prstGeom>
        </p:spPr>
        <p:txBody>
          <a:bodyPr wrap="square">
            <a:spAutoFit/>
          </a:bodyPr>
          <a:lstStyle/>
          <a:p>
            <a:pPr>
              <a:buFontTx/>
              <a:buChar char="-"/>
            </a:pPr>
            <a:r>
              <a:rPr lang="en-IE" dirty="0">
                <a:solidFill>
                  <a:schemeClr val="bg1"/>
                </a:solidFill>
                <a:latin typeface="Rubik" panose="00000500000000000000" pitchFamily="2" charset="-79"/>
                <a:cs typeface="Rubik" panose="00000500000000000000" pitchFamily="2" charset="-79"/>
              </a:rPr>
              <a:t>Pillars: Unions, businesses, environment, civil society, </a:t>
            </a:r>
            <a:r>
              <a:rPr lang="en-IE" dirty="0" smtClean="0">
                <a:solidFill>
                  <a:schemeClr val="bg1"/>
                </a:solidFill>
                <a:latin typeface="Rubik" panose="00000500000000000000" pitchFamily="2" charset="-79"/>
                <a:cs typeface="Rubik" panose="00000500000000000000" pitchFamily="2" charset="-79"/>
              </a:rPr>
              <a:t>women, academics</a:t>
            </a:r>
            <a:br>
              <a:rPr lang="en-IE" dirty="0" smtClean="0">
                <a:solidFill>
                  <a:schemeClr val="bg1"/>
                </a:solidFill>
                <a:latin typeface="Rubik" panose="00000500000000000000" pitchFamily="2" charset="-79"/>
                <a:cs typeface="Rubik" panose="00000500000000000000" pitchFamily="2" charset="-79"/>
              </a:rPr>
            </a:br>
            <a:endParaRPr lang="en-IE" dirty="0" smtClean="0">
              <a:solidFill>
                <a:schemeClr val="bg1"/>
              </a:solidFill>
              <a:latin typeface="Rubik" panose="00000500000000000000" pitchFamily="2" charset="-79"/>
              <a:cs typeface="Rubik" panose="00000500000000000000" pitchFamily="2" charset="-79"/>
            </a:endParaRPr>
          </a:p>
          <a:p>
            <a:pPr>
              <a:buFontTx/>
              <a:buChar char="-"/>
            </a:pPr>
            <a:endParaRPr lang="en-IE" dirty="0">
              <a:solidFill>
                <a:schemeClr val="bg1"/>
              </a:solidFill>
              <a:latin typeface="Rubik" panose="00000500000000000000" pitchFamily="2" charset="-79"/>
              <a:cs typeface="Rubik" panose="00000500000000000000" pitchFamily="2" charset="-79"/>
            </a:endParaRPr>
          </a:p>
          <a:p>
            <a:pPr>
              <a:buFontTx/>
              <a:buChar char="-"/>
            </a:pPr>
            <a:r>
              <a:rPr lang="en-IE" dirty="0" err="1">
                <a:solidFill>
                  <a:schemeClr val="bg1"/>
                </a:solidFill>
                <a:latin typeface="Rubik" panose="00000500000000000000" pitchFamily="2" charset="-79"/>
                <a:cs typeface="Rubik" panose="00000500000000000000" pitchFamily="2" charset="-79"/>
              </a:rPr>
              <a:t>Fórsa</a:t>
            </a:r>
            <a:r>
              <a:rPr lang="en-IE" dirty="0">
                <a:solidFill>
                  <a:schemeClr val="bg1"/>
                </a:solidFill>
                <a:latin typeface="Rubik" panose="00000500000000000000" pitchFamily="2" charset="-79"/>
                <a:cs typeface="Rubik" panose="00000500000000000000" pitchFamily="2" charset="-79"/>
              </a:rPr>
              <a:t>					</a:t>
            </a:r>
            <a:r>
              <a:rPr lang="en-IE" dirty="0" smtClean="0">
                <a:solidFill>
                  <a:schemeClr val="bg1"/>
                </a:solidFill>
                <a:latin typeface="Rubik" panose="00000500000000000000" pitchFamily="2" charset="-79"/>
                <a:cs typeface="Rubik" panose="00000500000000000000" pitchFamily="2" charset="-79"/>
              </a:rPr>
              <a:t>	- </a:t>
            </a:r>
            <a:r>
              <a:rPr lang="en-IE" dirty="0">
                <a:solidFill>
                  <a:schemeClr val="bg1"/>
                </a:solidFill>
                <a:latin typeface="Rubik" panose="00000500000000000000" pitchFamily="2" charset="-79"/>
                <a:cs typeface="Rubik" panose="00000500000000000000" pitchFamily="2" charset="-79"/>
              </a:rPr>
              <a:t>Laura Bambrick (ICTU</a:t>
            </a:r>
            <a:r>
              <a:rPr lang="en-IE" dirty="0" smtClean="0">
                <a:solidFill>
                  <a:schemeClr val="bg1"/>
                </a:solidFill>
                <a:latin typeface="Rubik" panose="00000500000000000000" pitchFamily="2" charset="-79"/>
                <a:cs typeface="Rubik" panose="00000500000000000000" pitchFamily="2" charset="-79"/>
              </a:rPr>
              <a:t>)</a:t>
            </a:r>
          </a:p>
          <a:p>
            <a:pPr>
              <a:buFontTx/>
              <a:buChar char="-"/>
            </a:pPr>
            <a:endParaRPr lang="en-IE" dirty="0">
              <a:solidFill>
                <a:schemeClr val="bg1"/>
              </a:solidFill>
              <a:latin typeface="Rubik" panose="00000500000000000000" pitchFamily="2" charset="-79"/>
              <a:cs typeface="Rubik" panose="00000500000000000000" pitchFamily="2" charset="-79"/>
            </a:endParaRPr>
          </a:p>
          <a:p>
            <a:pPr>
              <a:buFontTx/>
              <a:buChar char="-"/>
            </a:pPr>
            <a:r>
              <a:rPr lang="en-IE" dirty="0">
                <a:solidFill>
                  <a:schemeClr val="bg1"/>
                </a:solidFill>
                <a:latin typeface="Rubik" panose="00000500000000000000" pitchFamily="2" charset="-79"/>
                <a:cs typeface="Rubik" panose="00000500000000000000" pitchFamily="2" charset="-79"/>
              </a:rPr>
              <a:t>National Women’s Council </a:t>
            </a:r>
            <a:r>
              <a:rPr lang="en-IE" dirty="0" smtClean="0">
                <a:solidFill>
                  <a:schemeClr val="bg1"/>
                </a:solidFill>
                <a:latin typeface="Rubik" panose="00000500000000000000" pitchFamily="2" charset="-79"/>
                <a:cs typeface="Rubik" panose="00000500000000000000" pitchFamily="2" charset="-79"/>
              </a:rPr>
              <a:t>		</a:t>
            </a:r>
            <a:r>
              <a:rPr lang="en-IE" dirty="0">
                <a:solidFill>
                  <a:schemeClr val="bg1"/>
                </a:solidFill>
                <a:latin typeface="Rubik" panose="00000500000000000000" pitchFamily="2" charset="-79"/>
                <a:cs typeface="Rubik" panose="00000500000000000000" pitchFamily="2" charset="-79"/>
              </a:rPr>
              <a:t>	- </a:t>
            </a:r>
            <a:r>
              <a:rPr lang="en-IE" dirty="0" smtClean="0">
                <a:solidFill>
                  <a:schemeClr val="bg1"/>
                </a:solidFill>
                <a:latin typeface="Rubik" panose="00000500000000000000" pitchFamily="2" charset="-79"/>
                <a:cs typeface="Rubik" panose="00000500000000000000" pitchFamily="2" charset="-79"/>
              </a:rPr>
              <a:t>FOE Ireland</a:t>
            </a:r>
          </a:p>
          <a:p>
            <a:pPr>
              <a:buFontTx/>
              <a:buChar char="-"/>
            </a:pPr>
            <a:endParaRPr lang="en-IE" dirty="0">
              <a:solidFill>
                <a:schemeClr val="bg1"/>
              </a:solidFill>
              <a:latin typeface="Rubik" panose="00000500000000000000" pitchFamily="2" charset="-79"/>
              <a:cs typeface="Rubik" panose="00000500000000000000" pitchFamily="2" charset="-79"/>
            </a:endParaRPr>
          </a:p>
          <a:p>
            <a:pPr>
              <a:buFontTx/>
              <a:buChar char="-"/>
            </a:pPr>
            <a:r>
              <a:rPr lang="en-IE" dirty="0">
                <a:solidFill>
                  <a:schemeClr val="bg1"/>
                </a:solidFill>
                <a:latin typeface="Rubik" panose="00000500000000000000" pitchFamily="2" charset="-79"/>
                <a:cs typeface="Rubik" panose="00000500000000000000" pitchFamily="2" charset="-79"/>
              </a:rPr>
              <a:t>ICE (Galway based business)		- Aileen O’Carroll </a:t>
            </a:r>
            <a:r>
              <a:rPr lang="en-IE" dirty="0" smtClean="0">
                <a:solidFill>
                  <a:schemeClr val="bg1"/>
                </a:solidFill>
                <a:latin typeface="Rubik" panose="00000500000000000000" pitchFamily="2" charset="-79"/>
                <a:cs typeface="Rubik" panose="00000500000000000000" pitchFamily="2" charset="-79"/>
              </a:rPr>
              <a:t>(MU)</a:t>
            </a:r>
            <a:br>
              <a:rPr lang="en-IE" dirty="0" smtClean="0">
                <a:solidFill>
                  <a:schemeClr val="bg1"/>
                </a:solidFill>
                <a:latin typeface="Rubik" panose="00000500000000000000" pitchFamily="2" charset="-79"/>
                <a:cs typeface="Rubik" panose="00000500000000000000" pitchFamily="2" charset="-79"/>
              </a:rPr>
            </a:br>
            <a:endParaRPr lang="en-IE" dirty="0">
              <a:solidFill>
                <a:schemeClr val="bg1"/>
              </a:solidFill>
              <a:latin typeface="Rubik" panose="00000500000000000000" pitchFamily="2" charset="-79"/>
              <a:cs typeface="Rubik" panose="00000500000000000000" pitchFamily="2" charset="-79"/>
            </a:endParaRPr>
          </a:p>
          <a:p>
            <a:pPr>
              <a:buFontTx/>
              <a:buChar char="-"/>
            </a:pPr>
            <a:r>
              <a:rPr lang="en-IE" dirty="0">
                <a:solidFill>
                  <a:schemeClr val="bg1"/>
                </a:solidFill>
                <a:latin typeface="Rubik" panose="00000500000000000000" pitchFamily="2" charset="-79"/>
                <a:cs typeface="Rubik" panose="00000500000000000000" pitchFamily="2" charset="-79"/>
              </a:rPr>
              <a:t>Perpetual Guardian / 4DWGlobal		- Aidan Harper (4DW </a:t>
            </a:r>
            <a:r>
              <a:rPr lang="en-IE" dirty="0" smtClean="0">
                <a:solidFill>
                  <a:schemeClr val="bg1"/>
                </a:solidFill>
                <a:latin typeface="Rubik" panose="00000500000000000000" pitchFamily="2" charset="-79"/>
                <a:cs typeface="Rubik" panose="00000500000000000000" pitchFamily="2" charset="-79"/>
              </a:rPr>
              <a:t>UK)</a:t>
            </a:r>
          </a:p>
          <a:p>
            <a:pPr>
              <a:buFontTx/>
              <a:buChar char="-"/>
            </a:pPr>
            <a:endParaRPr lang="en-IE" dirty="0">
              <a:solidFill>
                <a:schemeClr val="bg1"/>
              </a:solidFill>
              <a:latin typeface="Rubik" panose="00000500000000000000" pitchFamily="2" charset="-79"/>
              <a:cs typeface="Rubik" panose="00000500000000000000" pitchFamily="2" charset="-79"/>
            </a:endParaRPr>
          </a:p>
          <a:p>
            <a:pPr>
              <a:buFontTx/>
              <a:buChar char="-"/>
            </a:pPr>
            <a:r>
              <a:rPr lang="en-IE" dirty="0">
                <a:solidFill>
                  <a:schemeClr val="bg1"/>
                </a:solidFill>
                <a:latin typeface="Rubik" panose="00000500000000000000" pitchFamily="2" charset="-79"/>
                <a:cs typeface="Rubik" panose="00000500000000000000" pitchFamily="2" charset="-79"/>
              </a:rPr>
              <a:t>Health representative / </a:t>
            </a:r>
            <a:r>
              <a:rPr lang="en-IE" dirty="0" smtClean="0">
                <a:solidFill>
                  <a:schemeClr val="bg1"/>
                </a:solidFill>
                <a:latin typeface="Rubik" panose="00000500000000000000" pitchFamily="2" charset="-79"/>
                <a:cs typeface="Rubik" panose="00000500000000000000" pitchFamily="2" charset="-79"/>
              </a:rPr>
              <a:t>practitioner </a:t>
            </a:r>
            <a:r>
              <a:rPr lang="en-IE" dirty="0">
                <a:solidFill>
                  <a:schemeClr val="bg1"/>
                </a:solidFill>
                <a:latin typeface="Rubik" panose="00000500000000000000" pitchFamily="2" charset="-79"/>
                <a:cs typeface="Rubik" panose="00000500000000000000" pitchFamily="2" charset="-79"/>
              </a:rPr>
              <a:t>required</a:t>
            </a:r>
          </a:p>
        </p:txBody>
      </p:sp>
    </p:spTree>
    <p:extLst>
      <p:ext uri="{BB962C8B-B14F-4D97-AF65-F5344CB8AC3E}">
        <p14:creationId xmlns:p14="http://schemas.microsoft.com/office/powerpoint/2010/main" val="946715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6117B0-1112-B446-BFA3-F87272E710CB}"/>
              </a:ext>
            </a:extLst>
          </p:cNvPr>
          <p:cNvSpPr>
            <a:spLocks noGrp="1"/>
          </p:cNvSpPr>
          <p:nvPr>
            <p:ph type="ctrTitle"/>
          </p:nvPr>
        </p:nvSpPr>
        <p:spPr>
          <a:xfrm>
            <a:off x="366982" y="78581"/>
            <a:ext cx="9489940" cy="2486025"/>
          </a:xfrm>
        </p:spPr>
        <p:txBody>
          <a:bodyPr/>
          <a:lstStyle/>
          <a:p>
            <a:r>
              <a:rPr lang="en-IE" sz="4800" dirty="0" smtClean="0">
                <a:latin typeface="Rubik" panose="00000500000000000000" pitchFamily="2" charset="-79"/>
                <a:cs typeface="Rubik" panose="00000500000000000000" pitchFamily="2" charset="-79"/>
              </a:rPr>
              <a:t>Campaign Launch – </a:t>
            </a:r>
            <a:br>
              <a:rPr lang="en-IE" sz="4800" dirty="0" smtClean="0">
                <a:latin typeface="Rubik" panose="00000500000000000000" pitchFamily="2" charset="-79"/>
                <a:cs typeface="Rubik" panose="00000500000000000000" pitchFamily="2" charset="-79"/>
              </a:rPr>
            </a:br>
            <a:r>
              <a:rPr lang="en-IE" sz="4800" dirty="0" smtClean="0">
                <a:latin typeface="Rubik" panose="00000500000000000000" pitchFamily="2" charset="-79"/>
                <a:cs typeface="Rubik" panose="00000500000000000000" pitchFamily="2" charset="-79"/>
              </a:rPr>
              <a:t>27th September 2019</a:t>
            </a:r>
            <a:endParaRPr lang="en-US" sz="4800" dirty="0"/>
          </a:p>
        </p:txBody>
      </p:sp>
      <p:pic>
        <p:nvPicPr>
          <p:cNvPr id="3" name="Picture 2"/>
          <p:cNvPicPr>
            <a:picLocks noChangeAspect="1"/>
          </p:cNvPicPr>
          <p:nvPr/>
        </p:nvPicPr>
        <p:blipFill>
          <a:blip r:embed="rId2"/>
          <a:stretch>
            <a:fillRect/>
          </a:stretch>
        </p:blipFill>
        <p:spPr>
          <a:xfrm>
            <a:off x="772160" y="2255520"/>
            <a:ext cx="6636160" cy="4426267"/>
          </a:xfrm>
          <a:prstGeom prst="rect">
            <a:avLst/>
          </a:prstGeom>
        </p:spPr>
      </p:pic>
    </p:spTree>
    <p:extLst>
      <p:ext uri="{BB962C8B-B14F-4D97-AF65-F5344CB8AC3E}">
        <p14:creationId xmlns:p14="http://schemas.microsoft.com/office/powerpoint/2010/main" val="4224531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7820" y="239619"/>
            <a:ext cx="9255008" cy="776288"/>
          </a:xfrm>
          <a:prstGeom prst="rect">
            <a:avLst/>
          </a:prstGeom>
        </p:spPr>
        <p:txBody>
          <a:bodyPr anchor="ctr">
            <a:normAutofit/>
          </a:bodyPr>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r>
              <a:rPr lang="en-IE" sz="4700" dirty="0">
                <a:latin typeface="Rubik" panose="00000500000000000000" pitchFamily="2" charset="-79"/>
                <a:cs typeface="Rubik" panose="00000500000000000000" pitchFamily="2" charset="-79"/>
              </a:rPr>
              <a:t>4DWI Policy </a:t>
            </a:r>
            <a:r>
              <a:rPr lang="en-IE" sz="4700" dirty="0" smtClean="0">
                <a:latin typeface="Rubik" panose="00000500000000000000" pitchFamily="2" charset="-79"/>
                <a:cs typeface="Rubik" panose="00000500000000000000" pitchFamily="2" charset="-79"/>
              </a:rPr>
              <a:t>Paper</a:t>
            </a:r>
            <a:endParaRPr lang="en-IE" sz="4700" dirty="0">
              <a:latin typeface="Rubik" panose="00000500000000000000" pitchFamily="2" charset="-79"/>
              <a:cs typeface="Rubik" panose="00000500000000000000" pitchFamily="2" charset="-79"/>
            </a:endParaRPr>
          </a:p>
        </p:txBody>
      </p:sp>
      <p:sp>
        <p:nvSpPr>
          <p:cNvPr id="4" name="Content Placeholder 2"/>
          <p:cNvSpPr txBox="1">
            <a:spLocks/>
          </p:cNvSpPr>
          <p:nvPr/>
        </p:nvSpPr>
        <p:spPr>
          <a:xfrm>
            <a:off x="-77052" y="1287023"/>
            <a:ext cx="9255008" cy="419188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1800" dirty="0">
                <a:solidFill>
                  <a:schemeClr val="bg1"/>
                </a:solidFill>
                <a:latin typeface="Rubik" panose="00000500000000000000" pitchFamily="2" charset="-79"/>
                <a:cs typeface="Rubik" panose="00000500000000000000" pitchFamily="2" charset="-79"/>
              </a:rPr>
              <a:t>The working week up to now – History, the need for intervention, recent </a:t>
            </a:r>
            <a:r>
              <a:rPr lang="en-IE" sz="1800" dirty="0" smtClean="0">
                <a:solidFill>
                  <a:schemeClr val="bg1"/>
                </a:solidFill>
                <a:latin typeface="Rubik" panose="00000500000000000000" pitchFamily="2" charset="-79"/>
                <a:cs typeface="Rubik" panose="00000500000000000000" pitchFamily="2" charset="-79"/>
              </a:rPr>
              <a:t>trends</a:t>
            </a:r>
          </a:p>
          <a:p>
            <a:endParaRPr lang="en-IE" sz="1800" dirty="0">
              <a:solidFill>
                <a:schemeClr val="bg1"/>
              </a:solidFill>
              <a:latin typeface="Rubik" panose="00000500000000000000" pitchFamily="2" charset="-79"/>
              <a:cs typeface="Rubik" panose="00000500000000000000" pitchFamily="2" charset="-79"/>
            </a:endParaRPr>
          </a:p>
          <a:p>
            <a:r>
              <a:rPr lang="en-IE" sz="1800" dirty="0">
                <a:solidFill>
                  <a:schemeClr val="bg1"/>
                </a:solidFill>
                <a:latin typeface="Rubik" panose="00000500000000000000" pitchFamily="2" charset="-79"/>
                <a:cs typeface="Rubik" panose="00000500000000000000" pitchFamily="2" charset="-79"/>
              </a:rPr>
              <a:t>The working week, welfare and economic </a:t>
            </a:r>
            <a:r>
              <a:rPr lang="en-IE" sz="1800" dirty="0" smtClean="0">
                <a:solidFill>
                  <a:schemeClr val="bg1"/>
                </a:solidFill>
                <a:latin typeface="Rubik" panose="00000500000000000000" pitchFamily="2" charset="-79"/>
                <a:cs typeface="Rubik" panose="00000500000000000000" pitchFamily="2" charset="-79"/>
              </a:rPr>
              <a:t>growth</a:t>
            </a:r>
          </a:p>
          <a:p>
            <a:endParaRPr lang="en-IE" sz="1800" dirty="0">
              <a:solidFill>
                <a:schemeClr val="bg1"/>
              </a:solidFill>
              <a:latin typeface="Rubik" panose="00000500000000000000" pitchFamily="2" charset="-79"/>
              <a:cs typeface="Rubik" panose="00000500000000000000" pitchFamily="2" charset="-79"/>
            </a:endParaRPr>
          </a:p>
          <a:p>
            <a:r>
              <a:rPr lang="en-IE" sz="1800" dirty="0">
                <a:solidFill>
                  <a:schemeClr val="bg1"/>
                </a:solidFill>
                <a:latin typeface="Rubik" panose="00000500000000000000" pitchFamily="2" charset="-79"/>
                <a:cs typeface="Rubik" panose="00000500000000000000" pitchFamily="2" charset="-79"/>
              </a:rPr>
              <a:t>Looking forward: A 4 Day </a:t>
            </a:r>
            <a:r>
              <a:rPr lang="en-IE" sz="1800" dirty="0" smtClean="0">
                <a:solidFill>
                  <a:schemeClr val="bg1"/>
                </a:solidFill>
                <a:latin typeface="Rubik" panose="00000500000000000000" pitchFamily="2" charset="-79"/>
                <a:cs typeface="Rubik" panose="00000500000000000000" pitchFamily="2" charset="-79"/>
              </a:rPr>
              <a:t>Week</a:t>
            </a:r>
          </a:p>
          <a:p>
            <a:endParaRPr lang="en-IE" sz="1800" dirty="0">
              <a:solidFill>
                <a:schemeClr val="bg1"/>
              </a:solidFill>
              <a:latin typeface="Rubik" panose="00000500000000000000" pitchFamily="2" charset="-79"/>
              <a:cs typeface="Rubik" panose="00000500000000000000" pitchFamily="2" charset="-79"/>
            </a:endParaRPr>
          </a:p>
          <a:p>
            <a:r>
              <a:rPr lang="en-IE" sz="1800" dirty="0">
                <a:solidFill>
                  <a:schemeClr val="bg1"/>
                </a:solidFill>
                <a:latin typeface="Rubik" panose="00000500000000000000" pitchFamily="2" charset="-79"/>
                <a:cs typeface="Rubik" panose="00000500000000000000" pitchFamily="2" charset="-79"/>
              </a:rPr>
              <a:t>Benefits – Leisure, family, children, caring, </a:t>
            </a:r>
            <a:r>
              <a:rPr lang="en-IE" sz="1800" dirty="0" smtClean="0">
                <a:solidFill>
                  <a:schemeClr val="bg1"/>
                </a:solidFill>
                <a:latin typeface="Rubik" panose="00000500000000000000" pitchFamily="2" charset="-79"/>
                <a:cs typeface="Rubik" panose="00000500000000000000" pitchFamily="2" charset="-79"/>
              </a:rPr>
              <a:t/>
            </a:r>
            <a:br>
              <a:rPr lang="en-IE" sz="1800" dirty="0" smtClean="0">
                <a:solidFill>
                  <a:schemeClr val="bg1"/>
                </a:solidFill>
                <a:latin typeface="Rubik" panose="00000500000000000000" pitchFamily="2" charset="-79"/>
                <a:cs typeface="Rubik" panose="00000500000000000000" pitchFamily="2" charset="-79"/>
              </a:rPr>
            </a:br>
            <a:r>
              <a:rPr lang="en-IE" sz="1800" dirty="0" smtClean="0">
                <a:solidFill>
                  <a:schemeClr val="bg1"/>
                </a:solidFill>
                <a:latin typeface="Rubik" panose="00000500000000000000" pitchFamily="2" charset="-79"/>
                <a:cs typeface="Rubik" panose="00000500000000000000" pitchFamily="2" charset="-79"/>
              </a:rPr>
              <a:t>aging</a:t>
            </a:r>
            <a:r>
              <a:rPr lang="en-IE" sz="1800" dirty="0">
                <a:solidFill>
                  <a:schemeClr val="bg1"/>
                </a:solidFill>
                <a:latin typeface="Rubik" panose="00000500000000000000" pitchFamily="2" charset="-79"/>
                <a:cs typeface="Rubik" panose="00000500000000000000" pitchFamily="2" charset="-79"/>
              </a:rPr>
              <a:t>, sustainability, health, </a:t>
            </a:r>
            <a:r>
              <a:rPr lang="en-IE" sz="1800" dirty="0" smtClean="0">
                <a:solidFill>
                  <a:schemeClr val="bg1"/>
                </a:solidFill>
                <a:latin typeface="Rubik" panose="00000500000000000000" pitchFamily="2" charset="-79"/>
                <a:cs typeface="Rubik" panose="00000500000000000000" pitchFamily="2" charset="-79"/>
              </a:rPr>
              <a:t>equality</a:t>
            </a:r>
          </a:p>
          <a:p>
            <a:endParaRPr lang="en-IE" sz="1800" dirty="0">
              <a:solidFill>
                <a:schemeClr val="bg1"/>
              </a:solidFill>
              <a:latin typeface="Rubik" panose="00000500000000000000" pitchFamily="2" charset="-79"/>
              <a:cs typeface="Rubik" panose="00000500000000000000" pitchFamily="2" charset="-79"/>
            </a:endParaRPr>
          </a:p>
          <a:p>
            <a:r>
              <a:rPr lang="en-IE" sz="1800" dirty="0">
                <a:solidFill>
                  <a:schemeClr val="bg1"/>
                </a:solidFill>
                <a:latin typeface="Rubik" panose="00000500000000000000" pitchFamily="2" charset="-79"/>
                <a:cs typeface="Rubik" panose="00000500000000000000" pitchFamily="2" charset="-79"/>
              </a:rPr>
              <a:t>Case studies – UK, France, Sweden, New </a:t>
            </a:r>
            <a:r>
              <a:rPr lang="en-IE" sz="1800" dirty="0" smtClean="0">
                <a:solidFill>
                  <a:schemeClr val="bg1"/>
                </a:solidFill>
                <a:latin typeface="Rubik" panose="00000500000000000000" pitchFamily="2" charset="-79"/>
                <a:cs typeface="Rubik" panose="00000500000000000000" pitchFamily="2" charset="-79"/>
              </a:rPr>
              <a:t>Zealand</a:t>
            </a:r>
          </a:p>
          <a:p>
            <a:endParaRPr lang="en-IE" sz="1800" dirty="0">
              <a:solidFill>
                <a:schemeClr val="bg1"/>
              </a:solidFill>
              <a:latin typeface="Rubik" panose="00000500000000000000" pitchFamily="2" charset="-79"/>
              <a:cs typeface="Rubik" panose="00000500000000000000" pitchFamily="2" charset="-79"/>
            </a:endParaRPr>
          </a:p>
          <a:p>
            <a:r>
              <a:rPr lang="en-IE" sz="1800" dirty="0">
                <a:solidFill>
                  <a:schemeClr val="bg1"/>
                </a:solidFill>
                <a:latin typeface="Rubik" panose="00000500000000000000" pitchFamily="2" charset="-79"/>
                <a:cs typeface="Rubik" panose="00000500000000000000" pitchFamily="2" charset="-79"/>
              </a:rPr>
              <a:t>Do people want this? – </a:t>
            </a:r>
            <a:r>
              <a:rPr lang="en-IE" sz="1800" dirty="0" err="1">
                <a:solidFill>
                  <a:schemeClr val="bg1"/>
                </a:solidFill>
                <a:latin typeface="Rubik" panose="00000500000000000000" pitchFamily="2" charset="-79"/>
                <a:cs typeface="Rubik" panose="00000500000000000000" pitchFamily="2" charset="-79"/>
              </a:rPr>
              <a:t>Fórsa</a:t>
            </a:r>
            <a:r>
              <a:rPr lang="en-IE" sz="1800" dirty="0">
                <a:solidFill>
                  <a:schemeClr val="bg1"/>
                </a:solidFill>
                <a:latin typeface="Rubik" panose="00000500000000000000" pitchFamily="2" charset="-79"/>
                <a:cs typeface="Rubik" panose="00000500000000000000" pitchFamily="2" charset="-79"/>
              </a:rPr>
              <a:t> survey / TUC / Ricoh</a:t>
            </a:r>
          </a:p>
        </p:txBody>
      </p:sp>
      <p:pic>
        <p:nvPicPr>
          <p:cNvPr id="5" name="Picture 4">
            <a:extLst>
              <a:ext uri="{FF2B5EF4-FFF2-40B4-BE49-F238E27FC236}">
                <a16:creationId xmlns:a16="http://schemas.microsoft.com/office/drawing/2014/main" xmlns="" id="{36B75A04-1E8B-0344-87CF-F19B1B6E2BE4}"/>
              </a:ext>
            </a:extLst>
          </p:cNvPr>
          <p:cNvPicPr>
            <a:picLocks noChangeAspect="1"/>
          </p:cNvPicPr>
          <p:nvPr/>
        </p:nvPicPr>
        <p:blipFill>
          <a:blip r:embed="rId2"/>
          <a:stretch>
            <a:fillRect/>
          </a:stretch>
        </p:blipFill>
        <p:spPr>
          <a:xfrm>
            <a:off x="6698070" y="1685026"/>
            <a:ext cx="2265281" cy="3201851"/>
          </a:xfrm>
          <a:prstGeom prst="rect">
            <a:avLst/>
          </a:prstGeom>
          <a:ln>
            <a:noFill/>
          </a:ln>
          <a:effectLst>
            <a:outerShdw blurRad="292100" dist="139700" dir="2700000" algn="tl" rotWithShape="0">
              <a:srgbClr val="333333">
                <a:alpha val="37000"/>
              </a:srgbClr>
            </a:outerShdw>
          </a:effectLst>
        </p:spPr>
      </p:pic>
    </p:spTree>
    <p:extLst>
      <p:ext uri="{BB962C8B-B14F-4D97-AF65-F5344CB8AC3E}">
        <p14:creationId xmlns:p14="http://schemas.microsoft.com/office/powerpoint/2010/main" val="3167239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96184"/>
            <a:ext cx="8791731" cy="4247317"/>
          </a:xfrm>
          <a:prstGeom prst="rect">
            <a:avLst/>
          </a:prstGeom>
        </p:spPr>
        <p:txBody>
          <a:bodyPr wrap="square">
            <a:spAutoFit/>
          </a:bodyPr>
          <a:lstStyle/>
          <a:p>
            <a:pPr marL="285750" lvl="0" indent="-285750">
              <a:buFont typeface="Arial" panose="020B0604020202020204" pitchFamily="34" charset="0"/>
              <a:buChar char="•"/>
            </a:pPr>
            <a:r>
              <a:rPr lang="en-GB" dirty="0">
                <a:solidFill>
                  <a:schemeClr val="bg1"/>
                </a:solidFill>
                <a:latin typeface="Rubik" panose="00000500000000000000" pitchFamily="2" charset="-79"/>
                <a:cs typeface="Rubik" panose="00000500000000000000" pitchFamily="2" charset="-79"/>
              </a:rPr>
              <a:t>4-day week/reduced working time is achievable and good for </a:t>
            </a:r>
            <a:r>
              <a:rPr lang="en-GB" dirty="0" smtClean="0">
                <a:solidFill>
                  <a:schemeClr val="bg1"/>
                </a:solidFill>
                <a:latin typeface="Rubik" panose="00000500000000000000" pitchFamily="2" charset="-79"/>
                <a:cs typeface="Rubik" panose="00000500000000000000" pitchFamily="2" charset="-79"/>
              </a:rPr>
              <a:t>business/productivity</a:t>
            </a:r>
          </a:p>
          <a:p>
            <a:pPr marL="285750" lvl="0" indent="-285750">
              <a:buFont typeface="Arial" panose="020B0604020202020204" pitchFamily="34" charset="0"/>
              <a:buChar char="•"/>
            </a:pPr>
            <a:endParaRPr lang="en-IE" dirty="0">
              <a:solidFill>
                <a:schemeClr val="bg1"/>
              </a:solidFill>
              <a:latin typeface="Rubik" panose="00000500000000000000" pitchFamily="2" charset="-79"/>
              <a:cs typeface="Rubik" panose="00000500000000000000" pitchFamily="2" charset="-79"/>
            </a:endParaRPr>
          </a:p>
          <a:p>
            <a:pPr marL="285750" lvl="0" indent="-285750">
              <a:buFont typeface="Arial" panose="020B0604020202020204" pitchFamily="34" charset="0"/>
              <a:buChar char="•"/>
            </a:pPr>
            <a:r>
              <a:rPr lang="en-GB" dirty="0">
                <a:solidFill>
                  <a:schemeClr val="bg1"/>
                </a:solidFill>
                <a:latin typeface="Rubik" panose="00000500000000000000" pitchFamily="2" charset="-79"/>
                <a:cs typeface="Rubik" panose="00000500000000000000" pitchFamily="2" charset="-79"/>
              </a:rPr>
              <a:t>4-day week/reduced working time is good for workers; In context of (historical) reductions in working time on foot of major shifts in </a:t>
            </a:r>
            <a:r>
              <a:rPr lang="en-GB" dirty="0" smtClean="0">
                <a:solidFill>
                  <a:schemeClr val="bg1"/>
                </a:solidFill>
                <a:latin typeface="Rubik" panose="00000500000000000000" pitchFamily="2" charset="-79"/>
                <a:cs typeface="Rubik" panose="00000500000000000000" pitchFamily="2" charset="-79"/>
              </a:rPr>
              <a:t>technology</a:t>
            </a:r>
          </a:p>
          <a:p>
            <a:pPr marL="285750" lvl="0" indent="-285750">
              <a:buFont typeface="Arial" panose="020B0604020202020204" pitchFamily="34" charset="0"/>
              <a:buChar char="•"/>
            </a:pPr>
            <a:endParaRPr lang="en-GB" dirty="0">
              <a:solidFill>
                <a:schemeClr val="bg1"/>
              </a:solidFill>
              <a:latin typeface="Rubik" panose="00000500000000000000" pitchFamily="2" charset="-79"/>
              <a:cs typeface="Rubik" panose="00000500000000000000" pitchFamily="2" charset="-79"/>
            </a:endParaRPr>
          </a:p>
          <a:p>
            <a:pPr marL="285750" lvl="0" indent="-285750">
              <a:buFont typeface="Arial" panose="020B0604020202020204" pitchFamily="34" charset="0"/>
              <a:buChar char="•"/>
            </a:pPr>
            <a:r>
              <a:rPr lang="en-GB" dirty="0">
                <a:solidFill>
                  <a:schemeClr val="bg1"/>
                </a:solidFill>
                <a:latin typeface="Rubik" panose="00000500000000000000" pitchFamily="2" charset="-79"/>
                <a:cs typeface="Rubik" panose="00000500000000000000" pitchFamily="2" charset="-79"/>
              </a:rPr>
              <a:t>4-day week/reduced working time can bring environmental benefits; In context of climate </a:t>
            </a:r>
            <a:r>
              <a:rPr lang="en-GB" dirty="0" smtClean="0">
                <a:solidFill>
                  <a:schemeClr val="bg1"/>
                </a:solidFill>
                <a:latin typeface="Rubik" panose="00000500000000000000" pitchFamily="2" charset="-79"/>
                <a:cs typeface="Rubik" panose="00000500000000000000" pitchFamily="2" charset="-79"/>
              </a:rPr>
              <a:t>action</a:t>
            </a:r>
          </a:p>
          <a:p>
            <a:pPr marL="285750" lvl="0" indent="-285750">
              <a:buFont typeface="Arial" panose="020B0604020202020204" pitchFamily="34" charset="0"/>
              <a:buChar char="•"/>
            </a:pPr>
            <a:endParaRPr lang="en-IE" dirty="0">
              <a:solidFill>
                <a:schemeClr val="bg1"/>
              </a:solidFill>
              <a:latin typeface="Rubik" panose="00000500000000000000" pitchFamily="2" charset="-79"/>
              <a:cs typeface="Rubik" panose="00000500000000000000" pitchFamily="2" charset="-79"/>
            </a:endParaRPr>
          </a:p>
          <a:p>
            <a:pPr marL="285750" lvl="0" indent="-285750">
              <a:buFont typeface="Arial" panose="020B0604020202020204" pitchFamily="34" charset="0"/>
              <a:buChar char="•"/>
            </a:pPr>
            <a:r>
              <a:rPr lang="en-GB" dirty="0" smtClean="0">
                <a:solidFill>
                  <a:schemeClr val="bg1"/>
                </a:solidFill>
                <a:latin typeface="Rubik" panose="00000500000000000000" pitchFamily="2" charset="-79"/>
                <a:cs typeface="Rubik" panose="00000500000000000000" pitchFamily="2" charset="-79"/>
              </a:rPr>
              <a:t>4-day </a:t>
            </a:r>
            <a:r>
              <a:rPr lang="en-GB" dirty="0">
                <a:solidFill>
                  <a:schemeClr val="bg1"/>
                </a:solidFill>
                <a:latin typeface="Rubik" panose="00000500000000000000" pitchFamily="2" charset="-79"/>
                <a:cs typeface="Rubik" panose="00000500000000000000" pitchFamily="2" charset="-79"/>
              </a:rPr>
              <a:t>week/reduced working time in context of work-life balance and modern (and increasing) caring responsibilities</a:t>
            </a:r>
            <a:r>
              <a:rPr lang="en-GB" dirty="0" smtClean="0">
                <a:solidFill>
                  <a:schemeClr val="bg1"/>
                </a:solidFill>
                <a:latin typeface="Rubik" panose="00000500000000000000" pitchFamily="2" charset="-79"/>
                <a:cs typeface="Rubik" panose="00000500000000000000" pitchFamily="2" charset="-79"/>
              </a:rPr>
              <a:t>.</a:t>
            </a:r>
          </a:p>
          <a:p>
            <a:pPr marL="285750" lvl="0" indent="-285750">
              <a:buFont typeface="Arial" panose="020B0604020202020204" pitchFamily="34" charset="0"/>
              <a:buChar char="•"/>
            </a:pPr>
            <a:endParaRPr lang="en-IE" dirty="0">
              <a:solidFill>
                <a:schemeClr val="bg1"/>
              </a:solidFill>
              <a:latin typeface="Rubik" panose="00000500000000000000" pitchFamily="2" charset="-79"/>
              <a:cs typeface="Rubik" panose="00000500000000000000" pitchFamily="2" charset="-79"/>
            </a:endParaRPr>
          </a:p>
          <a:p>
            <a:pPr marL="285750" lvl="0" indent="-285750">
              <a:buFont typeface="Arial" panose="020B0604020202020204" pitchFamily="34" charset="0"/>
              <a:buChar char="•"/>
            </a:pPr>
            <a:r>
              <a:rPr lang="en-GB" dirty="0">
                <a:solidFill>
                  <a:schemeClr val="bg1"/>
                </a:solidFill>
                <a:latin typeface="Rubik" panose="00000500000000000000" pitchFamily="2" charset="-79"/>
                <a:cs typeface="Rubik" panose="00000500000000000000" pitchFamily="2" charset="-79"/>
              </a:rPr>
              <a:t>4-day week/reduced working time will allow men to spend more time with their families and take on more caring responsibilities, and remove barriers to women achieving senior positions in work</a:t>
            </a:r>
            <a:endParaRPr lang="en-IE" dirty="0">
              <a:solidFill>
                <a:schemeClr val="bg1"/>
              </a:solidFill>
              <a:latin typeface="Rubik" panose="00000500000000000000" pitchFamily="2" charset="-79"/>
              <a:cs typeface="Rubik" panose="00000500000000000000" pitchFamily="2" charset="-79"/>
            </a:endParaRPr>
          </a:p>
        </p:txBody>
      </p:sp>
      <p:sp>
        <p:nvSpPr>
          <p:cNvPr id="4" name="Rectangle 3"/>
          <p:cNvSpPr/>
          <p:nvPr/>
        </p:nvSpPr>
        <p:spPr>
          <a:xfrm>
            <a:off x="0" y="221344"/>
            <a:ext cx="4381328" cy="584775"/>
          </a:xfrm>
          <a:prstGeom prst="rect">
            <a:avLst/>
          </a:prstGeom>
        </p:spPr>
        <p:txBody>
          <a:bodyPr wrap="none">
            <a:spAutoFit/>
          </a:bodyPr>
          <a:lstStyle/>
          <a:p>
            <a:r>
              <a:rPr lang="en-IE" sz="3200" b="1" dirty="0">
                <a:solidFill>
                  <a:schemeClr val="bg1"/>
                </a:solidFill>
                <a:latin typeface="Rubik" panose="00000500000000000000" pitchFamily="2" charset="-79"/>
                <a:cs typeface="Rubik" panose="00000500000000000000" pitchFamily="2" charset="-79"/>
              </a:rPr>
              <a:t>Our Core </a:t>
            </a:r>
            <a:r>
              <a:rPr lang="en-IE" sz="3200" b="1" dirty="0" smtClean="0">
                <a:solidFill>
                  <a:schemeClr val="bg1"/>
                </a:solidFill>
                <a:latin typeface="Rubik" panose="00000500000000000000" pitchFamily="2" charset="-79"/>
                <a:cs typeface="Rubik" panose="00000500000000000000" pitchFamily="2" charset="-79"/>
              </a:rPr>
              <a:t>Messages</a:t>
            </a:r>
            <a:endParaRPr lang="en-IE" sz="3200" b="1" dirty="0">
              <a:solidFill>
                <a:schemeClr val="bg1"/>
              </a:solidFill>
            </a:endParaRPr>
          </a:p>
        </p:txBody>
      </p:sp>
    </p:spTree>
    <p:extLst>
      <p:ext uri="{BB962C8B-B14F-4D97-AF65-F5344CB8AC3E}">
        <p14:creationId xmlns:p14="http://schemas.microsoft.com/office/powerpoint/2010/main" val="1100327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ACTIONCOUNT" val="1"/>
  <p:tag name="PPACTIONTYPE1" val="Data"/>
  <p:tag name="PPDATASOURCE1" val="2"/>
  <p:tag name="PPDATATABLE1" val="0"/>
  <p:tag name="PPFILTERSTRING1"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1" val="SC:1|SR:17-21|DL:1"/>
  <p:tag name="PPADDMETHOD1" val="AM:4|TM:0|TC:1|TR:1"/>
  <p:tag name="PPGRIDAREAS1" val="DH:1|DC:4|DA:5|PF:91|ST:1|FC:2|LC:71|OC:96|OR:86"/>
</p:tagLst>
</file>

<file path=ppt/tags/tag10.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17-21|DL:3"/>
  <p:tag name="PPADDMETHOD1" val="AM:5|TM:5|TC:1|TR:1"/>
  <p:tag name="PPGRIDAREAS1" val="DH:1|DC:4|DA:5|PF:91|ST:1|FC:2|LC:7|OC:96|OR:86"/>
</p:tagLst>
</file>

<file path=ppt/tags/tag11.xml><?xml version="1.0" encoding="utf-8"?>
<p:tagLst xmlns:a="http://schemas.openxmlformats.org/drawingml/2006/main" xmlns:r="http://schemas.openxmlformats.org/officeDocument/2006/relationships" xmlns:p="http://schemas.openxmlformats.org/presentationml/2006/main">
  <p:tag name="PPACTIONCOUNT" val="1"/>
  <p:tag name="PPACTIONTYPE1" val="Data"/>
  <p:tag name="PPDATASOURCE1" val="2"/>
  <p:tag name="PPDATATABLE1" val="0"/>
  <p:tag name="PPFILTERSTRING1"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1" val="SC:1|SR:17-21|DL:1"/>
  <p:tag name="PPADDMETHOD1" val="AM:4|TM:0|TC:1|TR:1"/>
  <p:tag name="PPGRIDAREAS1" val="DH:1|DC:4|DA:5|PF:91|ST:1|FC:2|LC:71|OC:96|OR:86"/>
</p:tagLst>
</file>

<file path=ppt/tags/tag12.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17-21|DL:3"/>
  <p:tag name="PPADDMETHOD1" val="AM:5|TM:5|TC:1|TR:1"/>
  <p:tag name="PPGRIDAREAS1" val="DH:1|DC:4|DA:5|PF:91|ST:1|FC:2|LC:7|OC:96|OR:86"/>
</p:tagLst>
</file>

<file path=ppt/tags/tag13.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17-21|DL:3"/>
  <p:tag name="PPADDMETHOD1" val="AM:5|TM:5|TC:1|TR:1"/>
  <p:tag name="PPGRIDAREAS1" val="DH:1|DC:4|DA:5|PF:91|ST:1|FC:2|LC:7|OC:96|OR:86"/>
</p:tagLst>
</file>

<file path=ppt/tags/tag14.xml><?xml version="1.0" encoding="utf-8"?>
<p:tagLst xmlns:a="http://schemas.openxmlformats.org/drawingml/2006/main" xmlns:r="http://schemas.openxmlformats.org/officeDocument/2006/relationships" xmlns:p="http://schemas.openxmlformats.org/presentationml/2006/main">
  <p:tag name="PPACTIONCOUNT" val="1"/>
  <p:tag name="PPACTIONTYPE1" val="Data"/>
  <p:tag name="PPDATASOURCE1" val="2"/>
  <p:tag name="PPDATATABLE1" val="0"/>
  <p:tag name="PPFILTERSTRING1"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1" val="SC:1|SR:17-21|DL:1"/>
  <p:tag name="PPADDMETHOD1" val="AM:4|TM:0|TC:1|TR:1"/>
  <p:tag name="PPGRIDAREAS1" val="DH:1|DC:4|DA:5|PF:91|ST:1|FC:2|LC:71|OC:96|OR:86"/>
</p:tagLst>
</file>

<file path=ppt/tags/tag15.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17-21|DL:3"/>
  <p:tag name="PPADDMETHOD1" val="AM:5|TM:5|TC:1|TR:1"/>
  <p:tag name="PPGRIDAREAS1" val="DH:1|DC:4|DA:5|PF:91|ST:1|FC:2|LC:7|OC:96|OR:86"/>
</p:tagLst>
</file>

<file path=ppt/tags/tag16.xml><?xml version="1.0" encoding="utf-8"?>
<p:tagLst xmlns:a="http://schemas.openxmlformats.org/drawingml/2006/main" xmlns:r="http://schemas.openxmlformats.org/officeDocument/2006/relationships" xmlns:p="http://schemas.openxmlformats.org/presentationml/2006/main">
  <p:tag name="PPACTIONCOUNT" val="1"/>
  <p:tag name="PPACTIONTYPE1" val="Data"/>
  <p:tag name="PPDATASOURCE1" val="2"/>
  <p:tag name="PPDATATABLE1" val="0"/>
  <p:tag name="PPFILTERSTRING1"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1" val="SC:1|SR:17-21|DL:1"/>
  <p:tag name="PPADDMETHOD1" val="AM:4|TM:0|TC:1|TR:1"/>
  <p:tag name="PPGRIDAREAS1" val="DH:1|DC:4|DA:5|PF:91|ST:1|FC:2|LC:71|OC:96|OR:86"/>
</p:tagLst>
</file>

<file path=ppt/tags/tag17.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17-21|DL:3"/>
  <p:tag name="PPADDMETHOD1" val="AM:5|TM:5|TC:1|TR:1"/>
  <p:tag name="PPGRIDAREAS1" val="DH:1|DC:4|DA:5|PF:91|ST:1|FC:2|LC:7|OC:96|OR:86"/>
</p:tagLst>
</file>

<file path=ppt/tags/tag18.xml><?xml version="1.0" encoding="utf-8"?>
<p:tagLst xmlns:a="http://schemas.openxmlformats.org/drawingml/2006/main" xmlns:r="http://schemas.openxmlformats.org/officeDocument/2006/relationships" xmlns:p="http://schemas.openxmlformats.org/presentationml/2006/main">
  <p:tag name="PPACTIONCOUNT" val="1"/>
  <p:tag name="PPACTIONTYPE1" val="Data"/>
  <p:tag name="PPDATASOURCE1" val="2"/>
  <p:tag name="PPDATATABLE1" val="0"/>
  <p:tag name="PPFILTERSTRING1"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1" val="SC:1|SR:17-21|DL:1"/>
  <p:tag name="PPADDMETHOD1" val="AM:4|TM:0|TC:1|TR:1"/>
  <p:tag name="PPGRIDAREAS1" val="DH:1|DC:4|DA:5|PF:91|ST:1|FC:2|LC:71|OC:96|OR:86"/>
</p:tagLst>
</file>

<file path=ppt/tags/tag2.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17-21|DL:3"/>
  <p:tag name="PPADDMETHOD1" val="AM:5|TM:5|TC:1|TR:1"/>
  <p:tag name="PPGRIDAREAS1" val="DH:1|DC:4|DA:5|PF:91|ST:1|FC:2|LC:7|OC:96|OR:86"/>
</p:tagLst>
</file>

<file path=ppt/tags/tag3.xml><?xml version="1.0" encoding="utf-8"?>
<p:tagLst xmlns:a="http://schemas.openxmlformats.org/drawingml/2006/main" xmlns:r="http://schemas.openxmlformats.org/officeDocument/2006/relationships" xmlns:p="http://schemas.openxmlformats.org/presentationml/2006/main">
  <p:tag name="PPACTIONCOUNT" val="1"/>
  <p:tag name="PPACTIONTYPE1" val="Data"/>
  <p:tag name="PPDATASOURCE1" val="2"/>
  <p:tag name="PPDATATABLE1" val="0"/>
  <p:tag name="PPFILTERSTRING1"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1" val="SC:1|SR:17-21|DL:1"/>
  <p:tag name="PPADDMETHOD1" val="AM:4|TM:0|TC:1|TR:1"/>
  <p:tag name="PPGRIDAREAS1" val="DH:1|DC:4|DA:5|PF:91|ST:1|FC:2|LC:71|OC:96|OR:86"/>
</p:tagLst>
</file>

<file path=ppt/tags/tag4.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17-21|DL:3"/>
  <p:tag name="PPADDMETHOD1" val="AM:5|TM:5|TC:1|TR:1"/>
  <p:tag name="PPGRIDAREAS1" val="DH:1|DC:4|DA:5|PF:91|ST:1|FC:2|LC:7|OC:96|OR:86"/>
</p:tagLst>
</file>

<file path=ppt/tags/tag5.xml><?xml version="1.0" encoding="utf-8"?>
<p:tagLst xmlns:a="http://schemas.openxmlformats.org/drawingml/2006/main" xmlns:r="http://schemas.openxmlformats.org/officeDocument/2006/relationships" xmlns:p="http://schemas.openxmlformats.org/presentationml/2006/main">
  <p:tag name="PPACTIONCOUNT" val="1"/>
  <p:tag name="PPACTIONTYPE1" val="Data"/>
  <p:tag name="PPDATASOURCE1" val="2"/>
  <p:tag name="PPDATATABLE1" val="0"/>
  <p:tag name="PPFILTERSTRING1"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1" val="SC:1|SR:17-21|DL:1"/>
  <p:tag name="PPADDMETHOD1" val="AM:4|TM:0|TC:1|TR:1"/>
  <p:tag name="PPGRIDAREAS1" val="DH:1|DC:4|DA:5|PF:91|ST:1|FC:2|LC:71|OC:96|OR:86"/>
</p:tagLst>
</file>

<file path=ppt/tags/tag6.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17-21|DL:3"/>
  <p:tag name="PPADDMETHOD1" val="AM:5|TM:5|TC:1|TR:1"/>
  <p:tag name="PPGRIDAREAS1" val="DH:1|DC:4|DA:5|PF:91|ST:1|FC:2|LC:7|OC:96|OR:86"/>
</p:tagLst>
</file>

<file path=ppt/tags/tag7.xml><?xml version="1.0" encoding="utf-8"?>
<p:tagLst xmlns:a="http://schemas.openxmlformats.org/drawingml/2006/main" xmlns:r="http://schemas.openxmlformats.org/officeDocument/2006/relationships" xmlns:p="http://schemas.openxmlformats.org/presentationml/2006/main">
  <p:tag name="PPACTIONCOUNT" val="1"/>
  <p:tag name="PPACTIONTYPE1" val="Data"/>
  <p:tag name="PPDATASOURCE1" val="2"/>
  <p:tag name="PPDATATABLE1" val="0"/>
  <p:tag name="PPFILTERSTRING1"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1" val="SC:1|SR:17-21|DL:1"/>
  <p:tag name="PPADDMETHOD1" val="AM:4|TM:0|TC:1|TR:1"/>
  <p:tag name="PPGRIDAREAS1" val="DH:1|DC:4|DA:5|PF:91|ST:1|FC:2|LC:71|OC:96|OR:86"/>
</p:tagLst>
</file>

<file path=ppt/tags/tag8.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17-21|DL:3"/>
  <p:tag name="PPADDMETHOD1" val="AM:5|TM:5|TC:1|TR:1"/>
  <p:tag name="PPGRIDAREAS1" val="DH:1|DC:4|DA:5|PF:91|ST:1|FC:2|LC:7|OC:96|OR:86"/>
</p:tagLst>
</file>

<file path=ppt/tags/tag9.xml><?xml version="1.0" encoding="utf-8"?>
<p:tagLst xmlns:a="http://schemas.openxmlformats.org/drawingml/2006/main" xmlns:r="http://schemas.openxmlformats.org/officeDocument/2006/relationships" xmlns:p="http://schemas.openxmlformats.org/presentationml/2006/main">
  <p:tag name="PPACTIONCOUNT" val="1"/>
  <p:tag name="PPACTIONTYPE1" val="Data"/>
  <p:tag name="PPDATASOURCE1" val="2"/>
  <p:tag name="PPDATATABLE1" val="0"/>
  <p:tag name="PPFILTERSTRING1"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1" val="SC:1|SR:17-21|DL:1"/>
  <p:tag name="PPADDMETHOD1" val="AM:4|TM:0|TC:1|TR:1"/>
  <p:tag name="PPGRIDAREAS1" val="DH:1|DC:4|DA:5|PF:91|ST:1|FC:2|LC:71|OC:96|OR:8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FFFFFF"/>
    </a:dk2>
    <a:lt2>
      <a:srgbClr val="E7E6E6"/>
    </a:lt2>
    <a:accent1>
      <a:srgbClr val="AEC411"/>
    </a:accent1>
    <a:accent2>
      <a:srgbClr val="54C0E8"/>
    </a:accent2>
    <a:accent3>
      <a:srgbClr val="502F75"/>
    </a:accent3>
    <a:accent4>
      <a:srgbClr val="FED402"/>
    </a:accent4>
    <a:accent5>
      <a:srgbClr val="D61D6E"/>
    </a:accent5>
    <a:accent6>
      <a:srgbClr val="27908F"/>
    </a:accent6>
    <a:hlink>
      <a:srgbClr val="502F75"/>
    </a:hlink>
    <a:folHlink>
      <a:srgbClr val="D8D8D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Custom 1">
    <a:dk1>
      <a:sysClr val="windowText" lastClr="000000"/>
    </a:dk1>
    <a:lt1>
      <a:sysClr val="window" lastClr="FFFFFF"/>
    </a:lt1>
    <a:dk2>
      <a:srgbClr val="FFFFFF"/>
    </a:dk2>
    <a:lt2>
      <a:srgbClr val="E7E6E6"/>
    </a:lt2>
    <a:accent1>
      <a:srgbClr val="AEC411"/>
    </a:accent1>
    <a:accent2>
      <a:srgbClr val="54C0E8"/>
    </a:accent2>
    <a:accent3>
      <a:srgbClr val="502F75"/>
    </a:accent3>
    <a:accent4>
      <a:srgbClr val="FED402"/>
    </a:accent4>
    <a:accent5>
      <a:srgbClr val="D61D6E"/>
    </a:accent5>
    <a:accent6>
      <a:srgbClr val="27908F"/>
    </a:accent6>
    <a:hlink>
      <a:srgbClr val="502F75"/>
    </a:hlink>
    <a:folHlink>
      <a:srgbClr val="D8D8D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Tons Grey">
    <a:dk1>
      <a:sysClr val="windowText" lastClr="000000"/>
    </a:dk1>
    <a:lt1>
      <a:sysClr val="window" lastClr="FFFFFF"/>
    </a:lt1>
    <a:dk2>
      <a:srgbClr val="FFFFFF"/>
    </a:dk2>
    <a:lt2>
      <a:srgbClr val="E7E6E6"/>
    </a:lt2>
    <a:accent1>
      <a:srgbClr val="AEC411"/>
    </a:accent1>
    <a:accent2>
      <a:srgbClr val="DEF05B"/>
    </a:accent2>
    <a:accent3>
      <a:srgbClr val="D0CECE"/>
    </a:accent3>
    <a:accent4>
      <a:srgbClr val="F2A0C4"/>
    </a:accent4>
    <a:accent5>
      <a:srgbClr val="D61D6E"/>
    </a:accent5>
    <a:accent6>
      <a:srgbClr val="901449"/>
    </a:accent6>
    <a:hlink>
      <a:srgbClr val="BFBFBF"/>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Tons Grey">
    <a:dk1>
      <a:sysClr val="windowText" lastClr="000000"/>
    </a:dk1>
    <a:lt1>
      <a:sysClr val="window" lastClr="FFFFFF"/>
    </a:lt1>
    <a:dk2>
      <a:srgbClr val="FFFFFF"/>
    </a:dk2>
    <a:lt2>
      <a:srgbClr val="E7E6E6"/>
    </a:lt2>
    <a:accent1>
      <a:srgbClr val="AEC411"/>
    </a:accent1>
    <a:accent2>
      <a:srgbClr val="DEF05B"/>
    </a:accent2>
    <a:accent3>
      <a:srgbClr val="D0CECE"/>
    </a:accent3>
    <a:accent4>
      <a:srgbClr val="F2A0C4"/>
    </a:accent4>
    <a:accent5>
      <a:srgbClr val="D61D6E"/>
    </a:accent5>
    <a:accent6>
      <a:srgbClr val="901449"/>
    </a:accent6>
    <a:hlink>
      <a:srgbClr val="BFBFBF"/>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BandA">
    <a:dk1>
      <a:sysClr val="windowText" lastClr="000000"/>
    </a:dk1>
    <a:lt1>
      <a:sysClr val="window" lastClr="FFFFFF"/>
    </a:lt1>
    <a:dk2>
      <a:srgbClr val="58595B"/>
    </a:dk2>
    <a:lt2>
      <a:srgbClr val="D8D8D8"/>
    </a:lt2>
    <a:accent1>
      <a:srgbClr val="008FC5"/>
    </a:accent1>
    <a:accent2>
      <a:srgbClr val="CD242B"/>
    </a:accent2>
    <a:accent3>
      <a:srgbClr val="99B43C"/>
    </a:accent3>
    <a:accent4>
      <a:srgbClr val="62297B"/>
    </a:accent4>
    <a:accent5>
      <a:srgbClr val="008D8F"/>
    </a:accent5>
    <a:accent6>
      <a:srgbClr val="FF6E1E"/>
    </a:accent6>
    <a:hlink>
      <a:srgbClr val="0000FF"/>
    </a:hlink>
    <a:folHlink>
      <a:srgbClr val="80008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BandA">
    <a:dk1>
      <a:sysClr val="windowText" lastClr="000000"/>
    </a:dk1>
    <a:lt1>
      <a:sysClr val="window" lastClr="FFFFFF"/>
    </a:lt1>
    <a:dk2>
      <a:srgbClr val="58595B"/>
    </a:dk2>
    <a:lt2>
      <a:srgbClr val="D8D8D8"/>
    </a:lt2>
    <a:accent1>
      <a:srgbClr val="008FC5"/>
    </a:accent1>
    <a:accent2>
      <a:srgbClr val="CD242B"/>
    </a:accent2>
    <a:accent3>
      <a:srgbClr val="99B43C"/>
    </a:accent3>
    <a:accent4>
      <a:srgbClr val="62297B"/>
    </a:accent4>
    <a:accent5>
      <a:srgbClr val="008D8F"/>
    </a:accent5>
    <a:accent6>
      <a:srgbClr val="FF6E1E"/>
    </a:accent6>
    <a:hlink>
      <a:srgbClr val="0000FF"/>
    </a:hlink>
    <a:folHlink>
      <a:srgbClr val="80008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ons Grey">
    <a:dk1>
      <a:sysClr val="windowText" lastClr="000000"/>
    </a:dk1>
    <a:lt1>
      <a:sysClr val="window" lastClr="FFFFFF"/>
    </a:lt1>
    <a:dk2>
      <a:srgbClr val="FFFFFF"/>
    </a:dk2>
    <a:lt2>
      <a:srgbClr val="E7E6E6"/>
    </a:lt2>
    <a:accent1>
      <a:srgbClr val="AEC411"/>
    </a:accent1>
    <a:accent2>
      <a:srgbClr val="DEF05B"/>
    </a:accent2>
    <a:accent3>
      <a:srgbClr val="D0CECE"/>
    </a:accent3>
    <a:accent4>
      <a:srgbClr val="F2A0C4"/>
    </a:accent4>
    <a:accent5>
      <a:srgbClr val="D61D6E"/>
    </a:accent5>
    <a:accent6>
      <a:srgbClr val="901449"/>
    </a:accent6>
    <a:hlink>
      <a:srgbClr val="BFBFBF"/>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FFFFFF"/>
    </a:dk2>
    <a:lt2>
      <a:srgbClr val="E7E6E6"/>
    </a:lt2>
    <a:accent1>
      <a:srgbClr val="AEC411"/>
    </a:accent1>
    <a:accent2>
      <a:srgbClr val="54C0E8"/>
    </a:accent2>
    <a:accent3>
      <a:srgbClr val="502F75"/>
    </a:accent3>
    <a:accent4>
      <a:srgbClr val="FED402"/>
    </a:accent4>
    <a:accent5>
      <a:srgbClr val="D61D6E"/>
    </a:accent5>
    <a:accent6>
      <a:srgbClr val="27908F"/>
    </a:accent6>
    <a:hlink>
      <a:srgbClr val="502F75"/>
    </a:hlink>
    <a:folHlink>
      <a:srgbClr val="D8D8D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BandA">
    <a:dk1>
      <a:sysClr val="windowText" lastClr="000000"/>
    </a:dk1>
    <a:lt1>
      <a:sysClr val="window" lastClr="FFFFFF"/>
    </a:lt1>
    <a:dk2>
      <a:srgbClr val="58595B"/>
    </a:dk2>
    <a:lt2>
      <a:srgbClr val="D8D8D8"/>
    </a:lt2>
    <a:accent1>
      <a:srgbClr val="008FC5"/>
    </a:accent1>
    <a:accent2>
      <a:srgbClr val="CD242B"/>
    </a:accent2>
    <a:accent3>
      <a:srgbClr val="99B43C"/>
    </a:accent3>
    <a:accent4>
      <a:srgbClr val="62297B"/>
    </a:accent4>
    <a:accent5>
      <a:srgbClr val="008D8F"/>
    </a:accent5>
    <a:accent6>
      <a:srgbClr val="FF6E1E"/>
    </a:accent6>
    <a:hlink>
      <a:srgbClr val="0000FF"/>
    </a:hlink>
    <a:folHlink>
      <a:srgbClr val="80008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BandA">
    <a:dk1>
      <a:sysClr val="windowText" lastClr="000000"/>
    </a:dk1>
    <a:lt1>
      <a:sysClr val="window" lastClr="FFFFFF"/>
    </a:lt1>
    <a:dk2>
      <a:srgbClr val="58595B"/>
    </a:dk2>
    <a:lt2>
      <a:srgbClr val="D8D8D8"/>
    </a:lt2>
    <a:accent1>
      <a:srgbClr val="008FC5"/>
    </a:accent1>
    <a:accent2>
      <a:srgbClr val="CD242B"/>
    </a:accent2>
    <a:accent3>
      <a:srgbClr val="99B43C"/>
    </a:accent3>
    <a:accent4>
      <a:srgbClr val="62297B"/>
    </a:accent4>
    <a:accent5>
      <a:srgbClr val="008D8F"/>
    </a:accent5>
    <a:accent6>
      <a:srgbClr val="FF6E1E"/>
    </a:accent6>
    <a:hlink>
      <a:srgbClr val="0000FF"/>
    </a:hlink>
    <a:folHlink>
      <a:srgbClr val="80008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
    <a:dk1>
      <a:srgbClr val="2A2E33"/>
    </a:dk1>
    <a:lt1>
      <a:srgbClr val="FFFFFF"/>
    </a:lt1>
    <a:dk2>
      <a:srgbClr val="2A2E33"/>
    </a:dk2>
    <a:lt2>
      <a:srgbClr val="CDC6C0"/>
    </a:lt2>
    <a:accent1>
      <a:srgbClr val="64A0C8"/>
    </a:accent1>
    <a:accent2>
      <a:srgbClr val="80A18F"/>
    </a:accent2>
    <a:accent3>
      <a:srgbClr val="FFFFFF"/>
    </a:accent3>
    <a:accent4>
      <a:srgbClr val="22262A"/>
    </a:accent4>
    <a:accent5>
      <a:srgbClr val="B8CDE0"/>
    </a:accent5>
    <a:accent6>
      <a:srgbClr val="739181"/>
    </a:accent6>
    <a:hlink>
      <a:srgbClr val="AD8D9F"/>
    </a:hlink>
    <a:folHlink>
      <a:srgbClr val="E68188"/>
    </a:folHlink>
  </a:clrScheme>
  <a:fontScheme name="Bluepri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
    <a:dk1>
      <a:srgbClr val="2A2E33"/>
    </a:dk1>
    <a:lt1>
      <a:srgbClr val="FFFFFF"/>
    </a:lt1>
    <a:dk2>
      <a:srgbClr val="2A2E33"/>
    </a:dk2>
    <a:lt2>
      <a:srgbClr val="CDC6C0"/>
    </a:lt2>
    <a:accent1>
      <a:srgbClr val="64A0C8"/>
    </a:accent1>
    <a:accent2>
      <a:srgbClr val="80A18F"/>
    </a:accent2>
    <a:accent3>
      <a:srgbClr val="FFFFFF"/>
    </a:accent3>
    <a:accent4>
      <a:srgbClr val="22262A"/>
    </a:accent4>
    <a:accent5>
      <a:srgbClr val="B8CDE0"/>
    </a:accent5>
    <a:accent6>
      <a:srgbClr val="739181"/>
    </a:accent6>
    <a:hlink>
      <a:srgbClr val="AD8D9F"/>
    </a:hlink>
    <a:folHlink>
      <a:srgbClr val="E68188"/>
    </a:folHlink>
  </a:clrScheme>
  <a:fontScheme name="Bluepri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ons Grey">
    <a:dk1>
      <a:sysClr val="windowText" lastClr="000000"/>
    </a:dk1>
    <a:lt1>
      <a:sysClr val="window" lastClr="FFFFFF"/>
    </a:lt1>
    <a:dk2>
      <a:srgbClr val="FFFFFF"/>
    </a:dk2>
    <a:lt2>
      <a:srgbClr val="E7E6E6"/>
    </a:lt2>
    <a:accent1>
      <a:srgbClr val="AEC411"/>
    </a:accent1>
    <a:accent2>
      <a:srgbClr val="DEF05B"/>
    </a:accent2>
    <a:accent3>
      <a:srgbClr val="D0CECE"/>
    </a:accent3>
    <a:accent4>
      <a:srgbClr val="F2A0C4"/>
    </a:accent4>
    <a:accent5>
      <a:srgbClr val="D61D6E"/>
    </a:accent5>
    <a:accent6>
      <a:srgbClr val="901449"/>
    </a:accent6>
    <a:hlink>
      <a:srgbClr val="BFBFBF"/>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ustom 1">
    <a:dk1>
      <a:sysClr val="windowText" lastClr="000000"/>
    </a:dk1>
    <a:lt1>
      <a:sysClr val="window" lastClr="FFFFFF"/>
    </a:lt1>
    <a:dk2>
      <a:srgbClr val="FFFFFF"/>
    </a:dk2>
    <a:lt2>
      <a:srgbClr val="E7E6E6"/>
    </a:lt2>
    <a:accent1>
      <a:srgbClr val="AEC411"/>
    </a:accent1>
    <a:accent2>
      <a:srgbClr val="54C0E8"/>
    </a:accent2>
    <a:accent3>
      <a:srgbClr val="502F75"/>
    </a:accent3>
    <a:accent4>
      <a:srgbClr val="FED402"/>
    </a:accent4>
    <a:accent5>
      <a:srgbClr val="D61D6E"/>
    </a:accent5>
    <a:accent6>
      <a:srgbClr val="27908F"/>
    </a:accent6>
    <a:hlink>
      <a:srgbClr val="502F75"/>
    </a:hlink>
    <a:folHlink>
      <a:srgbClr val="D8D8D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2974</TotalTime>
  <Words>1862</Words>
  <Application>Microsoft Office PowerPoint</Application>
  <PresentationFormat>Widescreen</PresentationFormat>
  <Paragraphs>415</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Calibri Light</vt:lpstr>
      <vt:lpstr>MS Mincho</vt:lpstr>
      <vt:lpstr>Rubik</vt:lpstr>
      <vt:lpstr>Times New Roman</vt:lpstr>
      <vt:lpstr>Trebuchet MS</vt:lpstr>
      <vt:lpstr>Verdana</vt:lpstr>
      <vt:lpstr>Office Theme</vt:lpstr>
      <vt:lpstr>Four Day Week Ireland</vt:lpstr>
      <vt:lpstr>PowerPoint Presentation</vt:lpstr>
      <vt:lpstr>PowerPoint Presentation</vt:lpstr>
      <vt:lpstr>PowerPoint Presentation</vt:lpstr>
      <vt:lpstr>PowerPoint Presentation</vt:lpstr>
      <vt:lpstr>PowerPoint Presentation</vt:lpstr>
      <vt:lpstr>Campaign Launch –  27th September 2019</vt:lpstr>
      <vt:lpstr>PowerPoint Presentation</vt:lpstr>
      <vt:lpstr>PowerPoint Presentation</vt:lpstr>
      <vt:lpstr>PowerPoint Presentation</vt:lpstr>
      <vt:lpstr>PowerPoint Presentation</vt:lpstr>
      <vt:lpstr>PowerPoint Presentation</vt:lpstr>
      <vt:lpstr>Fórsa survey</vt:lpstr>
      <vt:lpstr>PowerPoint Presentation</vt:lpstr>
      <vt:lpstr>The questionnaire used</vt:lpstr>
      <vt:lpstr>Sample profile</vt:lpstr>
      <vt:lpstr>Analysis of working sample</vt:lpstr>
      <vt:lpstr>Two out of three feel that a 4-Day week is a realistic and achievable ambition</vt:lpstr>
      <vt:lpstr>Perspectives of trialling a 4-Day week - without loss of pay or productivity – in own workplace</vt:lpstr>
      <vt:lpstr>Working adults view of a 4-Day week trial in their own workplace</vt:lpstr>
      <vt:lpstr>Should Government explore introduction of a 4-Day week?</vt:lpstr>
      <vt:lpstr>Factoring out the undecided, the result is unambiguous</vt:lpstr>
      <vt:lpstr>PowerPoint Presentation</vt:lpstr>
      <vt:lpstr>PowerPoint Presentation</vt:lpstr>
      <vt:lpstr>Achieving a 4 Day Week</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Amy Heffernan</dc:creator>
  <cp:lastModifiedBy>Joe OConnor</cp:lastModifiedBy>
  <cp:revision>39</cp:revision>
  <dcterms:created xsi:type="dcterms:W3CDTF">2019-09-26T08:19:18Z</dcterms:created>
  <dcterms:modified xsi:type="dcterms:W3CDTF">2021-01-26T10:41:27Z</dcterms:modified>
</cp:coreProperties>
</file>