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sldIdLst>
    <p:sldId id="256" r:id="rId2"/>
    <p:sldId id="257" r:id="rId3"/>
    <p:sldId id="258" r:id="rId4"/>
    <p:sldId id="259" r:id="rId5"/>
    <p:sldId id="263"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0" autoAdjust="0"/>
    <p:restoredTop sz="94660"/>
  </p:normalViewPr>
  <p:slideViewPr>
    <p:cSldViewPr snapToGrid="0">
      <p:cViewPr varScale="1">
        <p:scale>
          <a:sx n="78" d="100"/>
          <a:sy n="78" d="100"/>
        </p:scale>
        <p:origin x="389"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9622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5653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3150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1/27/2021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9299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7050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0980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7750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7037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7259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355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2071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7817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2929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1/27/2021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0880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1/27/2021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91149342"/>
      </p:ext>
    </p:extLst>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426592"/>
            <a:ext cx="10572000" cy="2971051"/>
          </a:xfrm>
        </p:spPr>
        <p:txBody>
          <a:bodyPr/>
          <a:lstStyle/>
          <a:p>
            <a:pPr algn="ctr"/>
            <a:r>
              <a:rPr lang="en-IE" dirty="0" smtClean="0"/>
              <a:t>Forsa</a:t>
            </a:r>
            <a:br>
              <a:rPr lang="en-IE" dirty="0" smtClean="0"/>
            </a:br>
            <a:r>
              <a:rPr lang="en-IE" dirty="0" smtClean="0"/>
              <a:t>Building Momentum</a:t>
            </a:r>
            <a:endParaRPr lang="en-IE" dirty="0"/>
          </a:p>
        </p:txBody>
      </p:sp>
      <p:sp>
        <p:nvSpPr>
          <p:cNvPr id="3" name="Subtitle 2"/>
          <p:cNvSpPr>
            <a:spLocks noGrp="1"/>
          </p:cNvSpPr>
          <p:nvPr>
            <p:ph type="subTitle" idx="1"/>
          </p:nvPr>
        </p:nvSpPr>
        <p:spPr>
          <a:xfrm>
            <a:off x="810001" y="5280847"/>
            <a:ext cx="10572000" cy="913476"/>
          </a:xfrm>
        </p:spPr>
        <p:txBody>
          <a:bodyPr>
            <a:normAutofit/>
          </a:bodyPr>
          <a:lstStyle/>
          <a:p>
            <a:pPr algn="ctr"/>
            <a:r>
              <a:rPr lang="en-IE" dirty="0" smtClean="0"/>
              <a:t>National Pay Agreement presentation </a:t>
            </a:r>
          </a:p>
          <a:p>
            <a:pPr algn="ctr"/>
            <a:r>
              <a:rPr lang="en-IE" dirty="0" smtClean="0"/>
              <a:t>Garda, Prisons, Courts 27/01/21</a:t>
            </a:r>
            <a:endParaRPr lang="en-IE" dirty="0"/>
          </a:p>
        </p:txBody>
      </p:sp>
    </p:spTree>
    <p:extLst>
      <p:ext uri="{BB962C8B-B14F-4D97-AF65-F5344CB8AC3E}">
        <p14:creationId xmlns:p14="http://schemas.microsoft.com/office/powerpoint/2010/main" val="15146251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58" y="348865"/>
            <a:ext cx="10571998" cy="970450"/>
          </a:xfrm>
        </p:spPr>
        <p:txBody>
          <a:bodyPr/>
          <a:lstStyle/>
          <a:p>
            <a:r>
              <a:rPr lang="en-IE" dirty="0" smtClean="0"/>
              <a:t>Building Momentum 2021-2022</a:t>
            </a:r>
            <a:endParaRPr lang="en-IE" dirty="0"/>
          </a:p>
        </p:txBody>
      </p:sp>
      <p:sp>
        <p:nvSpPr>
          <p:cNvPr id="3" name="Content Placeholder 2"/>
          <p:cNvSpPr>
            <a:spLocks noGrp="1"/>
          </p:cNvSpPr>
          <p:nvPr>
            <p:ph idx="1"/>
          </p:nvPr>
        </p:nvSpPr>
        <p:spPr/>
        <p:txBody>
          <a:bodyPr/>
          <a:lstStyle/>
          <a:p>
            <a:r>
              <a:rPr lang="en-IE" sz="2800" dirty="0" smtClean="0"/>
              <a:t>Commences 1</a:t>
            </a:r>
            <a:r>
              <a:rPr lang="en-IE" sz="2800" baseline="30000" dirty="0" smtClean="0"/>
              <a:t>st</a:t>
            </a:r>
            <a:r>
              <a:rPr lang="en-IE" sz="2800" dirty="0" smtClean="0"/>
              <a:t> January 2021 – Ends 31</a:t>
            </a:r>
            <a:r>
              <a:rPr lang="en-IE" sz="2800" baseline="30000" dirty="0" smtClean="0"/>
              <a:t>st</a:t>
            </a:r>
            <a:r>
              <a:rPr lang="en-IE" sz="2800" dirty="0" smtClean="0"/>
              <a:t> December 2022</a:t>
            </a:r>
          </a:p>
          <a:p>
            <a:r>
              <a:rPr lang="en-IE" sz="2800" dirty="0" smtClean="0"/>
              <a:t>Negotiations on a successor to commence early summer 2022</a:t>
            </a:r>
          </a:p>
          <a:p>
            <a:r>
              <a:rPr lang="en-IE" sz="2800" dirty="0" smtClean="0"/>
              <a:t>Forsa NEC recommended acceptance at NEC 15</a:t>
            </a:r>
            <a:r>
              <a:rPr lang="en-IE" sz="2800" baseline="30000" dirty="0" smtClean="0"/>
              <a:t>th</a:t>
            </a:r>
            <a:r>
              <a:rPr lang="en-IE" sz="2800" dirty="0" smtClean="0"/>
              <a:t> December 2020</a:t>
            </a:r>
          </a:p>
          <a:p>
            <a:endParaRPr lang="en-IE" dirty="0"/>
          </a:p>
        </p:txBody>
      </p:sp>
    </p:spTree>
    <p:extLst>
      <p:ext uri="{BB962C8B-B14F-4D97-AF65-F5344CB8AC3E}">
        <p14:creationId xmlns:p14="http://schemas.microsoft.com/office/powerpoint/2010/main" val="3035977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865" y="250542"/>
            <a:ext cx="10571998" cy="970450"/>
          </a:xfrm>
        </p:spPr>
        <p:txBody>
          <a:bodyPr/>
          <a:lstStyle/>
          <a:p>
            <a:pPr algn="ctr"/>
            <a:r>
              <a:rPr lang="en-IE" dirty="0" smtClean="0"/>
              <a:t>Pay Terms</a:t>
            </a:r>
            <a:endParaRPr lang="en-IE" dirty="0"/>
          </a:p>
        </p:txBody>
      </p:sp>
      <p:sp>
        <p:nvSpPr>
          <p:cNvPr id="3" name="Content Placeholder 2"/>
          <p:cNvSpPr>
            <a:spLocks noGrp="1"/>
          </p:cNvSpPr>
          <p:nvPr>
            <p:ph idx="1"/>
          </p:nvPr>
        </p:nvSpPr>
        <p:spPr>
          <a:xfrm>
            <a:off x="827424" y="2654907"/>
            <a:ext cx="10554574" cy="3636511"/>
          </a:xfrm>
        </p:spPr>
        <p:txBody>
          <a:bodyPr>
            <a:normAutofit/>
          </a:bodyPr>
          <a:lstStyle/>
          <a:p>
            <a:r>
              <a:rPr lang="en-IE" sz="2800" dirty="0" smtClean="0"/>
              <a:t>1</a:t>
            </a:r>
            <a:r>
              <a:rPr lang="en-IE" sz="2800" baseline="30000" dirty="0" smtClean="0"/>
              <a:t>st</a:t>
            </a:r>
            <a:r>
              <a:rPr lang="en-IE" sz="2800" dirty="0" smtClean="0"/>
              <a:t> </a:t>
            </a:r>
            <a:r>
              <a:rPr lang="en-IE" sz="2800" dirty="0" smtClean="0"/>
              <a:t>Oct </a:t>
            </a:r>
            <a:r>
              <a:rPr lang="en-IE" sz="2800" dirty="0" smtClean="0"/>
              <a:t>2021 </a:t>
            </a:r>
            <a:r>
              <a:rPr lang="en-IE" sz="2800" dirty="0" smtClean="0"/>
              <a:t>=1</a:t>
            </a:r>
            <a:r>
              <a:rPr lang="en-IE" sz="2800" dirty="0" smtClean="0"/>
              <a:t>% or €500 whichever is the greater</a:t>
            </a:r>
          </a:p>
          <a:p>
            <a:r>
              <a:rPr lang="en-IE" sz="2800" dirty="0" smtClean="0"/>
              <a:t>1</a:t>
            </a:r>
            <a:r>
              <a:rPr lang="en-IE" sz="2800" baseline="30000" dirty="0" smtClean="0"/>
              <a:t>st</a:t>
            </a:r>
            <a:r>
              <a:rPr lang="en-IE" sz="2800" dirty="0" smtClean="0"/>
              <a:t> </a:t>
            </a:r>
            <a:r>
              <a:rPr lang="en-IE" sz="2800" dirty="0" smtClean="0"/>
              <a:t>Feb </a:t>
            </a:r>
            <a:r>
              <a:rPr lang="en-IE" sz="2800" dirty="0" smtClean="0"/>
              <a:t>2022 </a:t>
            </a:r>
            <a:r>
              <a:rPr lang="en-IE" sz="2800" dirty="0" smtClean="0"/>
              <a:t>=1</a:t>
            </a:r>
            <a:r>
              <a:rPr lang="en-IE" sz="2800" dirty="0" smtClean="0"/>
              <a:t>% of payroll for a sectoral bargaining round</a:t>
            </a:r>
          </a:p>
          <a:p>
            <a:r>
              <a:rPr lang="en-IE" sz="2800" dirty="0" smtClean="0"/>
              <a:t>1</a:t>
            </a:r>
            <a:r>
              <a:rPr lang="en-IE" sz="2800" baseline="30000" dirty="0" smtClean="0"/>
              <a:t>st</a:t>
            </a:r>
            <a:r>
              <a:rPr lang="en-IE" sz="2800" dirty="0" smtClean="0"/>
              <a:t> </a:t>
            </a:r>
            <a:r>
              <a:rPr lang="en-IE" sz="2800" dirty="0" smtClean="0"/>
              <a:t>Oct </a:t>
            </a:r>
            <a:r>
              <a:rPr lang="en-IE" sz="2800" dirty="0" smtClean="0"/>
              <a:t>2022 </a:t>
            </a:r>
            <a:r>
              <a:rPr lang="en-IE" sz="2800" dirty="0" smtClean="0"/>
              <a:t>=1</a:t>
            </a:r>
            <a:r>
              <a:rPr lang="en-IE" sz="2800" dirty="0" smtClean="0"/>
              <a:t>% or €500 whichever is the greater</a:t>
            </a:r>
          </a:p>
          <a:p>
            <a:r>
              <a:rPr lang="en-IE" sz="2800" dirty="0" smtClean="0"/>
              <a:t>Employee on €25k per annum will receive €500 equivalent to a 2% pay increase</a:t>
            </a:r>
          </a:p>
          <a:p>
            <a:r>
              <a:rPr lang="en-IE" sz="2800" dirty="0"/>
              <a:t>Increase applies to pensionable allowances</a:t>
            </a:r>
          </a:p>
          <a:p>
            <a:endParaRPr lang="en-IE" dirty="0"/>
          </a:p>
        </p:txBody>
      </p:sp>
    </p:spTree>
    <p:extLst>
      <p:ext uri="{BB962C8B-B14F-4D97-AF65-F5344CB8AC3E}">
        <p14:creationId xmlns:p14="http://schemas.microsoft.com/office/powerpoint/2010/main" val="126005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t>Haddington Road Measures </a:t>
            </a:r>
            <a:endParaRPr lang="en-IE" dirty="0"/>
          </a:p>
        </p:txBody>
      </p:sp>
      <p:sp>
        <p:nvSpPr>
          <p:cNvPr id="3" name="Content Placeholder 2"/>
          <p:cNvSpPr>
            <a:spLocks noGrp="1"/>
          </p:cNvSpPr>
          <p:nvPr>
            <p:ph idx="1"/>
          </p:nvPr>
        </p:nvSpPr>
        <p:spPr/>
        <p:txBody>
          <a:bodyPr>
            <a:normAutofit fontScale="77500" lnSpcReduction="20000"/>
          </a:bodyPr>
          <a:lstStyle/>
          <a:p>
            <a:r>
              <a:rPr lang="en-IE" sz="2800" dirty="0" smtClean="0"/>
              <a:t>An independent body will hear submissions from March 2021</a:t>
            </a:r>
          </a:p>
          <a:p>
            <a:r>
              <a:rPr lang="en-IE" sz="2800" dirty="0" smtClean="0"/>
              <a:t>Recommendations arising will be met by the provision of €150 million</a:t>
            </a:r>
          </a:p>
          <a:p>
            <a:r>
              <a:rPr lang="en-IE" sz="2800" dirty="0" smtClean="0"/>
              <a:t>Changes will commence in 2022</a:t>
            </a:r>
          </a:p>
          <a:p>
            <a:r>
              <a:rPr lang="en-IE" sz="2800" dirty="0" smtClean="0"/>
              <a:t>Any other remaining items will be addressed in 2023 or the next agreement</a:t>
            </a:r>
          </a:p>
          <a:p>
            <a:r>
              <a:rPr lang="en-GB" sz="2800" dirty="0"/>
              <a:t>Overtime and premium payments reduced or abolished under the HRA will be fully restored by 1st July 2021</a:t>
            </a:r>
            <a:r>
              <a:rPr lang="en-GB" sz="2800" dirty="0" smtClean="0"/>
              <a:t>.</a:t>
            </a:r>
          </a:p>
          <a:p>
            <a:r>
              <a:rPr lang="en-GB" sz="2800" dirty="0"/>
              <a:t>On overtime, the hour of unpaid overtime introduced under the HRA will be abolished as pre-Haddington roads overtime rates resume. </a:t>
            </a:r>
            <a:endParaRPr lang="en-IE" sz="2800" dirty="0"/>
          </a:p>
        </p:txBody>
      </p:sp>
    </p:spTree>
    <p:extLst>
      <p:ext uri="{BB962C8B-B14F-4D97-AF65-F5344CB8AC3E}">
        <p14:creationId xmlns:p14="http://schemas.microsoft.com/office/powerpoint/2010/main" val="461188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t>Sectoral Bargaining Fund</a:t>
            </a:r>
            <a:endParaRPr lang="en-IE" dirty="0"/>
          </a:p>
        </p:txBody>
      </p:sp>
      <p:sp>
        <p:nvSpPr>
          <p:cNvPr id="3" name="Content Placeholder 2"/>
          <p:cNvSpPr>
            <a:spLocks noGrp="1"/>
          </p:cNvSpPr>
          <p:nvPr>
            <p:ph idx="1"/>
          </p:nvPr>
        </p:nvSpPr>
        <p:spPr>
          <a:xfrm>
            <a:off x="810000" y="2635242"/>
            <a:ext cx="10554574" cy="3636511"/>
          </a:xfrm>
        </p:spPr>
        <p:txBody>
          <a:bodyPr>
            <a:normAutofit fontScale="92500" lnSpcReduction="10000"/>
          </a:bodyPr>
          <a:lstStyle/>
          <a:p>
            <a:r>
              <a:rPr lang="en-GB" sz="2800" dirty="0" smtClean="0"/>
              <a:t>If </a:t>
            </a:r>
            <a:r>
              <a:rPr lang="en-GB" sz="2800" dirty="0"/>
              <a:t>ratified, the agreement would see the establishment of a ‘sectoral bargaining fund,’ initially worth 1% of basic pensionable pay during the lifetime of the agreement. </a:t>
            </a:r>
            <a:endParaRPr lang="en-GB" sz="2800" dirty="0" smtClean="0"/>
          </a:p>
          <a:p>
            <a:r>
              <a:rPr lang="en-GB" sz="2800" dirty="0"/>
              <a:t>This can be used to deal with outstanding adjudications, recommendations, awards and claims that are relevant to specific grades, groups or categories of workers within the various sectors of the public service</a:t>
            </a:r>
            <a:r>
              <a:rPr lang="en-GB" sz="2800" dirty="0" smtClean="0"/>
              <a:t>.</a:t>
            </a:r>
          </a:p>
          <a:p>
            <a:r>
              <a:rPr lang="en-GB" sz="2800" dirty="0"/>
              <a:t>Alternatively, groups could opt to use the available allocation, or part of it, as a sectoral pay round.</a:t>
            </a:r>
            <a:endParaRPr lang="en-IE" sz="2800" dirty="0"/>
          </a:p>
        </p:txBody>
      </p:sp>
    </p:spTree>
    <p:extLst>
      <p:ext uri="{BB962C8B-B14F-4D97-AF65-F5344CB8AC3E}">
        <p14:creationId xmlns:p14="http://schemas.microsoft.com/office/powerpoint/2010/main" val="3739723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t>Forsa On-line Ballot</a:t>
            </a:r>
            <a:endParaRPr lang="en-IE" dirty="0"/>
          </a:p>
        </p:txBody>
      </p:sp>
      <p:sp>
        <p:nvSpPr>
          <p:cNvPr id="3" name="Content Placeholder 2"/>
          <p:cNvSpPr>
            <a:spLocks noGrp="1"/>
          </p:cNvSpPr>
          <p:nvPr>
            <p:ph idx="1"/>
          </p:nvPr>
        </p:nvSpPr>
        <p:spPr/>
        <p:txBody>
          <a:bodyPr>
            <a:normAutofit/>
          </a:bodyPr>
          <a:lstStyle/>
          <a:p>
            <a:r>
              <a:rPr lang="en-IE" sz="3200" dirty="0" smtClean="0"/>
              <a:t>Email ballot to take place</a:t>
            </a:r>
          </a:p>
          <a:p>
            <a:r>
              <a:rPr lang="en-IE" sz="3200" dirty="0" smtClean="0"/>
              <a:t>Need to access personal emails </a:t>
            </a:r>
          </a:p>
          <a:p>
            <a:r>
              <a:rPr lang="en-IE" sz="3200" dirty="0" smtClean="0"/>
              <a:t>Update my details very important that all are involved</a:t>
            </a:r>
          </a:p>
          <a:p>
            <a:r>
              <a:rPr lang="en-GB" sz="3200" dirty="0"/>
              <a:t>The closing date for casting your vote is 5.00pm on Thursday 11th February 2021.</a:t>
            </a:r>
            <a:endParaRPr lang="en-IE" sz="3200" dirty="0"/>
          </a:p>
        </p:txBody>
      </p:sp>
    </p:spTree>
    <p:extLst>
      <p:ext uri="{BB962C8B-B14F-4D97-AF65-F5344CB8AC3E}">
        <p14:creationId xmlns:p14="http://schemas.microsoft.com/office/powerpoint/2010/main" val="707205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t>Building Momentum</a:t>
            </a:r>
            <a:endParaRPr lang="en-IE" dirty="0"/>
          </a:p>
        </p:txBody>
      </p:sp>
      <p:sp>
        <p:nvSpPr>
          <p:cNvPr id="3" name="Content Placeholder 2"/>
          <p:cNvSpPr>
            <a:spLocks noGrp="1"/>
          </p:cNvSpPr>
          <p:nvPr>
            <p:ph idx="1"/>
          </p:nvPr>
        </p:nvSpPr>
        <p:spPr/>
        <p:txBody>
          <a:bodyPr>
            <a:normAutofit/>
          </a:bodyPr>
          <a:lstStyle/>
          <a:p>
            <a:pPr algn="ctr"/>
            <a:r>
              <a:rPr lang="en-IE" sz="4000" dirty="0" smtClean="0"/>
              <a:t>Questions &amp; </a:t>
            </a:r>
            <a:r>
              <a:rPr lang="en-IE" sz="4000" dirty="0" smtClean="0"/>
              <a:t>Answers</a:t>
            </a:r>
          </a:p>
          <a:p>
            <a:pPr algn="ctr"/>
            <a:endParaRPr lang="en-IE" sz="3200" dirty="0"/>
          </a:p>
          <a:p>
            <a:pPr algn="ctr"/>
            <a:r>
              <a:rPr lang="en-GB" sz="1600" dirty="0"/>
              <a:t>UpdateMyDetails@forsa.ie </a:t>
            </a:r>
            <a:endParaRPr lang="en-GB" sz="1600" dirty="0" smtClean="0"/>
          </a:p>
          <a:p>
            <a:pPr algn="ctr"/>
            <a:endParaRPr lang="en-GB" sz="1600" dirty="0"/>
          </a:p>
          <a:p>
            <a:pPr algn="ctr"/>
            <a:r>
              <a:rPr lang="en-GB" sz="1600" dirty="0" smtClean="0"/>
              <a:t>https</a:t>
            </a:r>
            <a:r>
              <a:rPr lang="en-GB" sz="1600" dirty="0"/>
              <a:t>://unionservices.ie/UpdateMyDetails.aspx</a:t>
            </a:r>
          </a:p>
          <a:p>
            <a:pPr algn="ctr"/>
            <a:endParaRPr lang="en-IE" sz="3200" dirty="0"/>
          </a:p>
        </p:txBody>
      </p:sp>
    </p:spTree>
    <p:extLst>
      <p:ext uri="{BB962C8B-B14F-4D97-AF65-F5344CB8AC3E}">
        <p14:creationId xmlns:p14="http://schemas.microsoft.com/office/powerpoint/2010/main" val="275465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Quotabl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op 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64</TotalTime>
  <Words>267</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Century Gothic</vt:lpstr>
      <vt:lpstr>Wingdings 2</vt:lpstr>
      <vt:lpstr>Quotable</vt:lpstr>
      <vt:lpstr>Forsa Building Momentum</vt:lpstr>
      <vt:lpstr>Building Momentum 2021-2022</vt:lpstr>
      <vt:lpstr>Pay Terms</vt:lpstr>
      <vt:lpstr>Haddington Road Measures </vt:lpstr>
      <vt:lpstr>Sectoral Bargaining Fund</vt:lpstr>
      <vt:lpstr>Forsa On-line Ballot</vt:lpstr>
      <vt:lpstr>Building Momentum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Forsa Executive Grades AGM 19.01.21</dc:title>
  <dc:creator>Des Fagan</dc:creator>
  <cp:lastModifiedBy>Thomas Cowman</cp:lastModifiedBy>
  <cp:revision>9</cp:revision>
  <dcterms:created xsi:type="dcterms:W3CDTF">2021-01-19T10:16:18Z</dcterms:created>
  <dcterms:modified xsi:type="dcterms:W3CDTF">2021-01-27T12:19:00Z</dcterms:modified>
</cp:coreProperties>
</file>