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260" r:id="rId4"/>
    <p:sldId id="261" r:id="rId5"/>
    <p:sldId id="265" r:id="rId6"/>
    <p:sldId id="304" r:id="rId7"/>
    <p:sldId id="301" r:id="rId8"/>
    <p:sldId id="270" r:id="rId9"/>
    <p:sldId id="302" r:id="rId10"/>
    <p:sldId id="30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705"/>
  </p:normalViewPr>
  <p:slideViewPr>
    <p:cSldViewPr snapToGrid="0" snapToObjects="1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78E0-243B-5B42-99EE-ACB0B6EF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32" y="0"/>
            <a:ext cx="6860876" cy="68580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78E0-243B-5B42-99EE-ACB0B6EF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32" y="0"/>
            <a:ext cx="6860876" cy="68580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78E0-243B-5B42-99EE-ACB0B6EF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32" y="0"/>
            <a:ext cx="6860876" cy="68580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78E0-243B-5B42-99EE-ACB0B6EF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32" y="0"/>
            <a:ext cx="6860876" cy="68580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78E0-243B-5B42-99EE-ACB0B6EF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32" y="0"/>
            <a:ext cx="6860876" cy="68580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ECBE6-C85E-524E-957A-249AF7A8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6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1F7E0-83B3-354F-89ED-64ED485D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544"/>
            <a:ext cx="10515600" cy="3998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7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2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17B0-1112-B446-BFA3-F87272E7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07" y="321469"/>
            <a:ext cx="6860876" cy="2886075"/>
          </a:xfrm>
        </p:spPr>
        <p:txBody>
          <a:bodyPr/>
          <a:lstStyle/>
          <a:p>
            <a:r>
              <a:rPr lang="en-IE" dirty="0" smtClean="0">
                <a:latin typeface="Rubik" panose="00000500000000000000" pitchFamily="2" charset="-79"/>
                <a:cs typeface="Rubik" panose="00000500000000000000" pitchFamily="2" charset="-79"/>
              </a:rPr>
              <a:t>Four </a:t>
            </a:r>
            <a:r>
              <a:rPr lang="en-IE" dirty="0">
                <a:latin typeface="Rubik" panose="00000500000000000000" pitchFamily="2" charset="-79"/>
                <a:cs typeface="Rubik" panose="00000500000000000000" pitchFamily="2" charset="-79"/>
              </a:rPr>
              <a:t>Day Week Ireland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1307" y="2772847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#4DayWeek </a:t>
            </a:r>
            <a:r>
              <a:rPr lang="en-IE" sz="20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#</a:t>
            </a:r>
            <a:r>
              <a:rPr lang="en-IE" sz="20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Better4Everyone</a:t>
            </a:r>
          </a:p>
        </p:txBody>
      </p:sp>
    </p:spTree>
    <p:extLst>
      <p:ext uri="{BB962C8B-B14F-4D97-AF65-F5344CB8AC3E}">
        <p14:creationId xmlns:p14="http://schemas.microsoft.com/office/powerpoint/2010/main" val="41744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2836" y="231277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</a:t>
            </a:r>
            <a:endParaRPr lang="en-GB" i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820" y="239619"/>
            <a:ext cx="9255008" cy="776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7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Other relevant items</a:t>
            </a:r>
            <a:endParaRPr lang="en-IE" sz="4700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7052" y="1287023"/>
            <a:ext cx="9255008" cy="419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</a:t>
            </a:r>
            <a:r>
              <a:rPr lang="en-GB" sz="20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Political engagement: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Oireachtas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committee on ETE </a:t>
            </a:r>
            <a:b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hearing likel</a:t>
            </a:r>
            <a:r>
              <a:rPr lang="en-GB" sz="18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y to be much later this </a:t>
            </a:r>
            <a:r>
              <a:rPr lang="en-GB" sz="18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year.</a:t>
            </a:r>
            <a:br>
              <a:rPr lang="en-GB" sz="18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1800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Coalition building: 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Need all steering group members to engage with the identification and </a:t>
            </a:r>
            <a:r>
              <a:rPr lang="en-GB" sz="2000" dirty="0" err="1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reachout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with potential supporters and allies e.g. other groups from within core campaign pillars, new health pillar, online ‘influencers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’.</a:t>
            </a:r>
            <a:b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2000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Website and social media: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Have engaged the agency Language on updating website content, and supporting the expansion of our social media presence through the development of a content 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repository 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and 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calendar. Proposal to </a:t>
            </a:r>
            <a:r>
              <a:rPr lang="en-GB" sz="20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follow.</a:t>
            </a:r>
            <a:endParaRPr lang="en-GB" sz="2000" b="1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>
              <a:buFontTx/>
              <a:buChar char="-"/>
            </a:pPr>
            <a:endParaRPr lang="en-GB" sz="2000" b="1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43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6184"/>
            <a:ext cx="8791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dirty="0"/>
              <a:t> </a:t>
            </a:r>
            <a:endParaRPr lang="en-IE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307" y="0"/>
            <a:ext cx="12253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6184"/>
            <a:ext cx="87917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Public: </a:t>
            </a:r>
            <a:r>
              <a:rPr lang="en-IE" sz="2200" u="sng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International petition campaign</a:t>
            </a:r>
          </a:p>
          <a:p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Encouraging </a:t>
            </a:r>
            <a:r>
              <a:rPr lang="en-GB" i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the public to call on businesses and Government to pilot the Four Day Week</a:t>
            </a:r>
            <a:endParaRPr lang="en-IE" i="1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200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Political: </a:t>
            </a:r>
            <a:r>
              <a:rPr lang="en-GB" sz="2200" u="sng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Political </a:t>
            </a:r>
            <a:r>
              <a:rPr lang="en-GB" sz="2200" u="sng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engagement strategy </a:t>
            </a:r>
            <a:endParaRPr lang="en-GB" sz="2200" u="sng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GB" i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</a:t>
            </a:r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obbying </a:t>
            </a:r>
            <a:r>
              <a:rPr lang="en-GB" i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the Government to provide a €</a:t>
            </a:r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5m financial aid fund </a:t>
            </a:r>
            <a:r>
              <a:rPr lang="en-GB" i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to support businesses to pilot the Four Day Week in </a:t>
            </a:r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Ireland, in line with €50m initiative introduced by Spanish government</a:t>
            </a:r>
          </a:p>
          <a:p>
            <a:endParaRPr lang="en-IE" i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Business: </a:t>
            </a:r>
            <a:r>
              <a:rPr lang="en-GB" sz="2200" u="sng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Launch </a:t>
            </a:r>
            <a:r>
              <a:rPr lang="en-GB" sz="2200" u="sng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of the ‘Four Day Week Institute</a:t>
            </a:r>
            <a:r>
              <a:rPr lang="en-GB" sz="2200" u="sng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’</a:t>
            </a:r>
          </a:p>
          <a:p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Supporting businesses </a:t>
            </a:r>
            <a:r>
              <a:rPr lang="en-GB" i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willing to pilot a four day week with business advice, training, research and </a:t>
            </a:r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monitoring</a:t>
            </a:r>
          </a:p>
          <a:p>
            <a:endParaRPr lang="en-GB" i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Unions:</a:t>
            </a:r>
            <a:r>
              <a:rPr lang="en-GB" sz="2200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en-GB" sz="2200" u="sng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IR campaigning and negotiating strategy</a:t>
            </a:r>
          </a:p>
          <a:p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Securing the support of public sector bodies (such as local authority departments and sections of government departments) and private companies to participate in the pilot </a:t>
            </a:r>
          </a:p>
          <a:p>
            <a:r>
              <a:rPr lang="en-GB" i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endParaRPr lang="en-IE" i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1344"/>
            <a:ext cx="7625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4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2021 Campaign Overview</a:t>
            </a:r>
            <a:endParaRPr lang="en-IE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56" y="1323281"/>
            <a:ext cx="90015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	Win the support and buy-in of businesses to 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participate in the Four </a:t>
            </a: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Day 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Week pilot programme.</a:t>
            </a:r>
            <a:b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2200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2.	Raise awareness of the Four Day 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Week campaign, </a:t>
            </a: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and encourage the general public to engage 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with the campaign and demonstrate support. </a:t>
            </a:r>
            <a:b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2200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</a:t>
            </a: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	Get the Government to pledge financial support [€5m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], to support private companies trialling </a:t>
            </a: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the Four Day Week in </a:t>
            </a: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Ireland as part of the pilot.</a:t>
            </a:r>
            <a:b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2200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4.	Get the Government to commit to trialling the four-day week in sections of both the local authority sector and the civil service, and set up an application process to enable this.</a:t>
            </a:r>
            <a:endParaRPr lang="en-GB" sz="2200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52" y="381213"/>
            <a:ext cx="7067961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7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Campaign Objectives</a:t>
            </a:r>
            <a:endParaRPr lang="en-IE" sz="4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87" y="415409"/>
            <a:ext cx="8517075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7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Four Day Week Institute</a:t>
            </a:r>
            <a:endParaRPr lang="en-IE" sz="47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62" y="1602165"/>
            <a:ext cx="88224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Coaching </a:t>
            </a:r>
            <a:r>
              <a:rPr lang="en-GB" sz="2200" b="1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and </a:t>
            </a: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Mentoring</a:t>
            </a:r>
            <a:r>
              <a:rPr lang="en-GB" sz="2200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  <a:endParaRPr lang="en-GB" sz="2200" u="sng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Access </a:t>
            </a:r>
            <a:r>
              <a:rPr lang="en-GB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to </a:t>
            </a:r>
            <a: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advice, support </a:t>
            </a:r>
            <a:r>
              <a:rPr lang="en-GB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and guidance from international business leaders who have successfully implemented the four-day working week</a:t>
            </a:r>
            <a: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  <a:b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i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>
              <a:buFontTx/>
              <a:buChar char="-"/>
            </a:pPr>
            <a:r>
              <a:rPr lang="en-GB" sz="220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Training</a:t>
            </a:r>
            <a:r>
              <a:rPr lang="en-GB" sz="2200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Specialised </a:t>
            </a:r>
            <a:r>
              <a:rPr lang="en-GB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training programme developed covering guidelines on running a successful four-day working week trial, avoiding pitfalls etc., while also </a:t>
            </a:r>
            <a:r>
              <a:rPr lang="en-GB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integrating best practice around employee engagement and innovation, diversity and sustainability.</a:t>
            </a:r>
            <a:endParaRPr lang="en-GB" i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endParaRPr lang="en-GB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67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820" y="239619"/>
            <a:ext cx="9255008" cy="776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700" dirty="0" smtClean="0">
                <a:latin typeface="Rubik" panose="00000500000000000000" pitchFamily="2" charset="-79"/>
                <a:cs typeface="Rubik" panose="00000500000000000000" pitchFamily="2" charset="-79"/>
              </a:rPr>
              <a:t>Four Day Week Institute</a:t>
            </a:r>
            <a:endParaRPr lang="en-IE" sz="47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77052" y="1287023"/>
            <a:ext cx="9255008" cy="419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</a:t>
            </a: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Accreditation and Promotion</a:t>
            </a:r>
            <a:r>
              <a:rPr lang="en-GB" sz="2200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  <a: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Company is promoted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as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 four-day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week employer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and participant in the pilot programme on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campaign website, social media,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press releases, promotional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materials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etc.</a:t>
            </a:r>
            <a:b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*If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company commits to the pilot and meets certain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conditions (e.g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32 hour week with no loss of pay, pay their employees a ‘Living Wage’, offer employees option to be represented by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 trade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union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.)</a:t>
            </a:r>
            <a:b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1800" i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>
              <a:buFontTx/>
              <a:buChar char="-"/>
            </a:pP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Research and Analysis</a:t>
            </a:r>
            <a:r>
              <a:rPr lang="en-GB" sz="2200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Partnership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with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academic institution,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as part of international research cluster utilising common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four-day week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methodology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(involving Auckland &amp; Oxford), to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assess company productivity and employee metrics before and during the trial, and provide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detailed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impact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analysis report after the trial.</a:t>
            </a:r>
          </a:p>
        </p:txBody>
      </p:sp>
    </p:spTree>
    <p:extLst>
      <p:ext uri="{BB962C8B-B14F-4D97-AF65-F5344CB8AC3E}">
        <p14:creationId xmlns:p14="http://schemas.microsoft.com/office/powerpoint/2010/main" val="31672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2836" y="231277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</a:t>
            </a:r>
            <a:endParaRPr lang="en-GB" i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820" y="239619"/>
            <a:ext cx="9255008" cy="776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700" dirty="0" smtClean="0">
                <a:latin typeface="Rubik" panose="00000500000000000000" pitchFamily="2" charset="-79"/>
                <a:cs typeface="Rubik" panose="00000500000000000000" pitchFamily="2" charset="-79"/>
              </a:rPr>
              <a:t>Four Day Week Institute</a:t>
            </a:r>
            <a:endParaRPr lang="en-IE" sz="47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7052" y="1287023"/>
            <a:ext cx="9255008" cy="419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</a:t>
            </a:r>
            <a:r>
              <a:rPr lang="en-GB" sz="22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Networking and Collaboration.</a:t>
            </a:r>
            <a: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18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Access to support structures with other companies participating in the pilot programme, enabling continuous 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improvement and shared learning throughout </a:t>
            </a:r>
            <a:r>
              <a:rPr lang="en-GB" sz="18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the pilot</a:t>
            </a: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</a:t>
            </a:r>
            <a:r>
              <a:rPr lang="en-GB" sz="22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Financial Support.</a:t>
            </a:r>
            <a:br>
              <a:rPr lang="en-GB" sz="22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8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Contingent on Government backing for pilot proposal.</a:t>
            </a:r>
            <a:endParaRPr lang="en-GB" sz="2200" b="1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0" indent="0">
              <a:buNone/>
            </a:pPr>
            <a:endParaRPr lang="en-GB" sz="1800" i="1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19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6184"/>
            <a:ext cx="879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18" y="0"/>
            <a:ext cx="714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56" y="1127749"/>
            <a:ext cx="90015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u="sng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FEBRUARY &amp; MARCH: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Put 4DW business supports in place – research agreement, training materials, etc.</a:t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Lobby government to support the initiative </a:t>
            </a: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through commitment to €5m private sector fund and targeted public sector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trials.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dirty="0" smtClean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APRIL</a:t>
            </a:r>
            <a:r>
              <a:rPr lang="en-GB" sz="2200" b="1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Launch Four Day Week ‘Institute</a:t>
            </a: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’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/ announce business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supports.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Announce pilot programme to launch in Sept / Jan 2022 and call for businesses to get in touch for more information if interested in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participating.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Publicly call </a:t>
            </a: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for government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to support the initiative through commitment to €5m private sector fund and targeted public sector trials (if not already agreed and announced </a:t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as part of the launch) / Seek support from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Opposition.</a:t>
            </a:r>
            <a:endParaRPr lang="en-GB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51" y="381213"/>
            <a:ext cx="9675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800" b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Campaign Timeline</a:t>
            </a:r>
            <a:endParaRPr lang="en-IE" sz="4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87" y="415409"/>
            <a:ext cx="634340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700" b="1" dirty="0" smtClean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Campaign Timeline</a:t>
            </a:r>
            <a:endParaRPr lang="en-IE" sz="47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62" y="1602165"/>
            <a:ext cx="88224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MAY</a:t>
            </a:r>
            <a:r>
              <a:rPr lang="en-GB" sz="2200" b="1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: </a:t>
            </a:r>
            <a:br>
              <a:rPr lang="en-GB" sz="2200" b="1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Launch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international petition.</a:t>
            </a: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endParaRPr lang="en-GB" sz="2200" b="1" u="sng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SEPTEMBER</a:t>
            </a:r>
            <a:r>
              <a:rPr lang="en-GB" sz="2200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:</a:t>
            </a:r>
            <a:br>
              <a:rPr lang="en-GB" sz="2200" u="sng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2200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Launch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coordinated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‘test pilot’.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JANUARY 2022: </a:t>
            </a: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 Launch </a:t>
            </a:r>
            <a:r>
              <a:rPr lang="en-GB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full 6-month pilot programme.</a:t>
            </a:r>
          </a:p>
          <a:p>
            <a:endParaRPr lang="en-IE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4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207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Rubik</vt:lpstr>
      <vt:lpstr>Office Theme</vt:lpstr>
      <vt:lpstr>Four Day Week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Amy Heffernan</dc:creator>
  <cp:lastModifiedBy>Joe OConnor</cp:lastModifiedBy>
  <cp:revision>53</cp:revision>
  <dcterms:created xsi:type="dcterms:W3CDTF">2019-09-26T08:19:18Z</dcterms:created>
  <dcterms:modified xsi:type="dcterms:W3CDTF">2021-02-17T14:54:34Z</dcterms:modified>
</cp:coreProperties>
</file>