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9" r:id="rId2"/>
    <p:sldId id="284" r:id="rId3"/>
    <p:sldId id="285" r:id="rId4"/>
    <p:sldId id="286" r:id="rId5"/>
    <p:sldId id="294" r:id="rId6"/>
    <p:sldId id="258" r:id="rId7"/>
    <p:sldId id="259" r:id="rId8"/>
    <p:sldId id="260" r:id="rId9"/>
    <p:sldId id="275" r:id="rId10"/>
    <p:sldId id="276" r:id="rId11"/>
    <p:sldId id="277" r:id="rId12"/>
    <p:sldId id="278" r:id="rId13"/>
    <p:sldId id="283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/>
    <p:restoredTop sz="93169"/>
  </p:normalViewPr>
  <p:slideViewPr>
    <p:cSldViewPr>
      <p:cViewPr varScale="1">
        <p:scale>
          <a:sx n="115" d="100"/>
          <a:sy n="115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C8FE5FA-640F-644D-A0A8-E39D2A71C0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BE41190-A475-2E4B-AABC-6F0CA3D819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C3BBC0A-0D3F-0D42-8CFF-BBAEAC5A9A2E}" type="datetimeFigureOut">
              <a:rPr lang="en-GB" altLang="en-US"/>
              <a:pPr>
                <a:defRPr/>
              </a:pPr>
              <a:t>11/03/2021</a:t>
            </a:fld>
            <a:endParaRPr lang="en-GB" altLang="en-US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7FEADE5C-F8F4-764A-B1C5-3BAC0FF12D1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EDC3347-8721-BB40-B5A2-FDAAABBDD3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9A5B9A-CC92-AB4A-BF8D-F3CF4E2854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3987953-7C15-C94F-9F9B-79A41EC656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BB23D0C-4692-444A-A17E-52935B3F27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AAA260A-E41D-3D4D-BF50-8DFF81EC7D4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D9365A4-5B7A-A549-9571-8200FCAE5BE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C77504F-7AFF-A742-A91F-905BF3F1C1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F691F620-AFEC-7441-8143-27D6D45116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BED342-7280-D149-8E6E-AC450CC357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4CE50578-5C0B-E54C-A741-99F61539E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14A2ED-65C0-D54B-8CDF-8942A412E9FE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7410" name="Rectangle 7">
            <a:extLst>
              <a:ext uri="{FF2B5EF4-FFF2-40B4-BE49-F238E27FC236}">
                <a16:creationId xmlns:a16="http://schemas.microsoft.com/office/drawing/2014/main" id="{BD1312CC-A858-D24A-B06D-21F659791B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CF90F6-A43F-6E49-ABF9-A8567BCFA292}" type="slidenum">
              <a:rPr lang="en-GB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2AE256F-9236-CD42-B37F-E24F7CE248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C61ECC7-C434-D64C-A424-3C200F2E9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677DBAB-9F89-F642-95E8-C1963339C3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04BF40B-56FB-8044-BA5A-420224417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6F31C004-9B93-4443-8DA6-94743183F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C460B-1248-4740-BCC5-971AA570565B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40D097B-C58E-0F4B-BB9B-0D756254B3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045D6EB-88D8-E242-A6E8-404E44B8878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B1A1F1-5E96-B74F-B677-8AF89E05E8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D11710-6D63-BB41-BB9D-7EBA770865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93CD0A-6F19-9C49-83C0-D96497C16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42D31-3DE2-D449-A5BF-92DF6DE149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44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26806-FD3C-C24A-A9CD-248FB80A8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414265-40B9-F14B-818F-0BD06FECF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5FA0AA-EBF0-FB41-A648-D452D51F33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FECC8-691E-714C-AE71-47DF511DF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26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C7A724-5605-6045-8F07-6C530F882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A1616F-0110-5441-9631-D47089087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3EC5D4-0043-284A-9E60-B25289B410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6D1B7-B43F-E040-8D67-4251462CF1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524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pPr lvl="0"/>
            <a:endParaRPr lang="en-I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880CDC-7EF7-4C4B-9ADF-46CD88654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F37310-64EF-9747-A932-577FCE323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920CCD-78E8-1646-8422-D5820A8E8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333AC-3217-F846-A6D4-3E748000E7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999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8EB4B7-A50D-1246-9F27-37B33D3F6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5702C3-581A-8144-BDFE-F8FA2E491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B83F62-B216-DB45-9D85-9C245C106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EE3C-D543-9D4B-AC7D-947321214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887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590316-1B31-3544-854E-4B7C8D321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7CFA26-28F2-C64D-8BFA-9708DF2B7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4F3416-2053-A64C-984A-BC26D4627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181A6-53A1-614E-A991-B813F5B93E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383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5AEA4-52E5-A043-87C3-4E217E6B4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C7B1F5-846C-9B45-97C1-ED5C3CCB9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EA7E31-ECED-684B-84FB-BEC701933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6BA54-EE01-2645-8E6B-ECB99EB0DA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925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729CAF-C4DF-1B47-9A2B-A272540BD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4865B1-6C01-D946-9631-5850753C8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615EA7-C9B6-2F45-A8B7-C331F0E9E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6173B-E0E8-F74A-A2C8-135F5E397E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71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B46D48-78D1-444A-A691-B82534E66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8E549B-CDDB-FC43-92E1-27E48D285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FA8E35-46AF-744C-BE5A-E8E1FD281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CE60-09D6-7546-BEDA-0F440B0C28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181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C961B7-FC8A-0A4C-A6A0-315B7C692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039711-C88D-0F4F-BE64-5C5B66C68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D9D38E-0780-6B45-887D-B8D1448AE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CB679-DBCE-BF45-9ED7-CCCA0ACA43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203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5C6A2-C7A5-894D-8DE3-0E8B1DFAF0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7DB274-C15C-0E44-A194-860933284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366581-F88A-D84D-AB21-2F1D4165A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B8D4C-647C-744F-9424-F9657CB59C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50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49B9DC-2797-6248-9696-657CCF433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8EA1B-C021-F34A-A79F-B75D50AFB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BDDCD-E10A-994F-AC45-F7F3AC2AA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48705-16DC-724B-914F-E602E51788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268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0B9007-843F-DD47-B79B-A0FA0F08C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1DA077-E88A-2847-8003-F9CE850BF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043DDF-D6FB-EF4A-9365-D7CAF4C691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A02547-C5F4-2A4B-8166-0873D79D33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23DE6D-9F31-F249-BF19-165D882AEC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D24CC76-047D-664C-9608-B9DE341454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11AAFAAE-7134-2148-A8EF-12869DCF184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916113"/>
            <a:ext cx="7772400" cy="1873250"/>
          </a:xfrm>
        </p:spPr>
        <p:txBody>
          <a:bodyPr anchor="b"/>
          <a:lstStyle/>
          <a:p>
            <a:pPr algn="r" eaLnBrk="1" hangingPunct="1"/>
            <a:r>
              <a:rPr lang="en-IE" altLang="en-US" sz="5100"/>
              <a:t>Dealing Effectively with the Media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508080F-F6BA-3F46-B730-5773F6CE876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057400" y="4221163"/>
            <a:ext cx="6400800" cy="1873250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en-IE" altLang="en-US" sz="2400"/>
              <a:t>Pat Montague,</a:t>
            </a: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en-IE" altLang="en-US" sz="2400"/>
              <a:t>Change Advocate, Strategist and Capacity Builder,</a:t>
            </a: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en-IE" altLang="en-US" sz="2400"/>
              <a:t>Fórsa Trade Union BCO Media Training,</a:t>
            </a: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en-IE" altLang="en-US" sz="2400"/>
              <a:t>28 March 2019.</a:t>
            </a:r>
          </a:p>
        </p:txBody>
      </p:sp>
      <p:sp>
        <p:nvSpPr>
          <p:cNvPr id="16387" name="AutoShape 10" descr="data:image/jpeg;base64,/9j/4AAQSkZJRgABAQAAAQABAAD/2wCEAAkGBw0QEA8QERAPDxAPDw8REBQQEBQQDhAPFRIWFhUSFBcYHCgjGCYlHBQVIzEhJSkrLi4uFx8zODMsNygtLisBCgoKDg0OGxAQGywmICQsLCwsLCwtLCwsLCwsLCwsLCwsLCwsLCwsLCwsLCwsLCwsLCwsLCwsLCwsNywsLCwsLP/AABEIAMwAzAMBEQACEQEDEQH/xAAcAAEAAgIDAQAAAAAAAAAAAAAABgcBBAIDBQj/xABAEAACAgECAgUFDQcFAQAAAAAAAQIDBAURBzEGEiFBUSJhcZGSExQXIzJSU1R0gaHB0RYkMzVCgrEmQ2JykxX/xAAaAQEAAwEBAQAAAAAAAAAAAAAAAQMEAgUG/8QALBEBAAICAQMDAgUFAQAAAAAAAAECAxEhBBIxBRRRE0EVIzIzcSI0QmGBUv/aAAwDAQACEQMRAD8Av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I2BIbgNyJlBuSk3AJkDJIAAAAAAAAAAAAAAAAAAABhkIcZS27e4nyTOldZ/FvCqyL6XXKcKn1Yzj2qcl2P7j0aem3tWJUzniJdPwyYP0Np1+F3+8o9xD3tA4gYWVTkXtSprxlvOU12beC8X5jLl6S1Z7YdxmjTxb+MWnKTUa7ZRXJ7bbminpmS0blz9eHCPF/Gm1CrGtstk1GEeXWk+4X9OtSN7PrwsXDsnKEHOKjNxTlFdvVb7jzrLobBEJCQAAAAAAAAAeH0p6R16fXG22Fkq3JRbgt+q3y3LsOGcs6hza3bCK/DBpnzbfZNn4bk+VUZ403p8SMRYsMzqWuids6t0u1Til2Pw5lPsrd/ZvlP1Y1to/C/pnzbfZLPw2+vLn3NWzpvFPTb7q6V7pB2SUU5R8lN8tznJ6fkrXafrRPhKOkWsLDx55EoSshDZz6vOMe+Rlx0+pbthba2q7Q5cYNM+bb7Jtn02+vKr68adMuMen9bZVXbeJMem3+UR1MS9XV+JGHiygrYW7W1xsrko7xlGS7inF0N7xPa6nPEPH1Hippd1VlT93grIuLlGLUo796L8fpuak7lzfNEwrC6nR+auyJbv5uz9PI9WkZawyzETy9XRujWkZjddWfKu9xfUjbHqxk/wDsyrL1OanPa6rWstjWr9NqrhpqvlGnH7bpVxbeRkvtct9uS5FeKmW9pyTCZ1HDw/eui/WL/YfL1GmMmaeNOY7VjcLdF0mU5ZGPC+2VXZ7pdsoRk+6K8TzOuyZa/wBMr8NI3uUn6QcQ9Mwpe5yt90sXONactvS12GTF0eTKttmrCPvjNg/QXfgafwu/yr9xDlVxkwXJL3G5btLfs7xPpl4jeyOodubxdw6rJ1um5uD23W2zIr6bkn7nuYdHwzYX0F3rR1+F3+T3MHwzYX0F3rRP4Xf5PcwfDNhfQXetCfSr68o9zG23pXFXHybq6Kse5zskortW3pZVl9PtSu5lNeo3OlhpnntLkAAhvFr+VZH9v+TX0X7sKs36Xzkz6aYr8PPhYWKv9MW/bfzR51v7yNfC7X5e1epnpa54Uac6LXCUZrnCUZL0p7/kcWnupMSmOJXp086QqWhwsTTeXXXW/wC5eV6jwelwa6mf9NmS28ah9z6DyxAnwmE84n/wtI+xfmjz+i3u/wDK7JzWEES5ec9C08cqY5erqHRvPx61ddj2V1S22m9nHt5cmU481Jt21sm1JjmXqcPOi8tRy4xakqKn1rpRezS7op92/mKes6j6VZ+VmKm5a3TvRY4WffRDdwTUobvd9WS32383addNmnLSJj/rnLXUvA2NczuVf8LA0PpDPC0O1Vy6tt+RKEH3qP8AU19x5uXp4ydTz4aK3mKK/wDKk++UpP0ybb/E9HUV8KJ5bP8A8vK+gu/8pfoVzlpH3ddsw51aVldaPxF3yo/7cvH0C2XHNURE78N3X9MyXk3tUXPy3yrl4LzHNMuPSe2fh5d2FfBbzqsgvGUHFfiWRelvCNTDoOtV8IbNWn5EknGm2SfJxhJp/fscd+OOJlMVlKuGunZMdSxm6bYpN7uUJJLs8WjH1d8c0nUrcNdW5fRh863sgAIbxa/lWR/b/k2dB+9CnN+l84n0vy8+FiYr/wBMW/bfzR51v7yP4aI/ZlXZ6X+ShuZen2VV0Wy+TkRnKvzqMtmVUvEzNfhNq/ds5muW2YmPiN/F48rJLz9d9/oIphrXJ3/Lqb7jTUswLFRDIa+LsnOuL/5R5r8UdReO7t+HMxqGszufCPunnFD+FpH2L80ef0Xm/wDK7J+mEDjJpprmnuj0JjdVMcJRm9LdV1GFeDKUZxnKEYwhXGLlJfJ3f3GH2+LFvIs3N+F5dCuj1Wm4ka/62uvdJ989u31Hh9TmnLk1Vtx1ilVIdOM+vUNVtcJxjXKcKozl2QSitnL8Ge70tZxYf9seSe6zR6Z4uHVkqvFmrKoU1KU091O3q+VL1lvS2tau7edubRETw3LMGc9Ghcvk0Zk1LzddbLcrjJFc+pTFZnGjmBkyptrtik5VzjNJrdbp79ppyY4vHLiJ1Kyo8Y8lJfutPLxZ5s+nUmeLLo6j4hzq4x5DlFe9ae1xXN97SOb+nViv6nUZ534XLUlKMZbLyop8vFHjzPbMw1xqeUB42JLTltsvjo93mZu9On81TniO1Qh9D/kwx5fSfDOKemYu6T8jwPmett+bLfiiO1KVBeC9Rk3tdqHYAAAQ/ihRkXYM6KKLb7LWklCO6ik+bNXSXrTJ3WlVliZjUKS/YPWfqN/sr9T2o67Dr9THOK0JfHQdTjoawlh3u6zLnOUVHthBbbN+kx+5xzn+ptbFLdnaiH7Caz9Rv9k3e+wfKr6VtpvqXQzMu0PDgsefvvGlP4tr43qSk90kedTrKxmmftK+cczVCP2E1n6lf29nyVt2/eb56/DMa34UVxW+Eu6X9FM33pp+Hj4l1nuEZWXThHyHbP5SW/NmTB1lPqza8+Vl6W1pEX0E1r6jf7K/U2W67DriziMVvulnTzo5qWTHAhVh3z97YkYWNR8nrvt2W5k6fqceO1tz5d3paYhFI9A9ZbX7let2v6eXbz5mqevwxHEq/pWSrT+jWo6Vlq3Gwrc3apbTlDqxjZJeUlv/AJMt+ox5a6tbS2uOa8w2Okmd0rzISq953UVS5quCUpLwb3OcXtcc73sv9SY04aDwhutojZkWyx7Jb/F9XeUFv2bs6yepxE6rHBXBMxy8PpHw31Gi9149N2TUoxasjFbNtdq+4vw+oY9btw4tgmJ4TnhloeRHEycHOw7K4WNy3sS6sk/DwaPP6zqKWyd9JX4qT29sov0k4TZ1U5SxerfVu9o77WxXctu824PUqTH9aq+CY8I2+gmtfUb/AGV+pfHX4PlXOK/w50dBdZ68P3K9eVHdtLZLddr7TnJ1uGa+U1x22+lMaLUIJ81CKfp2PnbzuZ03x4QzizpWTlYKroqndP3WL6sOe3j+Jr6LLXHfdleau68Ka/YTWfqN/qR7XvsP/pj+lZd3DSGTXg10ZFFmPZT5O01spLxi+88Pq7UteZrLZiiYrylyMkLWSQAAYaAxsRufg4Nh/wADYcnBsSbNiNHDOxIwRz8HDOw5ROglPDBAzsPCDYahIEMbCOEmw4kZE+BjYc6OIZQBoDGw3PwcM7DYyAJ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9k=">
            <a:extLst>
              <a:ext uri="{FF2B5EF4-FFF2-40B4-BE49-F238E27FC236}">
                <a16:creationId xmlns:a16="http://schemas.microsoft.com/office/drawing/2014/main" id="{6EECFAB0-E962-CF42-B4AF-6DC72C21B6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/>
          </a:p>
        </p:txBody>
      </p:sp>
      <p:sp>
        <p:nvSpPr>
          <p:cNvPr id="16388" name="AutoShape 12" descr="data:image/jpeg;base64,/9j/4AAQSkZJRgABAQAAAQABAAD/2wCEAAkGBw0QEA8QERAPDxAPDw8REBQQEBQQDhAPFRIWFhUSFBcYHCgjGCYlHBQVIzEhJSkrLi4uFx8zODMsNygtLisBCgoKDg0OGxAQGywmICQsLCwsLCwtLCwsLCwsLCwsLCwsLCwsLCwsLCwsLCwsLCwsLCwsLCwsLCwsNywsLCwsLP/AABEIAMwAzAMBEQACEQEDEQH/xAAcAAEAAgIDAQAAAAAAAAAAAAAABgcBBAIDBQj/xABAEAACAgECAgUFDQcFAQAAAAAAAQIDBAURBzEGEiFBUSJhcZGSExQXIzJSU1R0gaHB0RYkMzVCgrEmQ2JykxX/xAAaAQEAAwEBAQAAAAAAAAAAAAAAAQMEAgUG/8QALBEBAAICAQMDAgUFAQAAAAAAAAECAxEhBBIxBRRRE0EVIzIzcSI0QmGBUv/aAAwDAQACEQMRAD8Av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I2BIbgNyJlBuSk3AJkDJIAAAAAAAAAAAAAAAAAAABhkIcZS27e4nyTOldZ/FvCqyL6XXKcKn1Yzj2qcl2P7j0aem3tWJUzniJdPwyYP0Np1+F3+8o9xD3tA4gYWVTkXtSprxlvOU12beC8X5jLl6S1Z7YdxmjTxb+MWnKTUa7ZRXJ7bbminpmS0blz9eHCPF/Gm1CrGtstk1GEeXWk+4X9OtSN7PrwsXDsnKEHOKjNxTlFdvVb7jzrLobBEJCQAAAAAAAAAeH0p6R16fXG22Fkq3JRbgt+q3y3LsOGcs6hza3bCK/DBpnzbfZNn4bk+VUZ403p8SMRYsMzqWuids6t0u1Til2Pw5lPsrd/ZvlP1Y1to/C/pnzbfZLPw2+vLn3NWzpvFPTb7q6V7pB2SUU5R8lN8tznJ6fkrXafrRPhKOkWsLDx55EoSshDZz6vOMe+Rlx0+pbthba2q7Q5cYNM+bb7Jtn02+vKr68adMuMen9bZVXbeJMem3+UR1MS9XV+JGHiygrYW7W1xsrko7xlGS7inF0N7xPa6nPEPH1Hippd1VlT93grIuLlGLUo796L8fpuak7lzfNEwrC6nR+auyJbv5uz9PI9WkZawyzETy9XRujWkZjddWfKu9xfUjbHqxk/wDsyrL1OanPa6rWstjWr9NqrhpqvlGnH7bpVxbeRkvtct9uS5FeKmW9pyTCZ1HDw/eui/WL/YfL1GmMmaeNOY7VjcLdF0mU5ZGPC+2VXZ7pdsoRk+6K8TzOuyZa/wBMr8NI3uUn6QcQ9Mwpe5yt90sXONactvS12GTF0eTKttmrCPvjNg/QXfgafwu/yr9xDlVxkwXJL3G5btLfs7xPpl4jeyOodubxdw6rJ1um5uD23W2zIr6bkn7nuYdHwzYX0F3rR1+F3+T3MHwzYX0F3rRP4Xf5PcwfDNhfQXetCfSr68o9zG23pXFXHybq6Kse5zskortW3pZVl9PtSu5lNeo3OlhpnntLkAAhvFr+VZH9v+TX0X7sKs36Xzkz6aYr8PPhYWKv9MW/bfzR51v7yNfC7X5e1epnpa54Uac6LXCUZrnCUZL0p7/kcWnupMSmOJXp086QqWhwsTTeXXXW/wC5eV6jwelwa6mf9NmS28ah9z6DyxAnwmE84n/wtI+xfmjz+i3u/wDK7JzWEES5ec9C08cqY5erqHRvPx61ddj2V1S22m9nHt5cmU481Jt21sm1JjmXqcPOi8tRy4xakqKn1rpRezS7op92/mKes6j6VZ+VmKm5a3TvRY4WffRDdwTUobvd9WS32383addNmnLSJj/rnLXUvA2NczuVf8LA0PpDPC0O1Vy6tt+RKEH3qP8AU19x5uXp4ydTz4aK3mKK/wDKk++UpP0ybb/E9HUV8KJ5bP8A8vK+gu/8pfoVzlpH3ddsw51aVldaPxF3yo/7cvH0C2XHNURE78N3X9MyXk3tUXPy3yrl4LzHNMuPSe2fh5d2FfBbzqsgvGUHFfiWRelvCNTDoOtV8IbNWn5EknGm2SfJxhJp/fscd+OOJlMVlKuGunZMdSxm6bYpN7uUJJLs8WjH1d8c0nUrcNdW5fRh863sgAIbxa/lWR/b/k2dB+9CnN+l84n0vy8+FiYr/wBMW/bfzR51v7yP4aI/ZlXZ6X+ShuZen2VV0Wy+TkRnKvzqMtmVUvEzNfhNq/ds5muW2YmPiN/F48rJLz9d9/oIphrXJ3/Lqb7jTUswLFRDIa+LsnOuL/5R5r8UdReO7t+HMxqGszufCPunnFD+FpH2L80ef0Xm/wDK7J+mEDjJpprmnuj0JjdVMcJRm9LdV1GFeDKUZxnKEYwhXGLlJfJ3f3GH2+LFvIs3N+F5dCuj1Wm4ka/62uvdJ989u31Hh9TmnLk1Vtx1ilVIdOM+vUNVtcJxjXKcKozl2QSitnL8Ge70tZxYf9seSe6zR6Z4uHVkqvFmrKoU1KU091O3q+VL1lvS2tau7edubRETw3LMGc9Ghcvk0Zk1LzddbLcrjJFc+pTFZnGjmBkyptrtik5VzjNJrdbp79ppyY4vHLiJ1Kyo8Y8lJfutPLxZ5s+nUmeLLo6j4hzq4x5DlFe9ae1xXN97SOb+nViv6nUZ534XLUlKMZbLyop8vFHjzPbMw1xqeUB42JLTltsvjo93mZu9On81TniO1Qh9D/kwx5fSfDOKemYu6T8jwPmett+bLfiiO1KVBeC9Rk3tdqHYAAAQ/ihRkXYM6KKLb7LWklCO6ik+bNXSXrTJ3WlVliZjUKS/YPWfqN/sr9T2o67Dr9THOK0JfHQdTjoawlh3u6zLnOUVHthBbbN+kx+5xzn+ptbFLdnaiH7Caz9Rv9k3e+wfKr6VtpvqXQzMu0PDgsefvvGlP4tr43qSk90kedTrKxmmftK+cczVCP2E1n6lf29nyVt2/eb56/DMa34UVxW+Eu6X9FM33pp+Hj4l1nuEZWXThHyHbP5SW/NmTB1lPqza8+Vl6W1pEX0E1r6jf7K/U2W67DriziMVvulnTzo5qWTHAhVh3z97YkYWNR8nrvt2W5k6fqceO1tz5d3paYhFI9A9ZbX7let2v6eXbz5mqevwxHEq/pWSrT+jWo6Vlq3Gwrc3apbTlDqxjZJeUlv/AJMt+ox5a6tbS2uOa8w2Okmd0rzISq953UVS5quCUpLwb3OcXtcc73sv9SY04aDwhutojZkWyx7Jb/F9XeUFv2bs6yepxE6rHBXBMxy8PpHw31Gi9149N2TUoxasjFbNtdq+4vw+oY9btw4tgmJ4TnhloeRHEycHOw7K4WNy3sS6sk/DwaPP6zqKWyd9JX4qT29sov0k4TZ1U5SxerfVu9o77WxXctu824PUqTH9aq+CY8I2+gmtfUb/AGV+pfHX4PlXOK/w50dBdZ68P3K9eVHdtLZLddr7TnJ1uGa+U1x22+lMaLUIJ81CKfp2PnbzuZ03x4QzizpWTlYKroqndP3WL6sOe3j+Jr6LLXHfdleau68Ka/YTWfqN/qR7XvsP/pj+lZd3DSGTXg10ZFFmPZT5O01spLxi+88Pq7UteZrLZiiYrylyMkLWSQAAYaAxsRufg4Nh/wADYcnBsSbNiNHDOxIwRz8HDOw5ROglPDBAzsPCDYahIEMbCOEmw4kZE+BjYc6OIZQBoDGw3PwcM7DYyAJ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9k=">
            <a:extLst>
              <a:ext uri="{FF2B5EF4-FFF2-40B4-BE49-F238E27FC236}">
                <a16:creationId xmlns:a16="http://schemas.microsoft.com/office/drawing/2014/main" id="{2516B3B2-485C-8345-A50F-1B2F5C01D7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/>
          </a:p>
        </p:txBody>
      </p:sp>
      <p:pic>
        <p:nvPicPr>
          <p:cNvPr id="16389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0D33386-2417-074A-8C24-96F929A0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18542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5669D1B0-D239-024F-9E4D-0248C457D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7272337" cy="936625"/>
          </a:xfrm>
        </p:spPr>
        <p:txBody>
          <a:bodyPr/>
          <a:lstStyle/>
          <a:p>
            <a:pPr algn="l" eaLnBrk="1" hangingPunct="1"/>
            <a:r>
              <a:rPr lang="en-GB" altLang="en-US" sz="4000"/>
              <a:t>What Defines Priority News?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4379D709-76E0-BF41-9E57-5E0EE7894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Public interest</a:t>
            </a:r>
          </a:p>
          <a:p>
            <a:pPr lvl="1" eaLnBrk="1" hangingPunct="1"/>
            <a:r>
              <a:rPr lang="en-GB" altLang="en-US"/>
              <a:t>Public different in each case</a:t>
            </a:r>
          </a:p>
          <a:p>
            <a:pPr eaLnBrk="1" hangingPunct="1"/>
            <a:r>
              <a:rPr lang="en-GB" altLang="en-US"/>
              <a:t>Need to understand the media and tailor message</a:t>
            </a:r>
          </a:p>
          <a:p>
            <a:pPr lvl="1" eaLnBrk="1" hangingPunct="1"/>
            <a:r>
              <a:rPr lang="en-GB" altLang="en-US"/>
              <a:t>Timing</a:t>
            </a:r>
          </a:p>
          <a:p>
            <a:pPr lvl="1" eaLnBrk="1" hangingPunct="1"/>
            <a:r>
              <a:rPr lang="en-GB" altLang="en-US"/>
              <a:t>Other news</a:t>
            </a:r>
          </a:p>
        </p:txBody>
      </p:sp>
      <p:pic>
        <p:nvPicPr>
          <p:cNvPr id="27651" name="Picture 9" descr="http://1.bp.blogspot.com/-sP_4W0AQNzE/T-RwxyX3MJI/AAAAAAAAAJQ/cxOSEL4016Q/s1600/priority-stamp.jpg">
            <a:extLst>
              <a:ext uri="{FF2B5EF4-FFF2-40B4-BE49-F238E27FC236}">
                <a16:creationId xmlns:a16="http://schemas.microsoft.com/office/drawing/2014/main" id="{9584C13C-94C9-FC42-82DF-1AA9CEAE9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71951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DD8F148-F5C5-5448-96BE-06CD0E85D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IE" altLang="en-US"/>
              <a:t>It’s all about timing!</a:t>
            </a:r>
            <a:endParaRPr lang="en-GB" altLang="en-US"/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8E0DC42C-82A6-1043-934A-B6EC88BD8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108700" cy="4983163"/>
          </a:xfrm>
        </p:spPr>
        <p:txBody>
          <a:bodyPr/>
          <a:lstStyle/>
          <a:p>
            <a:pPr eaLnBrk="1" hangingPunct="1"/>
            <a:r>
              <a:rPr lang="en-IE" altLang="en-US" sz="2800"/>
              <a:t>Timing is key to driving media coverage</a:t>
            </a:r>
          </a:p>
          <a:p>
            <a:pPr eaLnBrk="1" hangingPunct="1"/>
            <a:r>
              <a:rPr lang="en-IE" altLang="en-US" sz="2800"/>
              <a:t>Do weekly press release</a:t>
            </a:r>
            <a:endParaRPr lang="en-GB" altLang="en-US" sz="2800"/>
          </a:p>
          <a:p>
            <a:pPr eaLnBrk="1" hangingPunct="1"/>
            <a:r>
              <a:rPr lang="en-IE" altLang="en-US" sz="2800"/>
              <a:t>Focus on quieter times</a:t>
            </a:r>
          </a:p>
          <a:p>
            <a:pPr eaLnBrk="1" hangingPunct="1"/>
            <a:r>
              <a:rPr lang="en-IE" altLang="en-US" sz="2800"/>
              <a:t>Summer, Christmas/New Year</a:t>
            </a:r>
          </a:p>
          <a:p>
            <a:pPr eaLnBrk="1" hangingPunct="1"/>
            <a:r>
              <a:rPr lang="en-IE" altLang="en-US" sz="2800"/>
              <a:t>Early in the week – Sundays/Mondays</a:t>
            </a:r>
          </a:p>
          <a:p>
            <a:pPr eaLnBrk="1" hangingPunct="1"/>
            <a:r>
              <a:rPr lang="en-IE" altLang="en-US" sz="2800"/>
              <a:t>Early in the day – focus on mornings</a:t>
            </a:r>
          </a:p>
          <a:p>
            <a:pPr eaLnBrk="1" hangingPunct="1"/>
            <a:r>
              <a:rPr lang="en-IE" altLang="en-US" sz="2800"/>
              <a:t>Know media deadlines</a:t>
            </a:r>
          </a:p>
        </p:txBody>
      </p:sp>
      <p:pic>
        <p:nvPicPr>
          <p:cNvPr id="28675" name="Picture 5" descr="http://api.ning.com/files/YmroAXoonP-3QGHKTMQK9GCFAjf7GDtd8-wHs0i-I5QaSZx093J*F6KZyiQ2X3DcmiYoiDciofTMYo6GjK0MXpR0zW-jvVmG/timing.jpg">
            <a:extLst>
              <a:ext uri="{FF2B5EF4-FFF2-40B4-BE49-F238E27FC236}">
                <a16:creationId xmlns:a16="http://schemas.microsoft.com/office/drawing/2014/main" id="{AD1EC060-ABAD-1049-9B37-3A20A5D8F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2420938"/>
            <a:ext cx="2246313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51876CD9-8BD4-3547-BE39-3C73635D9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IE" altLang="en-US"/>
              <a:t>Also about relationships</a:t>
            </a:r>
            <a:endParaRPr lang="en-GB" altLang="en-US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2365B2CB-9B4A-4049-AAB5-6A646C523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784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altLang="en-US" sz="2800"/>
              <a:t>Relationships also crucial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You need to know them and they you – meet for coffee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What’s your agenda and how can this translate into stories for them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How can you help them out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Be available and accessible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Keep in touch</a:t>
            </a:r>
            <a:endParaRPr lang="en-GB" altLang="en-US" sz="2800"/>
          </a:p>
        </p:txBody>
      </p:sp>
      <p:pic>
        <p:nvPicPr>
          <p:cNvPr id="29699" name="Picture 5" descr="http://blog.hubspot.com/Portals/249/images/nurturing_relationship_HubSpot.jpg">
            <a:extLst>
              <a:ext uri="{FF2B5EF4-FFF2-40B4-BE49-F238E27FC236}">
                <a16:creationId xmlns:a16="http://schemas.microsoft.com/office/drawing/2014/main" id="{2775C036-F847-CA4E-A788-52929B7A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2565400"/>
            <a:ext cx="297656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>
            <a:extLst>
              <a:ext uri="{FF2B5EF4-FFF2-40B4-BE49-F238E27FC236}">
                <a16:creationId xmlns:a16="http://schemas.microsoft.com/office/drawing/2014/main" id="{754B6714-895D-2D43-8A14-48D1DBA2F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GB"/>
              <a:t>Gathering News</a:t>
            </a:r>
            <a:endParaRPr lang="en-GB" altLang="en-GB">
              <a:latin typeface="Antique Olv (W1)" pitchFamily="34" charset="0"/>
            </a:endParaRPr>
          </a:p>
        </p:txBody>
      </p:sp>
      <p:sp>
        <p:nvSpPr>
          <p:cNvPr id="30722" name="Rectangle 1027">
            <a:extLst>
              <a:ext uri="{FF2B5EF4-FFF2-40B4-BE49-F238E27FC236}">
                <a16:creationId xmlns:a16="http://schemas.microsoft.com/office/drawing/2014/main" id="{2B0188D2-A307-9D4F-AFFA-84CDC6A2F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37381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GB"/>
              <a:t>Press releases</a:t>
            </a:r>
            <a:endParaRPr lang="en-IE" altLang="en-GB"/>
          </a:p>
          <a:p>
            <a:pPr eaLnBrk="1" hangingPunct="1">
              <a:lnSpc>
                <a:spcPct val="90000"/>
              </a:lnSpc>
            </a:pPr>
            <a:r>
              <a:rPr lang="en-IE" altLang="en-GB"/>
              <a:t>S</a:t>
            </a:r>
            <a:r>
              <a:rPr lang="en-GB" altLang="en-GB"/>
              <a:t>upplied scripts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GB"/>
              <a:t>Tip-offs, check calls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GB"/>
              <a:t>Colleagues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GB"/>
              <a:t>Media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GB"/>
              <a:t>Official documentation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GB"/>
              <a:t>Press releases</a:t>
            </a:r>
          </a:p>
        </p:txBody>
      </p:sp>
      <p:graphicFrame>
        <p:nvGraphicFramePr>
          <p:cNvPr id="30723" name="Object 1028">
            <a:extLst>
              <a:ext uri="{FF2B5EF4-FFF2-40B4-BE49-F238E27FC236}">
                <a16:creationId xmlns:a16="http://schemas.microsoft.com/office/drawing/2014/main" id="{7033090F-A120-BE4F-B6B9-B6C7810A12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5613" y="1905000"/>
          <a:ext cx="3025775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Clip" r:id="rId4" imgW="20713700" imgH="19532600" progId="MS_ClipArt_Gallery.2">
                  <p:embed/>
                </p:oleObj>
              </mc:Choice>
              <mc:Fallback>
                <p:oleObj name="Clip" r:id="rId4" imgW="20713700" imgH="19532600" progId="MS_ClipArt_Gallery.2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905000"/>
                        <a:ext cx="3025775" cy="308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">
            <a:extLst>
              <a:ext uri="{FF2B5EF4-FFF2-40B4-BE49-F238E27FC236}">
                <a16:creationId xmlns:a16="http://schemas.microsoft.com/office/drawing/2014/main" id="{70750677-980D-104C-80AD-874D0615EAA3}"/>
              </a:ext>
            </a:extLst>
          </p:cNvPr>
          <p:cNvGrpSpPr>
            <a:grpSpLocks/>
          </p:cNvGrpSpPr>
          <p:nvPr/>
        </p:nvGrpSpPr>
        <p:grpSpPr bwMode="auto">
          <a:xfrm>
            <a:off x="1069975" y="544513"/>
            <a:ext cx="7616825" cy="1020762"/>
            <a:chOff x="0" y="0"/>
            <a:chExt cx="853" cy="115"/>
          </a:xfrm>
        </p:grpSpPr>
        <p:sp>
          <p:nvSpPr>
            <p:cNvPr id="32773" name="AutoShape 2">
              <a:extLst>
                <a:ext uri="{FF2B5EF4-FFF2-40B4-BE49-F238E27FC236}">
                  <a16:creationId xmlns:a16="http://schemas.microsoft.com/office/drawing/2014/main" id="{12C90583-A45B-E342-AD37-093DD1DF67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2774" name="AutoShape 3">
              <a:extLst>
                <a:ext uri="{FF2B5EF4-FFF2-40B4-BE49-F238E27FC236}">
                  <a16:creationId xmlns:a16="http://schemas.microsoft.com/office/drawing/2014/main" id="{B8EA73E2-099C-3E47-B136-57F28DE394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2775" name="AutoShape 4">
              <a:extLst>
                <a:ext uri="{FF2B5EF4-FFF2-40B4-BE49-F238E27FC236}">
                  <a16:creationId xmlns:a16="http://schemas.microsoft.com/office/drawing/2014/main" id="{CB1825E7-296D-DB4A-B445-86F4B3304E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2776" name="AutoShape 5">
              <a:extLst>
                <a:ext uri="{FF2B5EF4-FFF2-40B4-BE49-F238E27FC236}">
                  <a16:creationId xmlns:a16="http://schemas.microsoft.com/office/drawing/2014/main" id="{97EABB0C-E02E-104F-82C9-DF6E0845DD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2777" name="AutoShape 6">
              <a:extLst>
                <a:ext uri="{FF2B5EF4-FFF2-40B4-BE49-F238E27FC236}">
                  <a16:creationId xmlns:a16="http://schemas.microsoft.com/office/drawing/2014/main" id="{FC0C8B5B-A5FC-C64F-BA4F-D60FA326E3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32770" name="Rectangle 9">
            <a:extLst>
              <a:ext uri="{FF2B5EF4-FFF2-40B4-BE49-F238E27FC236}">
                <a16:creationId xmlns:a16="http://schemas.microsoft.com/office/drawing/2014/main" id="{623EF68A-430C-304F-8920-EE4BC44B7DDE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420688" y="339725"/>
            <a:ext cx="7673975" cy="912813"/>
          </a:xfrm>
        </p:spPr>
        <p:txBody>
          <a:bodyPr lIns="82058" tIns="46890" rIns="82058" bIns="46890"/>
          <a:lstStyle/>
          <a:p>
            <a:pPr algn="l" defTabSz="1200150" eaLnBrk="1" hangingPunct="1"/>
            <a:r>
              <a:rPr lang="en-GB" altLang="en-US">
                <a:cs typeface="Arial" panose="020B0604020202020204" pitchFamily="34" charset="0"/>
                <a:sym typeface="Arial" panose="020B0604020202020204" pitchFamily="34" charset="0"/>
              </a:rPr>
              <a:t>Don’ts</a:t>
            </a:r>
            <a:endParaRPr lang="en-GB" altLang="en-US"/>
          </a:p>
        </p:txBody>
      </p:sp>
      <p:sp>
        <p:nvSpPr>
          <p:cNvPr id="32771" name="Rectangle 10">
            <a:extLst>
              <a:ext uri="{FF2B5EF4-FFF2-40B4-BE49-F238E27FC236}">
                <a16:creationId xmlns:a16="http://schemas.microsoft.com/office/drawing/2014/main" id="{B072EBF8-A9EC-EA4A-B6F0-86F3CD2D47CB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382588" y="1404938"/>
            <a:ext cx="6265862" cy="5113337"/>
          </a:xfrm>
        </p:spPr>
        <p:txBody>
          <a:bodyPr lIns="82058" tIns="46890" rIns="82058" bIns="46890"/>
          <a:lstStyle/>
          <a:p>
            <a:pPr marL="336550" indent="-33655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Be over-awed</a:t>
            </a:r>
          </a:p>
          <a:p>
            <a:pPr marL="336550" indent="-33655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Do ‘off the record’ interviews – mug’s game</a:t>
            </a:r>
          </a:p>
          <a:p>
            <a:pPr marL="336550" indent="-33655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Say ‘no comment’ – explain why you can’t give an answer</a:t>
            </a:r>
          </a:p>
          <a:p>
            <a:pPr marL="336550" indent="-33655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Repeat the negative words of a question </a:t>
            </a:r>
          </a:p>
          <a:p>
            <a:pPr marL="336550" indent="-33655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Respond to hypothetical, “what if” questions</a:t>
            </a:r>
          </a:p>
          <a:p>
            <a:pPr marL="336550" indent="-33655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Assume too high a knowledge</a:t>
            </a:r>
          </a:p>
          <a:p>
            <a:pPr marL="336550" indent="-33655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Waffle, use jargon, initials or acronyms</a:t>
            </a:r>
          </a:p>
          <a:p>
            <a:pPr marL="336550" indent="-33655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Be afraid to correct yourself</a:t>
            </a:r>
          </a:p>
          <a:p>
            <a:pPr marL="336550" indent="-33655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Argue / lose your temper</a:t>
            </a:r>
          </a:p>
          <a:p>
            <a:pPr marL="336550" indent="-33655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Ignore questions</a:t>
            </a:r>
          </a:p>
          <a:p>
            <a:pPr marL="336550" indent="-33655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Seek the interviewer's sympathy</a:t>
            </a:r>
            <a:endParaRPr lang="en-GB" altLang="en-US" sz="2400"/>
          </a:p>
        </p:txBody>
      </p:sp>
      <p:pic>
        <p:nvPicPr>
          <p:cNvPr id="32772" name="Picture 13" descr="danger do not enter sign">
            <a:extLst>
              <a:ext uri="{FF2B5EF4-FFF2-40B4-BE49-F238E27FC236}">
                <a16:creationId xmlns:a16="http://schemas.microsoft.com/office/drawing/2014/main" id="{205B477C-48ED-C248-9383-CAC05BA53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2365375"/>
            <a:ext cx="26177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>
            <a:extLst>
              <a:ext uri="{FF2B5EF4-FFF2-40B4-BE49-F238E27FC236}">
                <a16:creationId xmlns:a16="http://schemas.microsoft.com/office/drawing/2014/main" id="{D4E4B63B-5446-F743-8ACB-423E1564AAA4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542925"/>
            <a:ext cx="3052762" cy="1063625"/>
            <a:chOff x="410" y="0"/>
            <a:chExt cx="302" cy="115"/>
          </a:xfrm>
        </p:grpSpPr>
        <p:sp>
          <p:nvSpPr>
            <p:cNvPr id="33800" name="AutoShape 2">
              <a:extLst>
                <a:ext uri="{FF2B5EF4-FFF2-40B4-BE49-F238E27FC236}">
                  <a16:creationId xmlns:a16="http://schemas.microsoft.com/office/drawing/2014/main" id="{2415520E-5419-B346-BC37-0B874C53B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0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90" tIns="46890" rIns="46890" bIns="46890" anchor="ctr"/>
            <a:lstStyle>
              <a:lvl1pPr defTabSz="4111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111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111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111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111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11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11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11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11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>
                <a:spcBef>
                  <a:spcPct val="0"/>
                </a:spcBef>
                <a:buFontTx/>
                <a:buNone/>
              </a:pPr>
              <a:r>
                <a:rPr lang="en-GB" altLang="en-US" sz="4400">
                  <a:solidFill>
                    <a:srgbClr val="000000"/>
                  </a:solidFill>
                  <a:latin typeface="Helvetica Light" panose="020B0403020202020204" pitchFamily="34" charset="0"/>
                  <a:sym typeface="Helvetica Light" panose="020B0403020202020204" pitchFamily="34" charset="0"/>
                </a:rPr>
                <a:t>Dos</a:t>
              </a:r>
              <a:endParaRPr lang="en-IE" altLang="en-US" sz="4400">
                <a:solidFill>
                  <a:srgbClr val="000000"/>
                </a:solidFill>
                <a:latin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33801" name="AutoShape 5">
              <a:extLst>
                <a:ext uri="{FF2B5EF4-FFF2-40B4-BE49-F238E27FC236}">
                  <a16:creationId xmlns:a16="http://schemas.microsoft.com/office/drawing/2014/main" id="{022F5519-04C6-7D4D-823E-6ED28ABF7D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33794" name="Rectangle 9">
            <a:extLst>
              <a:ext uri="{FF2B5EF4-FFF2-40B4-BE49-F238E27FC236}">
                <a16:creationId xmlns:a16="http://schemas.microsoft.com/office/drawing/2014/main" id="{E48A4D93-1858-C242-9147-A1E2AE34EA67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250825" y="1909763"/>
            <a:ext cx="6446838" cy="4419600"/>
          </a:xfrm>
        </p:spPr>
        <p:txBody>
          <a:bodyPr lIns="82058" tIns="46890" rIns="82058" bIns="46890"/>
          <a:lstStyle/>
          <a:p>
            <a:pPr marL="336550" indent="-336550" defTabSz="1200150" eaLnBrk="1" hangingPunct="1">
              <a:spcBef>
                <a:spcPts val="700"/>
              </a:spcBef>
              <a:buClr>
                <a:srgbClr val="CCCCFF"/>
              </a:buClr>
            </a:pPr>
            <a:r>
              <a:rPr lang="en-GB" altLang="en-US" sz="2800">
                <a:cs typeface="Arial" panose="020B0604020202020204" pitchFamily="34" charset="0"/>
                <a:sym typeface="Arial" panose="020B0604020202020204" pitchFamily="34" charset="0"/>
              </a:rPr>
              <a:t>Return phone-calls promptly</a:t>
            </a:r>
          </a:p>
          <a:p>
            <a:pPr marL="336550" indent="-336550" defTabSz="1200150" eaLnBrk="1" hangingPunct="1">
              <a:spcBef>
                <a:spcPts val="700"/>
              </a:spcBef>
              <a:buClr>
                <a:srgbClr val="CCCCFF"/>
              </a:buClr>
            </a:pPr>
            <a:r>
              <a:rPr lang="en-GB" altLang="en-US" sz="2800">
                <a:cs typeface="Arial" panose="020B0604020202020204" pitchFamily="34" charset="0"/>
                <a:sym typeface="Arial" panose="020B0604020202020204" pitchFamily="34" charset="0"/>
              </a:rPr>
              <a:t>Ask them what they’re interested in</a:t>
            </a:r>
          </a:p>
          <a:p>
            <a:pPr marL="336550" indent="-336550" defTabSz="1200150" eaLnBrk="1" hangingPunct="1">
              <a:spcBef>
                <a:spcPts val="700"/>
              </a:spcBef>
              <a:buClr>
                <a:srgbClr val="CCCCFF"/>
              </a:buClr>
            </a:pPr>
            <a:r>
              <a:rPr lang="en-GB" altLang="en-US" sz="2800">
                <a:cs typeface="Arial" panose="020B0604020202020204" pitchFamily="34" charset="0"/>
                <a:sym typeface="Arial" panose="020B0604020202020204" pitchFamily="34" charset="0"/>
              </a:rPr>
              <a:t>Supply information ASAP</a:t>
            </a:r>
          </a:p>
          <a:p>
            <a:pPr marL="336550" indent="-336550" defTabSz="1200150" eaLnBrk="1" hangingPunct="1">
              <a:spcBef>
                <a:spcPts val="700"/>
              </a:spcBef>
              <a:buClr>
                <a:srgbClr val="CCCCFF"/>
              </a:buClr>
            </a:pPr>
            <a:r>
              <a:rPr lang="en-GB" altLang="en-US" sz="2800">
                <a:cs typeface="Arial" panose="020B0604020202020204" pitchFamily="34" charset="0"/>
                <a:sym typeface="Arial" panose="020B0604020202020204" pitchFamily="34" charset="0"/>
              </a:rPr>
              <a:t>Remember interview is live until reporter is gone</a:t>
            </a:r>
          </a:p>
          <a:p>
            <a:pPr marL="336550" indent="-336550" defTabSz="1200150" eaLnBrk="1" hangingPunct="1">
              <a:spcBef>
                <a:spcPts val="700"/>
              </a:spcBef>
              <a:buClr>
                <a:srgbClr val="CCCCFF"/>
              </a:buClr>
            </a:pPr>
            <a:r>
              <a:rPr lang="en-GB" altLang="en-US" sz="2800">
                <a:cs typeface="Arial" panose="020B0604020202020204" pitchFamily="34" charset="0"/>
                <a:sym typeface="Arial" panose="020B0604020202020204" pitchFamily="34" charset="0"/>
              </a:rPr>
              <a:t>Be courteous and patient</a:t>
            </a:r>
          </a:p>
          <a:p>
            <a:pPr marL="336550" indent="-336550" defTabSz="1200150" eaLnBrk="1" hangingPunct="1">
              <a:spcBef>
                <a:spcPts val="700"/>
              </a:spcBef>
              <a:buClr>
                <a:srgbClr val="CCCCFF"/>
              </a:buClr>
            </a:pPr>
            <a:r>
              <a:rPr lang="en-GB" altLang="en-US" sz="2800">
                <a:cs typeface="Arial" panose="020B0604020202020204" pitchFamily="34" charset="0"/>
                <a:sym typeface="Arial" panose="020B0604020202020204" pitchFamily="34" charset="0"/>
              </a:rPr>
              <a:t>Commit yourself</a:t>
            </a:r>
            <a:endParaRPr lang="en-GB" altLang="en-US" sz="2800"/>
          </a:p>
        </p:txBody>
      </p:sp>
      <p:pic>
        <p:nvPicPr>
          <p:cNvPr id="33795" name="Picture 10" descr="https://encrypted-tbn1.gstatic.com/images?q=tbn:ANd9GcReUBuMg2qebZKyz7GCX3QDxgyyYS5Oik-htlDUKcrALX81RWvE">
            <a:extLst>
              <a:ext uri="{FF2B5EF4-FFF2-40B4-BE49-F238E27FC236}">
                <a16:creationId xmlns:a16="http://schemas.microsoft.com/office/drawing/2014/main" id="{89A5B01B-E5C6-D143-BAF6-56756C1E7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2265363"/>
            <a:ext cx="22939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1">
            <a:extLst>
              <a:ext uri="{FF2B5EF4-FFF2-40B4-BE49-F238E27FC236}">
                <a16:creationId xmlns:a16="http://schemas.microsoft.com/office/drawing/2014/main" id="{A7099804-6922-C044-BEA4-CACAA52972AB}"/>
              </a:ext>
            </a:extLst>
          </p:cNvPr>
          <p:cNvGrpSpPr>
            <a:grpSpLocks/>
          </p:cNvGrpSpPr>
          <p:nvPr/>
        </p:nvGrpSpPr>
        <p:grpSpPr bwMode="auto">
          <a:xfrm>
            <a:off x="4622800" y="593725"/>
            <a:ext cx="4049713" cy="1012825"/>
            <a:chOff x="425" y="0"/>
            <a:chExt cx="428" cy="115"/>
          </a:xfrm>
        </p:grpSpPr>
        <p:sp>
          <p:nvSpPr>
            <p:cNvPr id="33797" name="AutoShape 2">
              <a:extLst>
                <a:ext uri="{FF2B5EF4-FFF2-40B4-BE49-F238E27FC236}">
                  <a16:creationId xmlns:a16="http://schemas.microsoft.com/office/drawing/2014/main" id="{8C86EF56-AF31-8B40-98FA-778F9333C2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3798" name="AutoShape 3">
              <a:extLst>
                <a:ext uri="{FF2B5EF4-FFF2-40B4-BE49-F238E27FC236}">
                  <a16:creationId xmlns:a16="http://schemas.microsoft.com/office/drawing/2014/main" id="{B70060B0-CBAE-A949-8FD6-EF4E36CD61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3799" name="AutoShape 5">
              <a:extLst>
                <a:ext uri="{FF2B5EF4-FFF2-40B4-BE49-F238E27FC236}">
                  <a16:creationId xmlns:a16="http://schemas.microsoft.com/office/drawing/2014/main" id="{D5CE3191-F12C-A64A-8487-3147F643A7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1">
            <a:extLst>
              <a:ext uri="{FF2B5EF4-FFF2-40B4-BE49-F238E27FC236}">
                <a16:creationId xmlns:a16="http://schemas.microsoft.com/office/drawing/2014/main" id="{38547133-2DA9-E747-A3DB-30CA8F43EB7A}"/>
              </a:ext>
            </a:extLst>
          </p:cNvPr>
          <p:cNvGrpSpPr>
            <a:grpSpLocks/>
          </p:cNvGrpSpPr>
          <p:nvPr/>
        </p:nvGrpSpPr>
        <p:grpSpPr bwMode="auto">
          <a:xfrm>
            <a:off x="1069975" y="544513"/>
            <a:ext cx="7616825" cy="1020762"/>
            <a:chOff x="0" y="0"/>
            <a:chExt cx="853" cy="115"/>
          </a:xfrm>
        </p:grpSpPr>
        <p:sp>
          <p:nvSpPr>
            <p:cNvPr id="34821" name="AutoShape 2">
              <a:extLst>
                <a:ext uri="{FF2B5EF4-FFF2-40B4-BE49-F238E27FC236}">
                  <a16:creationId xmlns:a16="http://schemas.microsoft.com/office/drawing/2014/main" id="{4B465CFA-456A-B946-8047-251677928A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4822" name="AutoShape 3">
              <a:extLst>
                <a:ext uri="{FF2B5EF4-FFF2-40B4-BE49-F238E27FC236}">
                  <a16:creationId xmlns:a16="http://schemas.microsoft.com/office/drawing/2014/main" id="{1D283B2D-D7E9-A642-8E9C-D316B9E276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4823" name="AutoShape 4">
              <a:extLst>
                <a:ext uri="{FF2B5EF4-FFF2-40B4-BE49-F238E27FC236}">
                  <a16:creationId xmlns:a16="http://schemas.microsoft.com/office/drawing/2014/main" id="{B246C518-4CB5-AB4D-A86D-B54625BEDE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4824" name="AutoShape 5">
              <a:extLst>
                <a:ext uri="{FF2B5EF4-FFF2-40B4-BE49-F238E27FC236}">
                  <a16:creationId xmlns:a16="http://schemas.microsoft.com/office/drawing/2014/main" id="{27AC13BC-A368-3A4B-9C79-39A69BC812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4825" name="AutoShape 6">
              <a:extLst>
                <a:ext uri="{FF2B5EF4-FFF2-40B4-BE49-F238E27FC236}">
                  <a16:creationId xmlns:a16="http://schemas.microsoft.com/office/drawing/2014/main" id="{86AE96AC-E389-DC4B-9B7E-A79D385DC1C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34818" name="Rectangle 9">
            <a:extLst>
              <a:ext uri="{FF2B5EF4-FFF2-40B4-BE49-F238E27FC236}">
                <a16:creationId xmlns:a16="http://schemas.microsoft.com/office/drawing/2014/main" id="{4B5223E2-8828-E048-A377-A0402FB84789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457200" y="517525"/>
            <a:ext cx="8229600" cy="1054100"/>
          </a:xfrm>
        </p:spPr>
        <p:txBody>
          <a:bodyPr lIns="82058" tIns="46890" rIns="82058" bIns="46890"/>
          <a:lstStyle/>
          <a:p>
            <a:pPr algn="l" defTabSz="1200150" eaLnBrk="1" hangingPunct="1"/>
            <a:r>
              <a:rPr lang="en-GB" altLang="en-US">
                <a:cs typeface="Arial" panose="020B0604020202020204" pitchFamily="34" charset="0"/>
                <a:sym typeface="Arial" panose="020B0604020202020204" pitchFamily="34" charset="0"/>
              </a:rPr>
              <a:t>Role of Interviews</a:t>
            </a:r>
            <a:endParaRPr lang="en-GB" altLang="en-US"/>
          </a:p>
        </p:txBody>
      </p:sp>
      <p:sp>
        <p:nvSpPr>
          <p:cNvPr id="34819" name="Rectangle 10">
            <a:extLst>
              <a:ext uri="{FF2B5EF4-FFF2-40B4-BE49-F238E27FC236}">
                <a16:creationId xmlns:a16="http://schemas.microsoft.com/office/drawing/2014/main" id="{640F864D-0552-E14A-9182-B787EE045FB2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457200" y="1606550"/>
            <a:ext cx="5988050" cy="5013325"/>
          </a:xfrm>
        </p:spPr>
        <p:txBody>
          <a:bodyPr lIns="82058" tIns="46890" rIns="82058" bIns="46890"/>
          <a:lstStyle/>
          <a:p>
            <a:pPr marL="449263" indent="-449263" defTabSz="1200150" eaLnBrk="1" hangingPunct="1">
              <a:spcBef>
                <a:spcPts val="700"/>
              </a:spcBef>
              <a:buClr>
                <a:srgbClr val="CCCCFF"/>
              </a:buClr>
            </a:pPr>
            <a:r>
              <a:rPr lang="en-GB" altLang="en-US" sz="2800" i="1">
                <a:cs typeface="Arial" panose="020B0604020202020204" pitchFamily="34" charset="0"/>
                <a:sym typeface="Arial" panose="020B0604020202020204" pitchFamily="34" charset="0"/>
              </a:rPr>
              <a:t>Journalists' principal means of gathering information</a:t>
            </a:r>
          </a:p>
          <a:p>
            <a:pPr marL="449263" indent="-449263" defTabSz="1200150" eaLnBrk="1" hangingPunct="1">
              <a:spcBef>
                <a:spcPts val="700"/>
              </a:spcBef>
              <a:buClr>
                <a:srgbClr val="CCCCFF"/>
              </a:buClr>
            </a:pPr>
            <a:r>
              <a:rPr lang="en-GB" altLang="en-US" sz="2800">
                <a:cs typeface="Arial" panose="020B0604020202020204" pitchFamily="34" charset="0"/>
                <a:sym typeface="Arial" panose="020B0604020202020204" pitchFamily="34" charset="0"/>
              </a:rPr>
              <a:t>Journalists looking for:</a:t>
            </a:r>
          </a:p>
          <a:p>
            <a:pPr marL="830263" lvl="1" indent="-449263" defTabSz="1200150" eaLnBrk="1" hangingPunct="1">
              <a:spcBef>
                <a:spcPts val="700"/>
              </a:spcBef>
              <a:buClr>
                <a:srgbClr val="CCCCFF"/>
              </a:buClr>
            </a:pPr>
            <a:r>
              <a:rPr lang="en-GB" altLang="en-US">
                <a:cs typeface="Arial" panose="020B0604020202020204" pitchFamily="34" charset="0"/>
                <a:sym typeface="Arial" panose="020B0604020202020204" pitchFamily="34" charset="0"/>
              </a:rPr>
              <a:t>new angles on existing stories</a:t>
            </a:r>
          </a:p>
          <a:p>
            <a:pPr marL="830263" lvl="1" indent="-449263" defTabSz="1200150" eaLnBrk="1" hangingPunct="1">
              <a:spcBef>
                <a:spcPts val="700"/>
              </a:spcBef>
              <a:buClr>
                <a:srgbClr val="CCCCFF"/>
              </a:buClr>
            </a:pPr>
            <a:r>
              <a:rPr lang="en-GB" altLang="en-US">
                <a:cs typeface="Arial" panose="020B0604020202020204" pitchFamily="34" charset="0"/>
                <a:sym typeface="Arial" panose="020B0604020202020204" pitchFamily="34" charset="0"/>
              </a:rPr>
              <a:t>confirmation of own assumptions</a:t>
            </a:r>
          </a:p>
          <a:p>
            <a:pPr marL="830263" lvl="1" indent="-449263" defTabSz="1200150" eaLnBrk="1" hangingPunct="1">
              <a:spcBef>
                <a:spcPts val="700"/>
              </a:spcBef>
              <a:buClr>
                <a:srgbClr val="CCCCFF"/>
              </a:buClr>
            </a:pPr>
            <a:r>
              <a:rPr lang="en-GB" altLang="en-US">
                <a:cs typeface="Arial" panose="020B0604020202020204" pitchFamily="34" charset="0"/>
                <a:sym typeface="Arial" panose="020B0604020202020204" pitchFamily="34" charset="0"/>
              </a:rPr>
              <a:t>reaction to statements of others</a:t>
            </a:r>
          </a:p>
          <a:p>
            <a:pPr marL="830263" lvl="1" indent="-449263" defTabSz="1200150" eaLnBrk="1" hangingPunct="1">
              <a:spcBef>
                <a:spcPts val="700"/>
              </a:spcBef>
              <a:buClr>
                <a:srgbClr val="CCCCFF"/>
              </a:buClr>
            </a:pPr>
            <a:r>
              <a:rPr lang="en-GB" altLang="en-US">
                <a:cs typeface="Arial" panose="020B0604020202020204" pitchFamily="34" charset="0"/>
                <a:sym typeface="Arial" panose="020B0604020202020204" pitchFamily="34" charset="0"/>
              </a:rPr>
              <a:t>provocation to others</a:t>
            </a:r>
          </a:p>
          <a:p>
            <a:pPr marL="449263" indent="-449263" defTabSz="1200150" eaLnBrk="1" hangingPunct="1">
              <a:spcBef>
                <a:spcPts val="700"/>
              </a:spcBef>
              <a:buClr>
                <a:srgbClr val="CCCCFF"/>
              </a:buClr>
            </a:pPr>
            <a:r>
              <a:rPr lang="en-GB" altLang="en-US" sz="2800" i="1">
                <a:cs typeface="Arial" panose="020B0604020202020204" pitchFamily="34" charset="0"/>
                <a:sym typeface="Arial" panose="020B0604020202020204" pitchFamily="34" charset="0"/>
              </a:rPr>
              <a:t>above all, quotable quotes</a:t>
            </a:r>
            <a:endParaRPr lang="en-GB" altLang="en-US" sz="2800"/>
          </a:p>
        </p:txBody>
      </p:sp>
      <p:pic>
        <p:nvPicPr>
          <p:cNvPr id="34820" name="Picture 13" descr="https://encrypted-tbn0.gstatic.com/images?q=tbn:ANd9GcQh8XoQzsKkwsyrgTaA6BhHOmV9rSx242eqqC9gP0KhoHbglE03">
            <a:extLst>
              <a:ext uri="{FF2B5EF4-FFF2-40B4-BE49-F238E27FC236}">
                <a16:creationId xmlns:a16="http://schemas.microsoft.com/office/drawing/2014/main" id="{1B9D805F-A92C-5643-9393-70DF32CD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19375"/>
            <a:ext cx="27495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">
            <a:extLst>
              <a:ext uri="{FF2B5EF4-FFF2-40B4-BE49-F238E27FC236}">
                <a16:creationId xmlns:a16="http://schemas.microsoft.com/office/drawing/2014/main" id="{36A270E0-0C56-8C4B-8902-771103388AC0}"/>
              </a:ext>
            </a:extLst>
          </p:cNvPr>
          <p:cNvGrpSpPr>
            <a:grpSpLocks/>
          </p:cNvGrpSpPr>
          <p:nvPr/>
        </p:nvGrpSpPr>
        <p:grpSpPr bwMode="auto">
          <a:xfrm>
            <a:off x="1069975" y="544513"/>
            <a:ext cx="7616825" cy="1020762"/>
            <a:chOff x="0" y="0"/>
            <a:chExt cx="853" cy="115"/>
          </a:xfrm>
        </p:grpSpPr>
        <p:sp>
          <p:nvSpPr>
            <p:cNvPr id="35848" name="AutoShape 2">
              <a:extLst>
                <a:ext uri="{FF2B5EF4-FFF2-40B4-BE49-F238E27FC236}">
                  <a16:creationId xmlns:a16="http://schemas.microsoft.com/office/drawing/2014/main" id="{6F03C4FB-7AB5-8F40-9313-371610B2F0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5849" name="AutoShape 3">
              <a:extLst>
                <a:ext uri="{FF2B5EF4-FFF2-40B4-BE49-F238E27FC236}">
                  <a16:creationId xmlns:a16="http://schemas.microsoft.com/office/drawing/2014/main" id="{029E9FA0-E955-5C4C-88AB-5F3F5E17230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5850" name="AutoShape 4">
              <a:extLst>
                <a:ext uri="{FF2B5EF4-FFF2-40B4-BE49-F238E27FC236}">
                  <a16:creationId xmlns:a16="http://schemas.microsoft.com/office/drawing/2014/main" id="{3B73D4E7-4727-E749-8ED9-EC6E50ED6E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5851" name="AutoShape 5">
              <a:extLst>
                <a:ext uri="{FF2B5EF4-FFF2-40B4-BE49-F238E27FC236}">
                  <a16:creationId xmlns:a16="http://schemas.microsoft.com/office/drawing/2014/main" id="{DB583B80-A554-3A4E-8A7C-1937201142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5852" name="AutoShape 6">
              <a:extLst>
                <a:ext uri="{FF2B5EF4-FFF2-40B4-BE49-F238E27FC236}">
                  <a16:creationId xmlns:a16="http://schemas.microsoft.com/office/drawing/2014/main" id="{B0703AE6-0840-E44A-98FB-4C3A59788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35842" name="Rectangle 9">
            <a:extLst>
              <a:ext uri="{FF2B5EF4-FFF2-40B4-BE49-F238E27FC236}">
                <a16:creationId xmlns:a16="http://schemas.microsoft.com/office/drawing/2014/main" id="{91DAD4F5-CA45-884C-8026-8EF05169EE57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457200" y="517525"/>
            <a:ext cx="8229600" cy="1054100"/>
          </a:xfrm>
        </p:spPr>
        <p:txBody>
          <a:bodyPr lIns="82058" tIns="46890" rIns="82058" bIns="46890"/>
          <a:lstStyle/>
          <a:p>
            <a:pPr algn="l" defTabSz="1200150" eaLnBrk="1" hangingPunct="1"/>
            <a:r>
              <a:rPr lang="en-GB" altLang="en-US" sz="3600">
                <a:cs typeface="Arial" panose="020B0604020202020204" pitchFamily="34" charset="0"/>
                <a:sym typeface="Arial" panose="020B0604020202020204" pitchFamily="34" charset="0"/>
              </a:rPr>
              <a:t>Preparation for Interview</a:t>
            </a:r>
            <a:endParaRPr lang="en-GB" altLang="en-US" sz="3600"/>
          </a:p>
        </p:txBody>
      </p:sp>
      <p:sp>
        <p:nvSpPr>
          <p:cNvPr id="35843" name="Rectangle 10">
            <a:extLst>
              <a:ext uri="{FF2B5EF4-FFF2-40B4-BE49-F238E27FC236}">
                <a16:creationId xmlns:a16="http://schemas.microsoft.com/office/drawing/2014/main" id="{EC435CA9-F449-D540-A798-D69612BD6C2C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457200" y="1739900"/>
            <a:ext cx="4924425" cy="4183063"/>
          </a:xfrm>
        </p:spPr>
        <p:txBody>
          <a:bodyPr lIns="82058" tIns="46890" rIns="82058" bIns="46890"/>
          <a:lstStyle/>
          <a:p>
            <a:pPr marL="450850" indent="-374650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800">
                <a:cs typeface="Arial" panose="020B0604020202020204" pitchFamily="34" charset="0"/>
                <a:sym typeface="Arial" panose="020B0604020202020204" pitchFamily="34" charset="0"/>
              </a:rPr>
              <a:t>Identify and list all facts</a:t>
            </a:r>
          </a:p>
          <a:p>
            <a:pPr marL="450850" indent="-374650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800">
                <a:cs typeface="Arial" panose="020B0604020202020204" pitchFamily="34" charset="0"/>
                <a:sym typeface="Arial" panose="020B0604020202020204" pitchFamily="34" charset="0"/>
              </a:rPr>
              <a:t>Define three key messages</a:t>
            </a:r>
          </a:p>
          <a:p>
            <a:pPr marL="450850" indent="-374650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800">
                <a:cs typeface="Arial" panose="020B0604020202020204" pitchFamily="34" charset="0"/>
                <a:sym typeface="Arial" panose="020B0604020202020204" pitchFamily="34" charset="0"/>
              </a:rPr>
              <a:t>Anticipate questions</a:t>
            </a:r>
          </a:p>
          <a:p>
            <a:pPr marL="450850" indent="-374650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800">
                <a:cs typeface="Arial" panose="020B0604020202020204" pitchFamily="34" charset="0"/>
                <a:sym typeface="Arial" panose="020B0604020202020204" pitchFamily="34" charset="0"/>
              </a:rPr>
              <a:t>Draw up “danger list”</a:t>
            </a:r>
          </a:p>
          <a:p>
            <a:pPr marL="450850" indent="-374650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800">
                <a:cs typeface="Arial" panose="020B0604020202020204" pitchFamily="34" charset="0"/>
                <a:sym typeface="Arial" panose="020B0604020202020204" pitchFamily="34" charset="0"/>
              </a:rPr>
              <a:t>Practice responses</a:t>
            </a:r>
            <a:endParaRPr lang="en-GB" altLang="en-US" sz="2800"/>
          </a:p>
        </p:txBody>
      </p:sp>
      <p:sp>
        <p:nvSpPr>
          <p:cNvPr id="35844" name="AutoShape 15" descr="data:image/jpeg;base64,/9j/4AAQSkZJRgABAQAAAQABAAD/2wCEAAkGBhQSERQUExQUFBQWFxgVFRcXFRcXFxcXGhUXGBYXFRcYHCYfGBojGRQUIC8gIycpLCwsFx4xNTAqNSYrLCkBCQoKDgwOFA8PFCkcFBgpKSkpKSkpKSkpKSkpKSkpKSkpKSkpMikpKSkpKSkpKSkpKSwpKSkpKSkpKSwpKSkpLP/AABEIAOUA3AMBIgACEQEDEQH/xAAcAAABBQEBAQAAAAAAAAAAAAAGAAEDBAUHAgj/xAA/EAABAwIEAwYCCQQBAgcAAAABAAIRAyEEEjFBBVFhBhMicYGRMkIHFCNSYqGxwfBy0eHxghUzU2NzkqKywv/EABcBAQEBAQAAAAAAAAAAAAAAAAABAgP/xAAbEQEBAQEBAQEBAAAAAAAAAAAAARExIQJBEv/aAAwDAQACEQMRAD8A6anSSRkk6r4zGNptzO9EG8U7WVHEhji0dLfnqijlzgNSAq//AFKlmy94zNyzCVyrF8XcTd5J6klR0OIum7lm/TX8uxSkue8I7Q1KLh8zd2k2I6fdPX3R5gsY2qwPYfCfccweq1GbMTJ0kkQkkkkDEJwEkkCSSTopoShOkgSUJJ0QwSShJUIpBPCSikkknhAydKEoVRGmJTrL7Q4w06UNnM63kNyfyUUL9p+OZn5Qf8DkOvNB5xJqOe1swxjqjyInK2JLZ11HVXOMvLGHNv4gTMzyFr2IPqhvBY4sfIDSZmHCZiNZ5cljrpPFzE4VrSfEWkkanTmSFawNBroAdmE3m0dB/PRZn1MVPEZEmx5unn+XnCt8GpCmHPqNzzBbDi3LrYWIO2o+WJTFa9UmmYJtqCfu2AB5mSPOVscA446ibXadtiP2KGnYptPBlzmuqNdUysBPwVL5y15uWgiY20WfwzjwcG0s3dvzSx9spJtDyT4Qba28lWa7RgO0lKpqch0h2nvotUFcTf2gy1Htcwht6ZE+MPZIJc0wMrjqBp4Ynfe4F2mdTpgh9gNDcTs310V1nHTk6F8L27pujMwt8iD7abrWw3aCg8SHhvR3h/WyqNFJVqnFKQ+dp8vF+iixHGmMAzSJEgGAY3JHytHMoL6SG8T2uMxSovdzdBDfSdfNL/qNR13VHMPK367qaYJISWNhONhvxukcyBbzLSR7rYp1ARIuqPQSTpQiGSTp0UyaF6SRDJJ4SRSSSTqoihYfGab3VRl+HLBvAvJM30gey3EK9r8G9z2uGY04hwDS4Dqdgd7rNWdc17R41znucSCW1AxmWw7rK52Zo2BcQByAjZYr6oG0ovx/BDUY93xZGFzQNXvJa1rB1c5zY5SV47SdjThqbQLyQH1C5sOe1vjFNoM5Q7MP+I5qOgZodpHsyBwz0mVBVbSfOTMNYi4DhYjdT8U43TqMimSGOJqd24Amk90ZmtdEvENaZMC+m6xsW2CQAbcxc+Q5Ko9lwQIDhI9VfGav4vjD3tYwk5KYhjdh4Q0nq4hoBPksrDVXNqBojr5ERPW2ynAleR4STraDF5HJVE+NxhqVM4MS0A/8fCI3uACrvDaRaM+YmDMA284/dZDhuTf9OitYGvlJkwIQbR7QxcjyheqfbAtmGE+bliVXSFU0TF10Lsp2vrYjEtphjGgXcYc7IwEZ3m9zENA3c4BEHE+J5XPyk5nGXOcQ4iNG2t4elgdJMuQf2SzUaTi3wvqgOLtw0SGNHK8n2XvH4nIwnfb/AAs1ZF2vxup99x3uSf1XmnxDNFz+qFadVxm6s4TEElB0Hh75gg6ajYjkt3hmONI+EmPuG4P9J2PRBPZ8VahLaYJgTpKIqDHAeLULMq2DrBcQbUFrHcHZWVz+lxAtIMwURcD49nPdvNz8J59Dz6LcrnZjfSSCS0EknTKB0ySeECTJ0lREnBSSUAZ2ww/dFzy4MpVAWkwW5S6xuNbwY6rlfafjdUV3Nc82DW7nM0CWuDjsQdBaF9DwuTfTJ2eJq08QGgM7vu3QALtdLRA6OPoFMXQlwzhdOvl713dstldBPXKY0kCATsVHjqdNzRbK4EgDUC+gO6yqWOdTgmS3SJ2/tqtzimHy0qdRwgPkN/EG6u9yBGs9FLPWoxqmFjqoXvLARsdVZqYzTmFnYzGlwhWajya0qWmyRbXlz8lRo6zyUtGtERrK0i+zEtiCCpMJR717WNEuc4NaN5JAA9yqPeTJIHstXszVy4mm9p+A555EEAH0JlSq6c3s+adPM34Q4sBsRDSGSOmYO9L7oE4tWmo69hm9bnRdaw+lOmbMp0Kji3+mkRfmCXZvMLi+NklZ4qqHq3w43VEhbXB8PpaSSAP55qjo3YTBimx1Qi7i0DYCbG+q2Hw6pECxgxzgbeypUcQKVA02m7GguI52nzIG689oeIjB0mmYqPbJM6S2LW5ED1UGd2lw5p1AJBBEtLT1uDyKp4TGgR4t/ULAZxR1WqTsTp0W7hOCOqAuaZi5G46nog6XwfHd7Sa7fQ+fNXUFdmscaTsjtJRoDPVajJ0kkyIdIJJ0CShJOgglOlCSBKlxnhLcTRdSeYB0MAwecHXyV4KrxGqW0nkHKYgO1gm0gbkTKDhPaPssME1zXnvKuaA6MogTo2TmkZb2iYQ4/irgxzXTqA0HWwMk9P7o+45hGudnkyAKdIE5oYJl5O73OJPr0Q9iWspDxQTyIBKmt4FG4yVr9mexuJ4g8toMGVvx1HHLTZOmZ3M8hJXnH1aFR892RaCRDTM6iOll0n6P/pCwmHoU8K9ooNBP2sy1zj81UG4c7SbgQBYLWoDO0X0W4zCRenVa4E/Zu8VtZa8BxHlKETgqgk5Tbouudo+0H1jFgCbEQdmtnY7nrpdZeM4JTa113FoPha3KIM3Imx3taVNPxzmm6bHVb/ZzAFveuP8ASOR8MmD7Kt2wpMbWGQtkta45RAEjYaDT81u8EpuGFo5/DnDyAdS0usfIkmJSkH/DMbmp4t5IthmMHTM2HfpK5biK0/zXqj/g7AMDjSbuDabWidzIMDmJ/Nc9xNjHKykEdCnJKKuzFCX5zowZvXYIV7yF0LsTgQ7Dve6QCY9BrKU1cwb/ABOc4nUZhe/meSFe2PaB2KruvIbDfONUUdomHD4N1UggukNnWSYafz/JczpVP8+aSDZ4dUDbor7O8b7uoHE2v7IGzFWBiSBE/wC0sB9xTirC/vKYgcrWO8ef7rf7PcfHdn5gLx+sLmuDx8tDDudeqIuBNNMkOtP8souOn4XFNqNDmGQfyPIqWEF9m8eaVXKT4HmD5/K7+c0awtMGTpJ0CSShKEEKSdJEJCPbPjBae7n5Yga+L5j53A8nHki8IB7TcLfUHeZ2nM8NyiZa17S5pJA8UgAmJiRyUvGvnoIxPEBJ6CB59PLRCmNrFzi484AWlxR4a8sEgtsT5HT8lQbgqlaoynSa6o905WsaSTubDlBU+W6iw1BpiC1zyM0AFwbc+FwsZEXiYzBNUwogkQRMOcyXtAj5m/E0jyggot4J9DeMqumqGYVszmec1T/ixhkHzIW72h7BUG06PdVzSxORwZVe61VrAfDXjQnQOuNAdAtMAjs9jIeKbzECaZmQWiTkadwZkeoU/aPj7gxzAfE4AGBGQau/Ye6zavAK7nD7B7HHXanIE5munw6THPTkqj8Q4X1MCSRvHVFUzTdMuBJc0gcxIgE+iM+HYgVxQj4mhlN08gABPoEG96Zk+qIuxJLalRwk5WwBsXvMNPoMxSkdP4Jh2DCVyfieajosTAiB5G/lC5nxLDQ89TJ/wjIB4pmm2bSSNNBDnf4QhxXE5def+lmKzTSuuz9iuGGngKJMS8ZzIECfh11GWDb81ybg2D76rTa6zC4AnpqR6i3qu3t4qwEMDhZgmBbMBcibWGUAbQmpQD9KmOEUqQEXzOHkP7n8lzukCDyRP2qxgrYmoflaco9NfzQ1jKgAWoiw2vcBWmQVkYam43Vp1UtIG6C/mLTIRxwGqcTTDQftGCQPvcx1QBUqlok6rf4aX02seDBJUab9MubWGoM3Hkuj8FxedkEy5sTzgiW+1x6IJwOKbjy4Na1uIpjNIt3sagjTNA21Wv2e4iG4jLPxANI66tPTl6pEowhJJJVkk0r0kgghIJ0xQJc07Z4ipSpNpFoinWLibzlcLGxuDmJ9CNl0yEP9sOEirSzETAh0C+U6OH9JuehcdlLFjivHsPFQvb8D4INuXRN2Y459UxdLFZS5tMlrwNSxwLXR+LKZHULWxvDi2kWOvlJHpq0hYBw5YCfl0PKD/YrMbr6Nw2LbVpNqU3BzKjc7HDRwIsf8HQyuf9tKQq4Wi3djy5jhrex8iNL2goZ+j/t2cDVFCu6cI92pv3Dz8w/AT8Q/5efQOKcJyve4mWQXt0gzcAR1/ULVYc44XxF9GqwVBmvzjMDt+F3XfooO0+Eo1GtqUgAIOcXD2OHwgtOoiBm3IKj7R1s1UtKwqWPLJa4uc24kajnrqDyPokWs99FF/Yrh5NKbA1KhMuiMrGxJnqHR1hCdKsHmBqTDfUwP1XRsTwzu3totMZRkAHIeGT55XH1VpFqlxZjqZZl+1cAMxPiMWM9ZMDRBXEqJq4o0/fpAGafIAytXhvjxzQLgOa3WJABMSdJhUMJXzYmrW842jNM25ZQVIor4dwJw7stacuZ7czRP2gAyzHmD1AKtcRccO17nSHBsebnH/Xsi/hFb6lgZyjIxneEERd4LmiNDEt189Vyntbxkl7aTjBgVKn9TrtBPPL+qiM4tMXuf33VDEYfM4clOKs32TvetD1QowEzCM9+kKvi8SQ3w+6p4ao4nU9URrVDL42WzisbDABsPZDOIxBLrdFoD/ttnU6pi60eA8Qc1wexxDmmQRqCuocOw1DEj6zJp1hDntB8BcL73Erm30e4QVcS2mbtJuuju4EaAd4vCXC386KIMgUlHh62ZoKlCqGSTwlCCFJJJEPCYp0kVzjtnwYUq0tEU6omPumbgdJg/8kCMo+KpRdvp0idPyXau1PCxWoG0uZ429YHiHt+i5D2lp93WbVGhgk9NDPPdZsbl8ChZBcx/UDof7f3R52P+kPLh24LE2y+GjWJs0fLTqcmg2a7QAgHmhntHhZy1G7i/7EfmPZYOYOEHUafuCrEol43h3MxFQOZEmBM+6xzEOJ5HXy091q4fjffUMlUl1SkBkdqXsaIDXHm0aHcW1Cw2Zqk5GkiddvUmyGqnCsM44iiGiT3tMCNznaul4riWZ9V4uSX5OoJMRy5oY4Nw7uz3hkO0DgYawEQ4tO7yCRIsATutJ9aGE6ADKOm1vSFLWpFDhT8ja1Q3IaY6u0v7z6Kz2d4WarWM1diKjaYnkdz0PiJ6LOpn7Ou3k0ZRGtRzmho9iT6I94Pw7ucQ60igwNbtL6je7pxzjMXeQRE/a3jLRRyk+DPmcOYYIAnUk5Gi/ILkWLrvqVHVHnxPcXO5Sdh0AgeiKe3fFTUr93TtTpDLyJdY3G1g2yFajzaQtSJUtF5CuUxKoscLSrbK2yIevSkKxhMK0CT/ALUBqyvVVxhFRHWeqtVq0MAVdtIm8BSOYgKfo1f3dd1Q7NgW3K6njMT31IbGJjrouW9m8QKdud11jg1MOpMPushcGxcuy7Efm3+4P/xW0h3DUzRrEOvluDzaf3goiBViUkkky0iKEkklAkk6SBly/tlwYA1qcWb42f8ApvP7Ot6LqKw+1XCu8p94BLqYdI+/TI+0b5xcdQixxjA/aUXMd8TZjyCFcbSyuP5orxWGfSxQpsDn5tA0TnY4a+Ub7QpcN2fpsdmqxUd935W8j1doZNlJ40yuzXZ+tXILGPI2gGT7aea3cbLCBDZaIEwGt/pAsNPNXK/HX0m/ZuLOQbInqhzFYouMuNzNufmpfSePeIxTpkuHLX1Nv2VV2MMXMxpey8MbMxZem4ck3kC0WkmeQ9L8kxdaXZ3Aiq/Ds/8AExLySfwU2G/QZv1RtjOKmnTmDnzucHc2tBpt85c4gHqhXgODdSfJsQ05B90uPiPmQG+wR92S4eH4l+cBzKVNsBwluZ+ZrfZrah/5J1HHcWX5qjn3LnF09SZ/wquJb4QdLLoX0j9jnYfx02zQJJtcsn5XeWgO4hc9zWjZbjKk1ysMcVSqWd0UpxOUoNKhSJKsVOnJUsLxJuqapjG2i5UxV/DqapErNbXOsBvqrDcYNNeqI06LjIMrpfYntDLRTdfYLlNHF3RR2VxX2rQbXCiusY45gx/IlrhyWnQ+Eb2WcGk4a+tj+f8AlTcJxeZpbu2PYolX0kk60iBJOkoEkmc6ASbAXJQzj+2rGuy0wHATLzcTsGtEW6k+iAkrVmsGZxDWjcmB7lYWM7b0GHKzNVdp4YA9z/ZBvFeNio8ZwajpEF7jkE2gUxDfUrPw2Ipsc5rmd9V+Wmwnu23N6rhdwFvCCJ3KmtY1HYZ2Jq1HUaNrzHwME3bm/qBJaNzohjib3CSIkE5uUaCOkooPaOqynVFSqQTTDaVJsNZcnxBjYAb8R9ANNQ+q7MPFPL228lFijUrkmBLjz5KI4SLkyeSsugaEDpv6qMvcdrIrzQZz0N1dY9gOYySNOW2nSwVR1O2onkq9XwxJN9OsawiNzCY4d41ziAJkyYGoN4vFhouucB4jT7p1apUo0jXf3gaarG5W5WtpNgut4WzG2bzXzri6pJ1t0/c7qFmGnQDrMBWRLdfU2elWaWh1KqwiCA5j2kciAboE7SfQ3Sqy7Ck4dx1a4OdS9Pmb5XC49ToGJiPSFfwfGcTQM0q9emfw1HgeUTCqKPaXs1XwdQsrsLT8rhdjxMAtdoQVgPJJiJR1xPtzjMRQOHr1BVYSDL2Nz2MxnEGChkMAkZIveCb/AOFdGSJVig+DeArLsI03hw9U31BqCSnWadyVaZVA+X3UFDBSYAWzhOEaSpaqrRqn5Y9roi7MwKjS46nXqvGDwbW3tPPZWQBm6rOrjtHDm5sPEi4P9wqXBg0VS64cRkIOhsCCPUEQgbgzqrhDS7YmScpRlw2mW5cxvIMKalglSSSW2UKSShxj8rHHoY80GFx3iYqNcxpGRpIeZImNQ2OX7FBT6NOkzNWcWy3NSpM/7lVpsCCbU2z8zhzgFEPFuL06LqbajWPccoFMxla2CftINybGDrN7QuZ47FOdUfVqOLnPcXOvqT+wFgNgstxcxNc16oJy0mtnLlBcGDa2tR/4ib9Ap+J40FjGUh3bGAixmo6TmcalQ3MkkxMDQLCqcTykQCbJ2Yh9TQQgmdVMk6bkpfWPvFUa9F43iVTL3c5VONR+JEQAPRQ9+VTkpObPVMTVr6+0aCefI+e6gq1S+51GnID8IXlmGJU7aMIqFtAblW6fdtaLAkXXk4YphhigvUeJMJhwMdFOa1MaNt5KhQwt0+IiIHmfNTFW21abnQQF5rik3QWN1lNJlXaxlgO6JpnYmn90L3SqUj8onyWW6g4qWjhjzTDWnULRsJUf1ydAfRQswm0rW4ZwtoInXdS1ZG72X4GyqSa78jQ05RaSfXRELMDg2QReNZg36m0jyG6H6TwTlB9dNApHYm7WzAOtkhR9wnEUTh3ua1wDbgSBJB/DJES3XnKetGYOFs0OiZiYtO5uhvgfEpZiae3djIIB1dlMybw0+aIMkNaSIv73/sQqyI26JLzQ+FvkP0XuFplAFmcbq2yjkTHUwB/+vZahCGeNY4031nG2RhIP4WtBB9XvI9EpAh2g4fRosrPL+9rsBaGgGHVXlpknYMaTM7+y5ticW6YP+/NE2KxhLASZklzvPcn80N4t0uBg85HK4/YqRujY8FZTwoeQJILSbSSZ/wDafh/JDWCxAYf5toiW7qRY7VtiOW8/khLEUYk/n+qzq4mxeK7zyVb6sAoxJXmpWIWkWO45BSilESFBha0m5gSrLcU3oekxJ6qCI14tCcYo7BeHVhka4yAZgnQ3gwV5p143BargnbWJ/wBpxPNSMq08ut0mObG5J9lFNTqEEry9w3C8lh/2oqrSiastDdYU0WEXlZZaVPRKuGpA0brxN01StB5quapTEaX1oA8ra81EOIHZZxqkm6npMlMNa2E4ib3vt/Oa3+DYZ9VwgSUN4ahyW5gMQ5kEGFlp0XgvZsYdj61Ytu0tDdb7HzUtfiJq1J2JDW+U2tzQgeNOeLuJgWuiHsuwvrMnRoL/AGFvzI9lYzRoBCSSS0yiQn2wfmcaRsKlGAfxZnZfTMGtP9QRWsLtrwqpXwrm0QO+aWvYbB0tcHHKTobA9YQcfwNNhr0qVZ2Sk+o1r3zGVhPivsbRPVGHGOEUA4ZaLWil9lThujWE67OMmbzrO6H+P8Fe4k925uYBzmEZXMcfjbldBgOzQ4SIIvqhyrhatLLFaoxskj7Q+sNBP6LLYoon7SJ1BaRrI2PmP7LO4tgcrBvMz1vZZlHGVi4AhxA0qgEHmHO26eyJamIGIoFwgObHeNHyuNswH3HEWOxkJhoSqMjZR4jD+EHrqr9alqN/57JOOVpaSQDuNW7TG4mJQZQpQNbr1SxcWdfqvVWkWktdrzGhGxH9tlC1sHoVRoNYTORzXA/E0gQQebTa2x21WRj8K6kZbOXZpuR06+a0mMgt2m4Kt4WoKk036/K48+R/NNw6H8LjuvotrCVtSN1n8T4PBJaPboqdNtVo0PvP6K9TgiqX0UVR43WVT4oQLiFDX4qSpg1c4nVJ1aEP1sUUzMeZ3WsRqYjEqFuNjVUziCZ1URBOxQaP1wK3g8Y0G6wQHbAlTUa/MJgOOG4ll8xtsrtXGCABohTAUnvALWuI3gGw6xpeFs4TAVcwzQ08nELGNaIsDTsCV0XspSH2jujQPWSf0C51TcQ2Bfr/ADqiThHFK2HZALACQXNe258MDL6pEvroaSEKPaWs74alM9Cwe23uq+K7ZVmujMG9Pq+f2cH3WtTBjCSSSI8VqLXiHAOHIif1QdxP6NKby9za1YalrPAQDyD3NLhvF5RokEHEDwE0W1B3jnhzhAMgiJmQSRJkaE6LNoB9F+dt9Q4G4c06tcOR/YEXC6h2n7LmXVKYJa67mjVp5jmP0QE6llJa6+3+1mtRSyNqOBpzO7HfEPL74/EPUKPH4KZj4hsVJV4WLkazI81NhaxrfZv/AO+3/tu071o+U/8AmDX8QncXLGE0gju32G3Nh5zuFXq0S0lrvfY9QtPF4edocOiqh2YZXiCNP8HkqPGCeHfZuIAJ8LuR/wAqHEUn06kH4mn36g8uq9Ow0WXurWLm5XmSPhduBNwemiIKuBYBuLpAkQWEtc4TLrZmkAex5aoV7X8MdhcQ5sxB1BsQbgjzC2ux3HBhq5FUHK6A68EQbH0BmdtVY+kp4qSXH7Vop9Zd4g/LsWR3bgUhQVhhUcc02guFhsN+Wiyg4zIuSZ8+pRdwiuyrTc4MAIyNcb2LiRlF4IIGpuhSk/KXDe4/NaiLIpOOoHT/AAvD8C7ktXBUbMkiZM7i92+VuSmq05MNB/msclLVxkU8C/kYVmngncxC38JTNVmTKS4kOb+loEx4UqOEADg4ltRpjKYgg67yCI5H03aYzG04Gl+f9l67oOEZfFfbb+bbq9VaABHMyB00jmFTr1TLspIA02/2oq5gRUpCGF7QRcNtO8W1NgtLA8Rq0pGYiDFnnntmBEX0IVDhONcysajTOTxgHRzhAEj1JVbhrnmrlkjMQBraTcgbkCVAZM4pXr03w+q9o8OTMA8gNklmVsOiNjPS0q3wjE0Kkio9/eCczKpcxw08UxmI0vPorJfSfTq1GUmzSqDuswcWmmAGPDgTIIIbJ/FOthh4fijSXAtc8NcTSa7KcggwA8+LLp4REAFQE+FxDKc5KZLReWUxWLv+WaTvsD0XutjGOMyb82PB9oQs/iLjDsgnnz5KEcfqbD/6qjtiSSS0wcBJJJAxQh244LTLe+Ah9wY3sTJ6pJIsAtE+ONQVW4phhqJBEGRrM2IOxFrpJLLdeKv21EVXWfmcxxG5aWgu6TMxznyGJWbdMkiGZUlKo1MkqPdRk3OoAv5WHsBC0qlb6zhKlOpd+Gpl7Km5pjSk4bgGYdqBA2TpIA/hOLcys1oPhqOYHDYw+QfQ39VBxanlxNUD75/NJJaZaeCxJAI/2tvC4kOpuZlgWcYPxEaF06nX3SSWPpuGfXdRFXI4iWEHycPEPUSPVV+HfaBoNrgT56e0pJKTi1NiaQa8gbSPa0+qoYtl5SSWmXrDGL/zqtmq0DQR8JHS4I9kklICjAYvM6hRcJ74XM6Zm1CZ3Py7/L6AOxbyyoxwJm+bk7xRceiSSAtxvDi2mCX5s2Ho1tIgvdlI16j2WAKIN0ySqV//2Q==">
            <a:extLst>
              <a:ext uri="{FF2B5EF4-FFF2-40B4-BE49-F238E27FC236}">
                <a16:creationId xmlns:a16="http://schemas.microsoft.com/office/drawing/2014/main" id="{2096FEB0-4A82-0A44-8429-66524262FD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8188" y="-193675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11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5845" name="AutoShape 17" descr="data:image/jpeg;base64,/9j/4AAQSkZJRgABAQAAAQABAAD/2wCEAAkGBhQSERQUExQUFBQWFxgVFRcXFRcXFxcXGhUXGBYXFRcYHCYfGBojGRQUIC8gIycpLCwsFx4xNTAqNSYrLCkBCQoKDgwOFA8PFCkcFBgpKSkpKSkpKSkpKSkpKSkpKSkpKSkpMikpKSkpKSkpKSkpKSwpKSkpKSkpKSwpKSkpLP/AABEIAOUA3AMBIgACEQEDEQH/xAAcAAABBQEBAQAAAAAAAAAAAAAGAAEDBAUHAgj/xAA/EAABAwIEAwYCCQQBAgcAAAABAAIRAyEEEjFBBVFhBhMicYGRMkIHFCNSYqGxwfBy0eHxghUzU2NzkqKywv/EABcBAQEBAQAAAAAAAAAAAAAAAAABAgP/xAAbEQEBAQEBAQEBAAAAAAAAAAAAARExIQJBEv/aAAwDAQACEQMRAD8A6anSSRkk6r4zGNptzO9EG8U7WVHEhji0dLfnqijlzgNSAq//AFKlmy94zNyzCVyrF8XcTd5J6klR0OIum7lm/TX8uxSkue8I7Q1KLh8zd2k2I6fdPX3R5gsY2qwPYfCfccweq1GbMTJ0kkQkkkkDEJwEkkCSSTopoShOkgSUJJ0QwSShJUIpBPCSikkknhAydKEoVRGmJTrL7Q4w06UNnM63kNyfyUUL9p+OZn5Qf8DkOvNB5xJqOe1swxjqjyInK2JLZ11HVXOMvLGHNv4gTMzyFr2IPqhvBY4sfIDSZmHCZiNZ5cljrpPFzE4VrSfEWkkanTmSFawNBroAdmE3m0dB/PRZn1MVPEZEmx5unn+XnCt8GpCmHPqNzzBbDi3LrYWIO2o+WJTFa9UmmYJtqCfu2AB5mSPOVscA446ibXadtiP2KGnYptPBlzmuqNdUysBPwVL5y15uWgiY20WfwzjwcG0s3dvzSx9spJtDyT4Qba28lWa7RgO0lKpqch0h2nvotUFcTf2gy1Htcwht6ZE+MPZIJc0wMrjqBp4Ynfe4F2mdTpgh9gNDcTs310V1nHTk6F8L27pujMwt8iD7abrWw3aCg8SHhvR3h/WyqNFJVqnFKQ+dp8vF+iixHGmMAzSJEgGAY3JHytHMoL6SG8T2uMxSovdzdBDfSdfNL/qNR13VHMPK367qaYJISWNhONhvxukcyBbzLSR7rYp1ARIuqPQSTpQiGSTp0UyaF6SRDJJ4SRSSSTqoihYfGab3VRl+HLBvAvJM30gey3EK9r8G9z2uGY04hwDS4Dqdgd7rNWdc17R41znucSCW1AxmWw7rK52Zo2BcQByAjZYr6oG0ovx/BDUY93xZGFzQNXvJa1rB1c5zY5SV47SdjThqbQLyQH1C5sOe1vjFNoM5Q7MP+I5qOgZodpHsyBwz0mVBVbSfOTMNYi4DhYjdT8U43TqMimSGOJqd24Amk90ZmtdEvENaZMC+m6xsW2CQAbcxc+Q5Ko9lwQIDhI9VfGav4vjD3tYwk5KYhjdh4Q0nq4hoBPksrDVXNqBojr5ERPW2ynAleR4STraDF5HJVE+NxhqVM4MS0A/8fCI3uACrvDaRaM+YmDMA284/dZDhuTf9OitYGvlJkwIQbR7QxcjyheqfbAtmGE+bliVXSFU0TF10Lsp2vrYjEtphjGgXcYc7IwEZ3m9zENA3c4BEHE+J5XPyk5nGXOcQ4iNG2t4elgdJMuQf2SzUaTi3wvqgOLtw0SGNHK8n2XvH4nIwnfb/AAs1ZF2vxup99x3uSf1XmnxDNFz+qFadVxm6s4TEElB0Hh75gg6ajYjkt3hmONI+EmPuG4P9J2PRBPZ8VahLaYJgTpKIqDHAeLULMq2DrBcQbUFrHcHZWVz+lxAtIMwURcD49nPdvNz8J59Dz6LcrnZjfSSCS0EknTKB0ySeECTJ0lREnBSSUAZ2ww/dFzy4MpVAWkwW5S6xuNbwY6rlfafjdUV3Nc82DW7nM0CWuDjsQdBaF9DwuTfTJ2eJq08QGgM7vu3QALtdLRA6OPoFMXQlwzhdOvl713dstldBPXKY0kCATsVHjqdNzRbK4EgDUC+gO6yqWOdTgmS3SJ2/tqtzimHy0qdRwgPkN/EG6u9yBGs9FLPWoxqmFjqoXvLARsdVZqYzTmFnYzGlwhWajya0qWmyRbXlz8lRo6zyUtGtERrK0i+zEtiCCpMJR717WNEuc4NaN5JAA9yqPeTJIHstXszVy4mm9p+A555EEAH0JlSq6c3s+adPM34Q4sBsRDSGSOmYO9L7oE4tWmo69hm9bnRdaw+lOmbMp0Kji3+mkRfmCXZvMLi+NklZ4qqHq3w43VEhbXB8PpaSSAP55qjo3YTBimx1Qi7i0DYCbG+q2Hw6pECxgxzgbeypUcQKVA02m7GguI52nzIG689oeIjB0mmYqPbJM6S2LW5ED1UGd2lw5p1AJBBEtLT1uDyKp4TGgR4t/ULAZxR1WqTsTp0W7hOCOqAuaZi5G46nog6XwfHd7Sa7fQ+fNXUFdmscaTsjtJRoDPVajJ0kkyIdIJJ0CShJOgglOlCSBKlxnhLcTRdSeYB0MAwecHXyV4KrxGqW0nkHKYgO1gm0gbkTKDhPaPssME1zXnvKuaA6MogTo2TmkZb2iYQ4/irgxzXTqA0HWwMk9P7o+45hGudnkyAKdIE5oYJl5O73OJPr0Q9iWspDxQTyIBKmt4FG4yVr9mexuJ4g8toMGVvx1HHLTZOmZ3M8hJXnH1aFR892RaCRDTM6iOll0n6P/pCwmHoU8K9ooNBP2sy1zj81UG4c7SbgQBYLWoDO0X0W4zCRenVa4E/Zu8VtZa8BxHlKETgqgk5Tbouudo+0H1jFgCbEQdmtnY7nrpdZeM4JTa113FoPha3KIM3Imx3taVNPxzmm6bHVb/ZzAFveuP8ASOR8MmD7Kt2wpMbWGQtkta45RAEjYaDT81u8EpuGFo5/DnDyAdS0usfIkmJSkH/DMbmp4t5IthmMHTM2HfpK5biK0/zXqj/g7AMDjSbuDabWidzIMDmJ/Nc9xNjHKykEdCnJKKuzFCX5zowZvXYIV7yF0LsTgQ7Dve6QCY9BrKU1cwb/ABOc4nUZhe/meSFe2PaB2KruvIbDfONUUdomHD4N1UggukNnWSYafz/JczpVP8+aSDZ4dUDbor7O8b7uoHE2v7IGzFWBiSBE/wC0sB9xTirC/vKYgcrWO8ef7rf7PcfHdn5gLx+sLmuDx8tDDudeqIuBNNMkOtP8souOn4XFNqNDmGQfyPIqWEF9m8eaVXKT4HmD5/K7+c0awtMGTpJ0CSShKEEKSdJEJCPbPjBae7n5Yga+L5j53A8nHki8IB7TcLfUHeZ2nM8NyiZa17S5pJA8UgAmJiRyUvGvnoIxPEBJ6CB59PLRCmNrFzi484AWlxR4a8sEgtsT5HT8lQbgqlaoynSa6o905WsaSTubDlBU+W6iw1BpiC1zyM0AFwbc+FwsZEXiYzBNUwogkQRMOcyXtAj5m/E0jyggot4J9DeMqumqGYVszmec1T/ixhkHzIW72h7BUG06PdVzSxORwZVe61VrAfDXjQnQOuNAdAtMAjs9jIeKbzECaZmQWiTkadwZkeoU/aPj7gxzAfE4AGBGQau/Ye6zavAK7nD7B7HHXanIE5munw6THPTkqj8Q4X1MCSRvHVFUzTdMuBJc0gcxIgE+iM+HYgVxQj4mhlN08gABPoEG96Zk+qIuxJLalRwk5WwBsXvMNPoMxSkdP4Jh2DCVyfieajosTAiB5G/lC5nxLDQ89TJ/wjIB4pmm2bSSNNBDnf4QhxXE5def+lmKzTSuuz9iuGGngKJMS8ZzIECfh11GWDb81ybg2D76rTa6zC4AnpqR6i3qu3t4qwEMDhZgmBbMBcibWGUAbQmpQD9KmOEUqQEXzOHkP7n8lzukCDyRP2qxgrYmoflaco9NfzQ1jKgAWoiw2vcBWmQVkYam43Vp1UtIG6C/mLTIRxwGqcTTDQftGCQPvcx1QBUqlok6rf4aX02seDBJUab9MubWGoM3Hkuj8FxedkEy5sTzgiW+1x6IJwOKbjy4Na1uIpjNIt3sagjTNA21Wv2e4iG4jLPxANI66tPTl6pEowhJJJVkk0r0kgghIJ0xQJc07Z4ipSpNpFoinWLibzlcLGxuDmJ9CNl0yEP9sOEirSzETAh0C+U6OH9JuehcdlLFjivHsPFQvb8D4INuXRN2Y459UxdLFZS5tMlrwNSxwLXR+LKZHULWxvDi2kWOvlJHpq0hYBw5YCfl0PKD/YrMbr6Nw2LbVpNqU3BzKjc7HDRwIsf8HQyuf9tKQq4Wi3djy5jhrex8iNL2goZ+j/t2cDVFCu6cI92pv3Dz8w/AT8Q/5efQOKcJyve4mWQXt0gzcAR1/ULVYc44XxF9GqwVBmvzjMDt+F3XfooO0+Eo1GtqUgAIOcXD2OHwgtOoiBm3IKj7R1s1UtKwqWPLJa4uc24kajnrqDyPokWs99FF/Yrh5NKbA1KhMuiMrGxJnqHR1hCdKsHmBqTDfUwP1XRsTwzu3totMZRkAHIeGT55XH1VpFqlxZjqZZl+1cAMxPiMWM9ZMDRBXEqJq4o0/fpAGafIAytXhvjxzQLgOa3WJABMSdJhUMJXzYmrW842jNM25ZQVIor4dwJw7stacuZ7czRP2gAyzHmD1AKtcRccO17nSHBsebnH/Xsi/hFb6lgZyjIxneEERd4LmiNDEt189Vyntbxkl7aTjBgVKn9TrtBPPL+qiM4tMXuf33VDEYfM4clOKs32TvetD1QowEzCM9+kKvi8SQ3w+6p4ao4nU9URrVDL42WzisbDABsPZDOIxBLrdFoD/ttnU6pi60eA8Qc1wexxDmmQRqCuocOw1DEj6zJp1hDntB8BcL73Erm30e4QVcS2mbtJuuju4EaAd4vCXC386KIMgUlHh62ZoKlCqGSTwlCCFJJJEPCYp0kVzjtnwYUq0tEU6omPumbgdJg/8kCMo+KpRdvp0idPyXau1PCxWoG0uZ429YHiHt+i5D2lp93WbVGhgk9NDPPdZsbl8ChZBcx/UDof7f3R52P+kPLh24LE2y+GjWJs0fLTqcmg2a7QAgHmhntHhZy1G7i/7EfmPZYOYOEHUafuCrEol43h3MxFQOZEmBM+6xzEOJ5HXy091q4fjffUMlUl1SkBkdqXsaIDXHm0aHcW1Cw2Zqk5GkiddvUmyGqnCsM44iiGiT3tMCNznaul4riWZ9V4uSX5OoJMRy5oY4Nw7uz3hkO0DgYawEQ4tO7yCRIsATutJ9aGE6ADKOm1vSFLWpFDhT8ja1Q3IaY6u0v7z6Kz2d4WarWM1diKjaYnkdz0PiJ6LOpn7Ou3k0ZRGtRzmho9iT6I94Pw7ucQ60igwNbtL6je7pxzjMXeQRE/a3jLRRyk+DPmcOYYIAnUk5Gi/ILkWLrvqVHVHnxPcXO5Sdh0AgeiKe3fFTUr93TtTpDLyJdY3G1g2yFajzaQtSJUtF5CuUxKoscLSrbK2yIevSkKxhMK0CT/ALUBqyvVVxhFRHWeqtVq0MAVdtIm8BSOYgKfo1f3dd1Q7NgW3K6njMT31IbGJjrouW9m8QKdud11jg1MOpMPushcGxcuy7Efm3+4P/xW0h3DUzRrEOvluDzaf3goiBViUkkky0iKEkklAkk6SBly/tlwYA1qcWb42f8ApvP7Ot6LqKw+1XCu8p94BLqYdI+/TI+0b5xcdQixxjA/aUXMd8TZjyCFcbSyuP5orxWGfSxQpsDn5tA0TnY4a+Ub7QpcN2fpsdmqxUd935W8j1doZNlJ40yuzXZ+tXILGPI2gGT7aea3cbLCBDZaIEwGt/pAsNPNXK/HX0m/ZuLOQbInqhzFYouMuNzNufmpfSePeIxTpkuHLX1Nv2VV2MMXMxpey8MbMxZem4ck3kC0WkmeQ9L8kxdaXZ3Aiq/Ds/8AExLySfwU2G/QZv1RtjOKmnTmDnzucHc2tBpt85c4gHqhXgODdSfJsQ05B90uPiPmQG+wR92S4eH4l+cBzKVNsBwluZ+ZrfZrah/5J1HHcWX5qjn3LnF09SZ/wquJb4QdLLoX0j9jnYfx02zQJJtcsn5XeWgO4hc9zWjZbjKk1ysMcVSqWd0UpxOUoNKhSJKsVOnJUsLxJuqapjG2i5UxV/DqapErNbXOsBvqrDcYNNeqI06LjIMrpfYntDLRTdfYLlNHF3RR2VxX2rQbXCiusY45gx/IlrhyWnQ+Eb2WcGk4a+tj+f8AlTcJxeZpbu2PYolX0kk60iBJOkoEkmc6ASbAXJQzj+2rGuy0wHATLzcTsGtEW6k+iAkrVmsGZxDWjcmB7lYWM7b0GHKzNVdp4YA9z/ZBvFeNio8ZwajpEF7jkE2gUxDfUrPw2Ipsc5rmd9V+Wmwnu23N6rhdwFvCCJ3KmtY1HYZ2Jq1HUaNrzHwME3bm/qBJaNzohjib3CSIkE5uUaCOkooPaOqynVFSqQTTDaVJsNZcnxBjYAb8R9ANNQ+q7MPFPL228lFijUrkmBLjz5KI4SLkyeSsugaEDpv6qMvcdrIrzQZz0N1dY9gOYySNOW2nSwVR1O2onkq9XwxJN9OsawiNzCY4d41ziAJkyYGoN4vFhouucB4jT7p1apUo0jXf3gaarG5W5WtpNgut4WzG2bzXzri6pJ1t0/c7qFmGnQDrMBWRLdfU2elWaWh1KqwiCA5j2kciAboE7SfQ3Sqy7Ck4dx1a4OdS9Pmb5XC49ToGJiPSFfwfGcTQM0q9emfw1HgeUTCqKPaXs1XwdQsrsLT8rhdjxMAtdoQVgPJJiJR1xPtzjMRQOHr1BVYSDL2Nz2MxnEGChkMAkZIveCb/AOFdGSJVig+DeArLsI03hw9U31BqCSnWadyVaZVA+X3UFDBSYAWzhOEaSpaqrRqn5Y9roi7MwKjS46nXqvGDwbW3tPPZWQBm6rOrjtHDm5sPEi4P9wqXBg0VS64cRkIOhsCCPUEQgbgzqrhDS7YmScpRlw2mW5cxvIMKalglSSSW2UKSShxj8rHHoY80GFx3iYqNcxpGRpIeZImNQ2OX7FBT6NOkzNWcWy3NSpM/7lVpsCCbU2z8zhzgFEPFuL06LqbajWPccoFMxla2CftINybGDrN7QuZ47FOdUfVqOLnPcXOvqT+wFgNgstxcxNc16oJy0mtnLlBcGDa2tR/4ib9Ap+J40FjGUh3bGAixmo6TmcalQ3MkkxMDQLCqcTykQCbJ2Yh9TQQgmdVMk6bkpfWPvFUa9F43iVTL3c5VONR+JEQAPRQ9+VTkpObPVMTVr6+0aCefI+e6gq1S+51GnID8IXlmGJU7aMIqFtAblW6fdtaLAkXXk4YphhigvUeJMJhwMdFOa1MaNt5KhQwt0+IiIHmfNTFW21abnQQF5rik3QWN1lNJlXaxlgO6JpnYmn90L3SqUj8onyWW6g4qWjhjzTDWnULRsJUf1ydAfRQswm0rW4ZwtoInXdS1ZG72X4GyqSa78jQ05RaSfXRELMDg2QReNZg36m0jyG6H6TwTlB9dNApHYm7WzAOtkhR9wnEUTh3ua1wDbgSBJB/DJES3XnKetGYOFs0OiZiYtO5uhvgfEpZiae3djIIB1dlMybw0+aIMkNaSIv73/sQqyI26JLzQ+FvkP0XuFplAFmcbq2yjkTHUwB/+vZahCGeNY4031nG2RhIP4WtBB9XvI9EpAh2g4fRosrPL+9rsBaGgGHVXlpknYMaTM7+y5ticW6YP+/NE2KxhLASZklzvPcn80N4t0uBg85HK4/YqRujY8FZTwoeQJILSbSSZ/wDafh/JDWCxAYf5toiW7qRY7VtiOW8/khLEUYk/n+qzq4mxeK7zyVb6sAoxJXmpWIWkWO45BSilESFBha0m5gSrLcU3oekxJ6qCI14tCcYo7BeHVhka4yAZgnQ3gwV5p143BargnbWJ/wBpxPNSMq08ut0mObG5J9lFNTqEEry9w3C8lh/2oqrSiastDdYU0WEXlZZaVPRKuGpA0brxN01StB5quapTEaX1oA8ra81EOIHZZxqkm6npMlMNa2E4ib3vt/Oa3+DYZ9VwgSUN4ahyW5gMQ5kEGFlp0XgvZsYdj61Ytu0tDdb7HzUtfiJq1J2JDW+U2tzQgeNOeLuJgWuiHsuwvrMnRoL/AGFvzI9lYzRoBCSSS0yiQn2wfmcaRsKlGAfxZnZfTMGtP9QRWsLtrwqpXwrm0QO+aWvYbB0tcHHKTobA9YQcfwNNhr0qVZ2Sk+o1r3zGVhPivsbRPVGHGOEUA4ZaLWil9lThujWE67OMmbzrO6H+P8Fe4k925uYBzmEZXMcfjbldBgOzQ4SIIvqhyrhatLLFaoxskj7Q+sNBP6LLYoon7SJ1BaRrI2PmP7LO4tgcrBvMz1vZZlHGVi4AhxA0qgEHmHO26eyJamIGIoFwgObHeNHyuNswH3HEWOxkJhoSqMjZR4jD+EHrqr9alqN/57JOOVpaSQDuNW7TG4mJQZQpQNbr1SxcWdfqvVWkWktdrzGhGxH9tlC1sHoVRoNYTORzXA/E0gQQebTa2x21WRj8K6kZbOXZpuR06+a0mMgt2m4Kt4WoKk036/K48+R/NNw6H8LjuvotrCVtSN1n8T4PBJaPboqdNtVo0PvP6K9TgiqX0UVR43WVT4oQLiFDX4qSpg1c4nVJ1aEP1sUUzMeZ3WsRqYjEqFuNjVUziCZ1URBOxQaP1wK3g8Y0G6wQHbAlTUa/MJgOOG4ll8xtsrtXGCABohTAUnvALWuI3gGw6xpeFs4TAVcwzQ08nELGNaIsDTsCV0XspSH2jujQPWSf0C51TcQ2Bfr/ADqiThHFK2HZALACQXNe258MDL6pEvroaSEKPaWs74alM9Cwe23uq+K7ZVmujMG9Pq+f2cH3WtTBjCSSSI8VqLXiHAOHIif1QdxP6NKby9za1YalrPAQDyD3NLhvF5RokEHEDwE0W1B3jnhzhAMgiJmQSRJkaE6LNoB9F+dt9Q4G4c06tcOR/YEXC6h2n7LmXVKYJa67mjVp5jmP0QE6llJa6+3+1mtRSyNqOBpzO7HfEPL74/EPUKPH4KZj4hsVJV4WLkazI81NhaxrfZv/AO+3/tu071o+U/8AmDX8QncXLGE0gju32G3Nh5zuFXq0S0lrvfY9QtPF4edocOiqh2YZXiCNP8HkqPGCeHfZuIAJ8LuR/wAqHEUn06kH4mn36g8uq9Ow0WXurWLm5XmSPhduBNwemiIKuBYBuLpAkQWEtc4TLrZmkAex5aoV7X8MdhcQ5sxB1BsQbgjzC2ux3HBhq5FUHK6A68EQbH0BmdtVY+kp4qSXH7Vop9Zd4g/LsWR3bgUhQVhhUcc02guFhsN+Wiyg4zIuSZ8+pRdwiuyrTc4MAIyNcb2LiRlF4IIGpuhSk/KXDe4/NaiLIpOOoHT/AAvD8C7ktXBUbMkiZM7i92+VuSmq05MNB/msclLVxkU8C/kYVmngncxC38JTNVmTKS4kOb+loEx4UqOEADg4ltRpjKYgg67yCI5H03aYzG04Gl+f9l67oOEZfFfbb+bbq9VaABHMyB00jmFTr1TLspIA02/2oq5gRUpCGF7QRcNtO8W1NgtLA8Rq0pGYiDFnnntmBEX0IVDhONcysajTOTxgHRzhAEj1JVbhrnmrlkjMQBraTcgbkCVAZM4pXr03w+q9o8OTMA8gNklmVsOiNjPS0q3wjE0Kkio9/eCczKpcxw08UxmI0vPorJfSfTq1GUmzSqDuswcWmmAGPDgTIIIbJ/FOthh4fijSXAtc8NcTSa7KcggwA8+LLp4REAFQE+FxDKc5KZLReWUxWLv+WaTvsD0XutjGOMyb82PB9oQs/iLjDsgnnz5KEcfqbD/6qjtiSSS0wcBJJJAxQh244LTLe+Ah9wY3sTJ6pJIsAtE+ONQVW4phhqJBEGRrM2IOxFrpJLLdeKv21EVXWfmcxxG5aWgu6TMxznyGJWbdMkiGZUlKo1MkqPdRk3OoAv5WHsBC0qlb6zhKlOpd+Gpl7Km5pjSk4bgGYdqBA2TpIA/hOLcys1oPhqOYHDYw+QfQ39VBxanlxNUD75/NJJaZaeCxJAI/2tvC4kOpuZlgWcYPxEaF06nX3SSWPpuGfXdRFXI4iWEHycPEPUSPVV+HfaBoNrgT56e0pJKTi1NiaQa8gbSPa0+qoYtl5SSWmXrDGL/zqtmq0DQR8JHS4I9kklICjAYvM6hRcJ74XM6Zm1CZ3Py7/L6AOxbyyoxwJm+bk7xRceiSSAtxvDi2mCX5s2Ho1tIgvdlI16j2WAKIN0ySqV//2Q==">
            <a:extLst>
              <a:ext uri="{FF2B5EF4-FFF2-40B4-BE49-F238E27FC236}">
                <a16:creationId xmlns:a16="http://schemas.microsoft.com/office/drawing/2014/main" id="{A4536456-50D3-CE41-9094-A060A10D2E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8188" y="-193675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11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5846" name="AutoShape 19" descr="data:image/jpeg;base64,/9j/4AAQSkZJRgABAQAAAQABAAD/2wCEAAkGBhQSERQUExQUFBQWFxgVFRcXFRcXFxcXGhUXGBYXFRcYHCYfGBojGRQUIC8gIycpLCwsFx4xNTAqNSYrLCkBCQoKDgwOFA8PFCkcFBgpKSkpKSkpKSkpKSkpKSkpKSkpKSkpMikpKSkpKSkpKSkpKSwpKSkpKSkpKSwpKSkpLP/AABEIAOUA3AMBIgACEQEDEQH/xAAcAAABBQEBAQAAAAAAAAAAAAAGAAEDBAUHAgj/xAA/EAABAwIEAwYCCQQBAgcAAAABAAIRAyEEEjFBBVFhBhMicYGRMkIHFCNSYqGxwfBy0eHxghUzU2NzkqKywv/EABcBAQEBAQAAAAAAAAAAAAAAAAABAgP/xAAbEQEBAQEBAQEBAAAAAAAAAAAAARExIQJBEv/aAAwDAQACEQMRAD8A6anSSRkk6r4zGNptzO9EG8U7WVHEhji0dLfnqijlzgNSAq//AFKlmy94zNyzCVyrF8XcTd5J6klR0OIum7lm/TX8uxSkue8I7Q1KLh8zd2k2I6fdPX3R5gsY2qwPYfCfccweq1GbMTJ0kkQkkkkDEJwEkkCSSTopoShOkgSUJJ0QwSShJUIpBPCSikkknhAydKEoVRGmJTrL7Q4w06UNnM63kNyfyUUL9p+OZn5Qf8DkOvNB5xJqOe1swxjqjyInK2JLZ11HVXOMvLGHNv4gTMzyFr2IPqhvBY4sfIDSZmHCZiNZ5cljrpPFzE4VrSfEWkkanTmSFawNBroAdmE3m0dB/PRZn1MVPEZEmx5unn+XnCt8GpCmHPqNzzBbDi3LrYWIO2o+WJTFa9UmmYJtqCfu2AB5mSPOVscA446ibXadtiP2KGnYptPBlzmuqNdUysBPwVL5y15uWgiY20WfwzjwcG0s3dvzSx9spJtDyT4Qba28lWa7RgO0lKpqch0h2nvotUFcTf2gy1Htcwht6ZE+MPZIJc0wMrjqBp4Ynfe4F2mdTpgh9gNDcTs310V1nHTk6F8L27pujMwt8iD7abrWw3aCg8SHhvR3h/WyqNFJVqnFKQ+dp8vF+iixHGmMAzSJEgGAY3JHytHMoL6SG8T2uMxSovdzdBDfSdfNL/qNR13VHMPK367qaYJISWNhONhvxukcyBbzLSR7rYp1ARIuqPQSTpQiGSTp0UyaF6SRDJJ4SRSSSTqoihYfGab3VRl+HLBvAvJM30gey3EK9r8G9z2uGY04hwDS4Dqdgd7rNWdc17R41znucSCW1AxmWw7rK52Zo2BcQByAjZYr6oG0ovx/BDUY93xZGFzQNXvJa1rB1c5zY5SV47SdjThqbQLyQH1C5sOe1vjFNoM5Q7MP+I5qOgZodpHsyBwz0mVBVbSfOTMNYi4DhYjdT8U43TqMimSGOJqd24Amk90ZmtdEvENaZMC+m6xsW2CQAbcxc+Q5Ko9lwQIDhI9VfGav4vjD3tYwk5KYhjdh4Q0nq4hoBPksrDVXNqBojr5ERPW2ynAleR4STraDF5HJVE+NxhqVM4MS0A/8fCI3uACrvDaRaM+YmDMA284/dZDhuTf9OitYGvlJkwIQbR7QxcjyheqfbAtmGE+bliVXSFU0TF10Lsp2vrYjEtphjGgXcYc7IwEZ3m9zENA3c4BEHE+J5XPyk5nGXOcQ4iNG2t4elgdJMuQf2SzUaTi3wvqgOLtw0SGNHK8n2XvH4nIwnfb/AAs1ZF2vxup99x3uSf1XmnxDNFz+qFadVxm6s4TEElB0Hh75gg6ajYjkt3hmONI+EmPuG4P9J2PRBPZ8VahLaYJgTpKIqDHAeLULMq2DrBcQbUFrHcHZWVz+lxAtIMwURcD49nPdvNz8J59Dz6LcrnZjfSSCS0EknTKB0ySeECTJ0lREnBSSUAZ2ww/dFzy4MpVAWkwW5S6xuNbwY6rlfafjdUV3Nc82DW7nM0CWuDjsQdBaF9DwuTfTJ2eJq08QGgM7vu3QALtdLRA6OPoFMXQlwzhdOvl713dstldBPXKY0kCATsVHjqdNzRbK4EgDUC+gO6yqWOdTgmS3SJ2/tqtzimHy0qdRwgPkN/EG6u9yBGs9FLPWoxqmFjqoXvLARsdVZqYzTmFnYzGlwhWajya0qWmyRbXlz8lRo6zyUtGtERrK0i+zEtiCCpMJR717WNEuc4NaN5JAA9yqPeTJIHstXszVy4mm9p+A555EEAH0JlSq6c3s+adPM34Q4sBsRDSGSOmYO9L7oE4tWmo69hm9bnRdaw+lOmbMp0Kji3+mkRfmCXZvMLi+NklZ4qqHq3w43VEhbXB8PpaSSAP55qjo3YTBimx1Qi7i0DYCbG+q2Hw6pECxgxzgbeypUcQKVA02m7GguI52nzIG689oeIjB0mmYqPbJM6S2LW5ED1UGd2lw5p1AJBBEtLT1uDyKp4TGgR4t/ULAZxR1WqTsTp0W7hOCOqAuaZi5G46nog6XwfHd7Sa7fQ+fNXUFdmscaTsjtJRoDPVajJ0kkyIdIJJ0CShJOgglOlCSBKlxnhLcTRdSeYB0MAwecHXyV4KrxGqW0nkHKYgO1gm0gbkTKDhPaPssME1zXnvKuaA6MogTo2TmkZb2iYQ4/irgxzXTqA0HWwMk9P7o+45hGudnkyAKdIE5oYJl5O73OJPr0Q9iWspDxQTyIBKmt4FG4yVr9mexuJ4g8toMGVvx1HHLTZOmZ3M8hJXnH1aFR892RaCRDTM6iOll0n6P/pCwmHoU8K9ooNBP2sy1zj81UG4c7SbgQBYLWoDO0X0W4zCRenVa4E/Zu8VtZa8BxHlKETgqgk5Tbouudo+0H1jFgCbEQdmtnY7nrpdZeM4JTa113FoPha3KIM3Imx3taVNPxzmm6bHVb/ZzAFveuP8ASOR8MmD7Kt2wpMbWGQtkta45RAEjYaDT81u8EpuGFo5/DnDyAdS0usfIkmJSkH/DMbmp4t5IthmMHTM2HfpK5biK0/zXqj/g7AMDjSbuDabWidzIMDmJ/Nc9xNjHKykEdCnJKKuzFCX5zowZvXYIV7yF0LsTgQ7Dve6QCY9BrKU1cwb/ABOc4nUZhe/meSFe2PaB2KruvIbDfONUUdomHD4N1UggukNnWSYafz/JczpVP8+aSDZ4dUDbor7O8b7uoHE2v7IGzFWBiSBE/wC0sB9xTirC/vKYgcrWO8ef7rf7PcfHdn5gLx+sLmuDx8tDDudeqIuBNNMkOtP8souOn4XFNqNDmGQfyPIqWEF9m8eaVXKT4HmD5/K7+c0awtMGTpJ0CSShKEEKSdJEJCPbPjBae7n5Yga+L5j53A8nHki8IB7TcLfUHeZ2nM8NyiZa17S5pJA8UgAmJiRyUvGvnoIxPEBJ6CB59PLRCmNrFzi484AWlxR4a8sEgtsT5HT8lQbgqlaoynSa6o905WsaSTubDlBU+W6iw1BpiC1zyM0AFwbc+FwsZEXiYzBNUwogkQRMOcyXtAj5m/E0jyggot4J9DeMqumqGYVszmec1T/ixhkHzIW72h7BUG06PdVzSxORwZVe61VrAfDXjQnQOuNAdAtMAjs9jIeKbzECaZmQWiTkadwZkeoU/aPj7gxzAfE4AGBGQau/Ye6zavAK7nD7B7HHXanIE5munw6THPTkqj8Q4X1MCSRvHVFUzTdMuBJc0gcxIgE+iM+HYgVxQj4mhlN08gABPoEG96Zk+qIuxJLalRwk5WwBsXvMNPoMxSkdP4Jh2DCVyfieajosTAiB5G/lC5nxLDQ89TJ/wjIB4pmm2bSSNNBDnf4QhxXE5def+lmKzTSuuz9iuGGngKJMS8ZzIECfh11GWDb81ybg2D76rTa6zC4AnpqR6i3qu3t4qwEMDhZgmBbMBcibWGUAbQmpQD9KmOEUqQEXzOHkP7n8lzukCDyRP2qxgrYmoflaco9NfzQ1jKgAWoiw2vcBWmQVkYam43Vp1UtIG6C/mLTIRxwGqcTTDQftGCQPvcx1QBUqlok6rf4aX02seDBJUab9MubWGoM3Hkuj8FxedkEy5sTzgiW+1x6IJwOKbjy4Na1uIpjNIt3sagjTNA21Wv2e4iG4jLPxANI66tPTl6pEowhJJJVkk0r0kgghIJ0xQJc07Z4ipSpNpFoinWLibzlcLGxuDmJ9CNl0yEP9sOEirSzETAh0C+U6OH9JuehcdlLFjivHsPFQvb8D4INuXRN2Y459UxdLFZS5tMlrwNSxwLXR+LKZHULWxvDi2kWOvlJHpq0hYBw5YCfl0PKD/YrMbr6Nw2LbVpNqU3BzKjc7HDRwIsf8HQyuf9tKQq4Wi3djy5jhrex8iNL2goZ+j/t2cDVFCu6cI92pv3Dz8w/AT8Q/5efQOKcJyve4mWQXt0gzcAR1/ULVYc44XxF9GqwVBmvzjMDt+F3XfooO0+Eo1GtqUgAIOcXD2OHwgtOoiBm3IKj7R1s1UtKwqWPLJa4uc24kajnrqDyPokWs99FF/Yrh5NKbA1KhMuiMrGxJnqHR1hCdKsHmBqTDfUwP1XRsTwzu3totMZRkAHIeGT55XH1VpFqlxZjqZZl+1cAMxPiMWM9ZMDRBXEqJq4o0/fpAGafIAytXhvjxzQLgOa3WJABMSdJhUMJXzYmrW842jNM25ZQVIor4dwJw7stacuZ7czRP2gAyzHmD1AKtcRccO17nSHBsebnH/Xsi/hFb6lgZyjIxneEERd4LmiNDEt189Vyntbxkl7aTjBgVKn9TrtBPPL+qiM4tMXuf33VDEYfM4clOKs32TvetD1QowEzCM9+kKvi8SQ3w+6p4ao4nU9URrVDL42WzisbDABsPZDOIxBLrdFoD/ttnU6pi60eA8Qc1wexxDmmQRqCuocOw1DEj6zJp1hDntB8BcL73Erm30e4QVcS2mbtJuuju4EaAd4vCXC386KIMgUlHh62ZoKlCqGSTwlCCFJJJEPCYp0kVzjtnwYUq0tEU6omPumbgdJg/8kCMo+KpRdvp0idPyXau1PCxWoG0uZ429YHiHt+i5D2lp93WbVGhgk9NDPPdZsbl8ChZBcx/UDof7f3R52P+kPLh24LE2y+GjWJs0fLTqcmg2a7QAgHmhntHhZy1G7i/7EfmPZYOYOEHUafuCrEol43h3MxFQOZEmBM+6xzEOJ5HXy091q4fjffUMlUl1SkBkdqXsaIDXHm0aHcW1Cw2Zqk5GkiddvUmyGqnCsM44iiGiT3tMCNznaul4riWZ9V4uSX5OoJMRy5oY4Nw7uz3hkO0DgYawEQ4tO7yCRIsATutJ9aGE6ADKOm1vSFLWpFDhT8ja1Q3IaY6u0v7z6Kz2d4WarWM1diKjaYnkdz0PiJ6LOpn7Ou3k0ZRGtRzmho9iT6I94Pw7ucQ60igwNbtL6je7pxzjMXeQRE/a3jLRRyk+DPmcOYYIAnUk5Gi/ILkWLrvqVHVHnxPcXO5Sdh0AgeiKe3fFTUr93TtTpDLyJdY3G1g2yFajzaQtSJUtF5CuUxKoscLSrbK2yIevSkKxhMK0CT/ALUBqyvVVxhFRHWeqtVq0MAVdtIm8BSOYgKfo1f3dd1Q7NgW3K6njMT31IbGJjrouW9m8QKdud11jg1MOpMPushcGxcuy7Efm3+4P/xW0h3DUzRrEOvluDzaf3goiBViUkkky0iKEkklAkk6SBly/tlwYA1qcWb42f8ApvP7Ot6LqKw+1XCu8p94BLqYdI+/TI+0b5xcdQixxjA/aUXMd8TZjyCFcbSyuP5orxWGfSxQpsDn5tA0TnY4a+Ub7QpcN2fpsdmqxUd935W8j1doZNlJ40yuzXZ+tXILGPI2gGT7aea3cbLCBDZaIEwGt/pAsNPNXK/HX0m/ZuLOQbInqhzFYouMuNzNufmpfSePeIxTpkuHLX1Nv2VV2MMXMxpey8MbMxZem4ck3kC0WkmeQ9L8kxdaXZ3Aiq/Ds/8AExLySfwU2G/QZv1RtjOKmnTmDnzucHc2tBpt85c4gHqhXgODdSfJsQ05B90uPiPmQG+wR92S4eH4l+cBzKVNsBwluZ+ZrfZrah/5J1HHcWX5qjn3LnF09SZ/wquJb4QdLLoX0j9jnYfx02zQJJtcsn5XeWgO4hc9zWjZbjKk1ysMcVSqWd0UpxOUoNKhSJKsVOnJUsLxJuqapjG2i5UxV/DqapErNbXOsBvqrDcYNNeqI06LjIMrpfYntDLRTdfYLlNHF3RR2VxX2rQbXCiusY45gx/IlrhyWnQ+Eb2WcGk4a+tj+f8AlTcJxeZpbu2PYolX0kk60iBJOkoEkmc6ASbAXJQzj+2rGuy0wHATLzcTsGtEW6k+iAkrVmsGZxDWjcmB7lYWM7b0GHKzNVdp4YA9z/ZBvFeNio8ZwajpEF7jkE2gUxDfUrPw2Ipsc5rmd9V+Wmwnu23N6rhdwFvCCJ3KmtY1HYZ2Jq1HUaNrzHwME3bm/qBJaNzohjib3CSIkE5uUaCOkooPaOqynVFSqQTTDaVJsNZcnxBjYAb8R9ANNQ+q7MPFPL228lFijUrkmBLjz5KI4SLkyeSsugaEDpv6qMvcdrIrzQZz0N1dY9gOYySNOW2nSwVR1O2onkq9XwxJN9OsawiNzCY4d41ziAJkyYGoN4vFhouucB4jT7p1apUo0jXf3gaarG5W5WtpNgut4WzG2bzXzri6pJ1t0/c7qFmGnQDrMBWRLdfU2elWaWh1KqwiCA5j2kciAboE7SfQ3Sqy7Ck4dx1a4OdS9Pmb5XC49ToGJiPSFfwfGcTQM0q9emfw1HgeUTCqKPaXs1XwdQsrsLT8rhdjxMAtdoQVgPJJiJR1xPtzjMRQOHr1BVYSDL2Nz2MxnEGChkMAkZIveCb/AOFdGSJVig+DeArLsI03hw9U31BqCSnWadyVaZVA+X3UFDBSYAWzhOEaSpaqrRqn5Y9roi7MwKjS46nXqvGDwbW3tPPZWQBm6rOrjtHDm5sPEi4P9wqXBg0VS64cRkIOhsCCPUEQgbgzqrhDS7YmScpRlw2mW5cxvIMKalglSSSW2UKSShxj8rHHoY80GFx3iYqNcxpGRpIeZImNQ2OX7FBT6NOkzNWcWy3NSpM/7lVpsCCbU2z8zhzgFEPFuL06LqbajWPccoFMxla2CftINybGDrN7QuZ47FOdUfVqOLnPcXOvqT+wFgNgstxcxNc16oJy0mtnLlBcGDa2tR/4ib9Ap+J40FjGUh3bGAixmo6TmcalQ3MkkxMDQLCqcTykQCbJ2Yh9TQQgmdVMk6bkpfWPvFUa9F43iVTL3c5VONR+JEQAPRQ9+VTkpObPVMTVr6+0aCefI+e6gq1S+51GnID8IXlmGJU7aMIqFtAblW6fdtaLAkXXk4YphhigvUeJMJhwMdFOa1MaNt5KhQwt0+IiIHmfNTFW21abnQQF5rik3QWN1lNJlXaxlgO6JpnYmn90L3SqUj8onyWW6g4qWjhjzTDWnULRsJUf1ydAfRQswm0rW4ZwtoInXdS1ZG72X4GyqSa78jQ05RaSfXRELMDg2QReNZg36m0jyG6H6TwTlB9dNApHYm7WzAOtkhR9wnEUTh3ua1wDbgSBJB/DJES3XnKetGYOFs0OiZiYtO5uhvgfEpZiae3djIIB1dlMybw0+aIMkNaSIv73/sQqyI26JLzQ+FvkP0XuFplAFmcbq2yjkTHUwB/+vZahCGeNY4031nG2RhIP4WtBB9XvI9EpAh2g4fRosrPL+9rsBaGgGHVXlpknYMaTM7+y5ticW6YP+/NE2KxhLASZklzvPcn80N4t0uBg85HK4/YqRujY8FZTwoeQJILSbSSZ/wDafh/JDWCxAYf5toiW7qRY7VtiOW8/khLEUYk/n+qzq4mxeK7zyVb6sAoxJXmpWIWkWO45BSilESFBha0m5gSrLcU3oekxJ6qCI14tCcYo7BeHVhka4yAZgnQ3gwV5p143BargnbWJ/wBpxPNSMq08ut0mObG5J9lFNTqEEry9w3C8lh/2oqrSiastDdYU0WEXlZZaVPRKuGpA0brxN01StB5quapTEaX1oA8ra81EOIHZZxqkm6npMlMNa2E4ib3vt/Oa3+DYZ9VwgSUN4ahyW5gMQ5kEGFlp0XgvZsYdj61Ytu0tDdb7HzUtfiJq1J2JDW+U2tzQgeNOeLuJgWuiHsuwvrMnRoL/AGFvzI9lYzRoBCSSS0yiQn2wfmcaRsKlGAfxZnZfTMGtP9QRWsLtrwqpXwrm0QO+aWvYbB0tcHHKTobA9YQcfwNNhr0qVZ2Sk+o1r3zGVhPivsbRPVGHGOEUA4ZaLWil9lThujWE67OMmbzrO6H+P8Fe4k925uYBzmEZXMcfjbldBgOzQ4SIIvqhyrhatLLFaoxskj7Q+sNBP6LLYoon7SJ1BaRrI2PmP7LO4tgcrBvMz1vZZlHGVi4AhxA0qgEHmHO26eyJamIGIoFwgObHeNHyuNswH3HEWOxkJhoSqMjZR4jD+EHrqr9alqN/57JOOVpaSQDuNW7TG4mJQZQpQNbr1SxcWdfqvVWkWktdrzGhGxH9tlC1sHoVRoNYTORzXA/E0gQQebTa2x21WRj8K6kZbOXZpuR06+a0mMgt2m4Kt4WoKk036/K48+R/NNw6H8LjuvotrCVtSN1n8T4PBJaPboqdNtVo0PvP6K9TgiqX0UVR43WVT4oQLiFDX4qSpg1c4nVJ1aEP1sUUzMeZ3WsRqYjEqFuNjVUziCZ1URBOxQaP1wK3g8Y0G6wQHbAlTUa/MJgOOG4ll8xtsrtXGCABohTAUnvALWuI3gGw6xpeFs4TAVcwzQ08nELGNaIsDTsCV0XspSH2jujQPWSf0C51TcQ2Bfr/ADqiThHFK2HZALACQXNe258MDL6pEvroaSEKPaWs74alM9Cwe23uq+K7ZVmujMG9Pq+f2cH3WtTBjCSSSI8VqLXiHAOHIif1QdxP6NKby9za1YalrPAQDyD3NLhvF5RokEHEDwE0W1B3jnhzhAMgiJmQSRJkaE6LNoB9F+dt9Q4G4c06tcOR/YEXC6h2n7LmXVKYJa67mjVp5jmP0QE6llJa6+3+1mtRSyNqOBpzO7HfEPL74/EPUKPH4KZj4hsVJV4WLkazI81NhaxrfZv/AO+3/tu071o+U/8AmDX8QncXLGE0gju32G3Nh5zuFXq0S0lrvfY9QtPF4edocOiqh2YZXiCNP8HkqPGCeHfZuIAJ8LuR/wAqHEUn06kH4mn36g8uq9Ow0WXurWLm5XmSPhduBNwemiIKuBYBuLpAkQWEtc4TLrZmkAex5aoV7X8MdhcQ5sxB1BsQbgjzC2ux3HBhq5FUHK6A68EQbH0BmdtVY+kp4qSXH7Vop9Zd4g/LsWR3bgUhQVhhUcc02guFhsN+Wiyg4zIuSZ8+pRdwiuyrTc4MAIyNcb2LiRlF4IIGpuhSk/KXDe4/NaiLIpOOoHT/AAvD8C7ktXBUbMkiZM7i92+VuSmq05MNB/msclLVxkU8C/kYVmngncxC38JTNVmTKS4kOb+loEx4UqOEADg4ltRpjKYgg67yCI5H03aYzG04Gl+f9l67oOEZfFfbb+bbq9VaABHMyB00jmFTr1TLspIA02/2oq5gRUpCGF7QRcNtO8W1NgtLA8Rq0pGYiDFnnntmBEX0IVDhONcysajTOTxgHRzhAEj1JVbhrnmrlkjMQBraTcgbkCVAZM4pXr03w+q9o8OTMA8gNklmVsOiNjPS0q3wjE0Kkio9/eCczKpcxw08UxmI0vPorJfSfTq1GUmzSqDuswcWmmAGPDgTIIIbJ/FOthh4fijSXAtc8NcTSa7KcggwA8+LLp4REAFQE+FxDKc5KZLReWUxWLv+WaTvsD0XutjGOMyb82PB9oQs/iLjDsgnnz5KEcfqbD/6qjtiSSS0wcBJJJAxQh244LTLe+Ah9wY3sTJ6pJIsAtE+ONQVW4phhqJBEGRrM2IOxFrpJLLdeKv21EVXWfmcxxG5aWgu6TMxznyGJWbdMkiGZUlKo1MkqPdRk3OoAv5WHsBC0qlb6zhKlOpd+Gpl7Km5pjSk4bgGYdqBA2TpIA/hOLcys1oPhqOYHDYw+QfQ39VBxanlxNUD75/NJJaZaeCxJAI/2tvC4kOpuZlgWcYPxEaF06nX3SSWPpuGfXdRFXI4iWEHycPEPUSPVV+HfaBoNrgT56e0pJKTi1NiaQa8gbSPa0+qoYtl5SSWmXrDGL/zqtmq0DQR8JHS4I9kklICjAYvM6hRcJ74XM6Zm1CZ3Py7/L6AOxbyyoxwJm+bk7xRceiSSAtxvDi2mCX5s2Ho1tIgvdlI16j2WAKIN0ySqV//2Q==">
            <a:extLst>
              <a:ext uri="{FF2B5EF4-FFF2-40B4-BE49-F238E27FC236}">
                <a16:creationId xmlns:a16="http://schemas.microsoft.com/office/drawing/2014/main" id="{8DDDE71B-9EC1-6949-A58D-D6E5D2AF0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8188" y="-193675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11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pic>
        <p:nvPicPr>
          <p:cNvPr id="35847" name="Picture 15" descr="https://encrypted-tbn2.gstatic.com/images?q=tbn:ANd9GcSVzGyI5O4O9UD3Xbkn2Z9cB5wFeiKy-PVeDF8r_AcL7YtAP18qMw">
            <a:extLst>
              <a:ext uri="{FF2B5EF4-FFF2-40B4-BE49-F238E27FC236}">
                <a16:creationId xmlns:a16="http://schemas.microsoft.com/office/drawing/2014/main" id="{734B6857-C103-B84D-BF59-20ABB494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960563"/>
            <a:ext cx="23288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>
            <a:extLst>
              <a:ext uri="{FF2B5EF4-FFF2-40B4-BE49-F238E27FC236}">
                <a16:creationId xmlns:a16="http://schemas.microsoft.com/office/drawing/2014/main" id="{6935A73D-C0FE-4D4F-AAF4-12FEA31B8B15}"/>
              </a:ext>
            </a:extLst>
          </p:cNvPr>
          <p:cNvGrpSpPr>
            <a:grpSpLocks/>
          </p:cNvGrpSpPr>
          <p:nvPr/>
        </p:nvGrpSpPr>
        <p:grpSpPr bwMode="auto">
          <a:xfrm>
            <a:off x="1069975" y="544513"/>
            <a:ext cx="7616825" cy="1020762"/>
            <a:chOff x="0" y="0"/>
            <a:chExt cx="853" cy="115"/>
          </a:xfrm>
        </p:grpSpPr>
        <p:sp>
          <p:nvSpPr>
            <p:cNvPr id="36869" name="AutoShape 2">
              <a:extLst>
                <a:ext uri="{FF2B5EF4-FFF2-40B4-BE49-F238E27FC236}">
                  <a16:creationId xmlns:a16="http://schemas.microsoft.com/office/drawing/2014/main" id="{0CEEED7D-5A20-6345-A396-7A69535624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6870" name="AutoShape 3">
              <a:extLst>
                <a:ext uri="{FF2B5EF4-FFF2-40B4-BE49-F238E27FC236}">
                  <a16:creationId xmlns:a16="http://schemas.microsoft.com/office/drawing/2014/main" id="{A3BEFE56-EF45-C34D-9D73-B01DCF9B69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6871" name="AutoShape 4">
              <a:extLst>
                <a:ext uri="{FF2B5EF4-FFF2-40B4-BE49-F238E27FC236}">
                  <a16:creationId xmlns:a16="http://schemas.microsoft.com/office/drawing/2014/main" id="{25C8F912-84BB-304E-AE35-B1C0C6E42C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6872" name="AutoShape 5">
              <a:extLst>
                <a:ext uri="{FF2B5EF4-FFF2-40B4-BE49-F238E27FC236}">
                  <a16:creationId xmlns:a16="http://schemas.microsoft.com/office/drawing/2014/main" id="{A7AC7B39-863C-1441-B9DF-C3B1218EF6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6873" name="AutoShape 6">
              <a:extLst>
                <a:ext uri="{FF2B5EF4-FFF2-40B4-BE49-F238E27FC236}">
                  <a16:creationId xmlns:a16="http://schemas.microsoft.com/office/drawing/2014/main" id="{23E5952F-1AB4-CB41-B197-365AE61D2F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36866" name="Rectangle 9">
            <a:extLst>
              <a:ext uri="{FF2B5EF4-FFF2-40B4-BE49-F238E27FC236}">
                <a16:creationId xmlns:a16="http://schemas.microsoft.com/office/drawing/2014/main" id="{36B55BEF-988F-9046-8F76-1FF42C65A161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457200" y="517525"/>
            <a:ext cx="8229600" cy="1054100"/>
          </a:xfrm>
        </p:spPr>
        <p:txBody>
          <a:bodyPr lIns="82058" tIns="46890" rIns="82058" bIns="46890"/>
          <a:lstStyle/>
          <a:p>
            <a:pPr algn="l" defTabSz="1200150" eaLnBrk="1" hangingPunct="1"/>
            <a:r>
              <a:rPr lang="en-GB" altLang="en-US" sz="4000">
                <a:cs typeface="Arial" panose="020B0604020202020204" pitchFamily="34" charset="0"/>
                <a:sym typeface="Arial" panose="020B0604020202020204" pitchFamily="34" charset="0"/>
              </a:rPr>
              <a:t>Preparation for Telephone Interview</a:t>
            </a:r>
            <a:endParaRPr lang="en-GB" altLang="en-US" sz="4000"/>
          </a:p>
        </p:txBody>
      </p:sp>
      <p:sp>
        <p:nvSpPr>
          <p:cNvPr id="36867" name="Rectangle 10">
            <a:extLst>
              <a:ext uri="{FF2B5EF4-FFF2-40B4-BE49-F238E27FC236}">
                <a16:creationId xmlns:a16="http://schemas.microsoft.com/office/drawing/2014/main" id="{07042B5F-DB66-7140-AAC3-49FFF7B1F074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457200" y="1739900"/>
            <a:ext cx="8229600" cy="4183063"/>
          </a:xfrm>
        </p:spPr>
        <p:txBody>
          <a:bodyPr lIns="82058" tIns="46890" rIns="82058" bIns="46890"/>
          <a:lstStyle/>
          <a:p>
            <a:pPr marL="354013" indent="-277813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No need to do interview immediately</a:t>
            </a:r>
          </a:p>
          <a:p>
            <a:pPr marL="354013" indent="-277813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Ask what topics are</a:t>
            </a:r>
          </a:p>
          <a:p>
            <a:pPr marL="354013" indent="-277813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Write down key points</a:t>
            </a:r>
          </a:p>
          <a:p>
            <a:pPr marL="354013" indent="-277813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Choose location – quiet </a:t>
            </a:r>
          </a:p>
          <a:p>
            <a:pPr marL="354013" indent="-277813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Avoid speaker phone</a:t>
            </a:r>
          </a:p>
          <a:p>
            <a:pPr marL="354013" indent="-277813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Beware of conference calls</a:t>
            </a:r>
          </a:p>
          <a:p>
            <a:pPr marL="354013" indent="-277813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No interruptions – turn off mobiles </a:t>
            </a:r>
          </a:p>
          <a:p>
            <a:pPr marL="354013" indent="-277813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Listen carefully to questions</a:t>
            </a:r>
          </a:p>
          <a:p>
            <a:pPr marL="354013" indent="-277813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Stay simple.  Don’t assume journalists and listeners have tables, photos, diagrams</a:t>
            </a:r>
          </a:p>
          <a:p>
            <a:pPr marL="354013" indent="-277813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Be sparing on statistics – tell stories</a:t>
            </a:r>
            <a:endParaRPr lang="en-GB" altLang="en-US" sz="2400"/>
          </a:p>
        </p:txBody>
      </p:sp>
      <p:pic>
        <p:nvPicPr>
          <p:cNvPr id="36868" name="Picture 13" descr="http://lucymacdonald.com/wp-content/uploads/2011/11/339.jpg">
            <a:extLst>
              <a:ext uri="{FF2B5EF4-FFF2-40B4-BE49-F238E27FC236}">
                <a16:creationId xmlns:a16="http://schemas.microsoft.com/office/drawing/2014/main" id="{6393CA94-1FC6-844B-A9C9-E6C68B697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2163763"/>
            <a:ext cx="258127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">
            <a:extLst>
              <a:ext uri="{FF2B5EF4-FFF2-40B4-BE49-F238E27FC236}">
                <a16:creationId xmlns:a16="http://schemas.microsoft.com/office/drawing/2014/main" id="{291C184D-00E8-4744-8D4A-2BF237E8EA33}"/>
              </a:ext>
            </a:extLst>
          </p:cNvPr>
          <p:cNvGrpSpPr>
            <a:grpSpLocks/>
          </p:cNvGrpSpPr>
          <p:nvPr/>
        </p:nvGrpSpPr>
        <p:grpSpPr bwMode="auto">
          <a:xfrm>
            <a:off x="1069975" y="544513"/>
            <a:ext cx="7616825" cy="1020762"/>
            <a:chOff x="0" y="0"/>
            <a:chExt cx="853" cy="115"/>
          </a:xfrm>
        </p:grpSpPr>
        <p:sp>
          <p:nvSpPr>
            <p:cNvPr id="37893" name="AutoShape 2">
              <a:extLst>
                <a:ext uri="{FF2B5EF4-FFF2-40B4-BE49-F238E27FC236}">
                  <a16:creationId xmlns:a16="http://schemas.microsoft.com/office/drawing/2014/main" id="{D48D7592-1767-0D4D-91DD-3332D89D0BA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7894" name="AutoShape 3">
              <a:extLst>
                <a:ext uri="{FF2B5EF4-FFF2-40B4-BE49-F238E27FC236}">
                  <a16:creationId xmlns:a16="http://schemas.microsoft.com/office/drawing/2014/main" id="{2C1C00D8-4167-3640-95CA-3214DE2134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7895" name="AutoShape 4">
              <a:extLst>
                <a:ext uri="{FF2B5EF4-FFF2-40B4-BE49-F238E27FC236}">
                  <a16:creationId xmlns:a16="http://schemas.microsoft.com/office/drawing/2014/main" id="{143BE3B1-6F8A-D347-8BFF-099930B25A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7896" name="AutoShape 5">
              <a:extLst>
                <a:ext uri="{FF2B5EF4-FFF2-40B4-BE49-F238E27FC236}">
                  <a16:creationId xmlns:a16="http://schemas.microsoft.com/office/drawing/2014/main" id="{3B11F026-2585-2C41-AC14-BC55AFAFAB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7897" name="AutoShape 6">
              <a:extLst>
                <a:ext uri="{FF2B5EF4-FFF2-40B4-BE49-F238E27FC236}">
                  <a16:creationId xmlns:a16="http://schemas.microsoft.com/office/drawing/2014/main" id="{78BC1AE0-F0BC-6C46-9F95-AEFEBF2125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37890" name="Rectangle 9">
            <a:extLst>
              <a:ext uri="{FF2B5EF4-FFF2-40B4-BE49-F238E27FC236}">
                <a16:creationId xmlns:a16="http://schemas.microsoft.com/office/drawing/2014/main" id="{0BB4C3B2-59B6-4440-9EED-F90EC871C296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457200" y="517525"/>
            <a:ext cx="8229600" cy="1054100"/>
          </a:xfrm>
        </p:spPr>
        <p:txBody>
          <a:bodyPr lIns="82058" tIns="46890" rIns="82058" bIns="46890"/>
          <a:lstStyle/>
          <a:p>
            <a:pPr algn="l" defTabSz="1200150" eaLnBrk="1" hangingPunct="1"/>
            <a:r>
              <a:rPr lang="en-GB" altLang="en-US" sz="3600">
                <a:cs typeface="Arial" panose="020B0604020202020204" pitchFamily="34" charset="0"/>
                <a:sym typeface="Arial" panose="020B0604020202020204" pitchFamily="34" charset="0"/>
              </a:rPr>
              <a:t>Preparation for Radio Interview</a:t>
            </a:r>
            <a:endParaRPr lang="en-GB" altLang="en-US" sz="3600"/>
          </a:p>
        </p:txBody>
      </p:sp>
      <p:sp>
        <p:nvSpPr>
          <p:cNvPr id="37891" name="Rectangle 10">
            <a:extLst>
              <a:ext uri="{FF2B5EF4-FFF2-40B4-BE49-F238E27FC236}">
                <a16:creationId xmlns:a16="http://schemas.microsoft.com/office/drawing/2014/main" id="{21C1888D-69AA-D044-B03B-FBA87C100B48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685800" y="1739900"/>
            <a:ext cx="6265863" cy="4473575"/>
          </a:xfrm>
        </p:spPr>
        <p:txBody>
          <a:bodyPr lIns="82058" tIns="46890" rIns="82058" bIns="46890"/>
          <a:lstStyle/>
          <a:p>
            <a:pPr marL="395288" indent="-319088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Determine if informal, taped or live-on-air</a:t>
            </a:r>
          </a:p>
          <a:p>
            <a:pPr marL="395288" indent="-319088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Make sure name and position understood</a:t>
            </a:r>
          </a:p>
          <a:p>
            <a:pPr marL="395288" indent="-319088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Present main points and conclusions first</a:t>
            </a:r>
          </a:p>
          <a:p>
            <a:pPr marL="395288" indent="-319088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Ask for direction of questions in advance </a:t>
            </a:r>
          </a:p>
          <a:p>
            <a:pPr marL="395288" indent="-319088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Repeat your message</a:t>
            </a:r>
          </a:p>
          <a:p>
            <a:pPr marL="395288" indent="-319088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Avoid jargon</a:t>
            </a:r>
          </a:p>
          <a:p>
            <a:pPr marL="395288" indent="-319088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Make statements you can support factually</a:t>
            </a:r>
            <a:endParaRPr lang="en-GB" altLang="en-US" sz="2400"/>
          </a:p>
        </p:txBody>
      </p:sp>
      <p:pic>
        <p:nvPicPr>
          <p:cNvPr id="37892" name="Picture 15" descr="http://catherineryanhoward.files.wordpress.com/2011/12/radio.jpg">
            <a:extLst>
              <a:ext uri="{FF2B5EF4-FFF2-40B4-BE49-F238E27FC236}">
                <a16:creationId xmlns:a16="http://schemas.microsoft.com/office/drawing/2014/main" id="{573E47BA-7126-4348-B2E0-91CF38B07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2359025"/>
            <a:ext cx="19177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2F342274-03E5-6A48-B4CB-ABC58C9C93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IE" altLang="en-US"/>
              <a:t>Audience Focus</a:t>
            </a:r>
            <a:endParaRPr lang="en-US" altLang="en-US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683CD85E-C349-F54C-AD57-16AD2D9DC90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675"/>
            <a:ext cx="4181475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altLang="en-US" sz="2400"/>
              <a:t>Start with your audience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Who are you talking to?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Public not your members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What makes them tick – get inside their heads?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Build a bridge from them to you – relate to their experience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What’s the common agenda?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B470526A-2D35-1143-94F6-253EFD872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844675"/>
            <a:ext cx="3976687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1">
            <a:extLst>
              <a:ext uri="{FF2B5EF4-FFF2-40B4-BE49-F238E27FC236}">
                <a16:creationId xmlns:a16="http://schemas.microsoft.com/office/drawing/2014/main" id="{B7CC70E5-97B4-E04A-B83A-4E143201BC1F}"/>
              </a:ext>
            </a:extLst>
          </p:cNvPr>
          <p:cNvGrpSpPr>
            <a:grpSpLocks/>
          </p:cNvGrpSpPr>
          <p:nvPr/>
        </p:nvGrpSpPr>
        <p:grpSpPr bwMode="auto">
          <a:xfrm>
            <a:off x="1069975" y="544513"/>
            <a:ext cx="7616825" cy="1020762"/>
            <a:chOff x="0" y="0"/>
            <a:chExt cx="853" cy="115"/>
          </a:xfrm>
        </p:grpSpPr>
        <p:sp>
          <p:nvSpPr>
            <p:cNvPr id="38917" name="AutoShape 2">
              <a:extLst>
                <a:ext uri="{FF2B5EF4-FFF2-40B4-BE49-F238E27FC236}">
                  <a16:creationId xmlns:a16="http://schemas.microsoft.com/office/drawing/2014/main" id="{3FBC623E-0CAF-4A48-A93A-897D7A6C5E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8918" name="AutoShape 3">
              <a:extLst>
                <a:ext uri="{FF2B5EF4-FFF2-40B4-BE49-F238E27FC236}">
                  <a16:creationId xmlns:a16="http://schemas.microsoft.com/office/drawing/2014/main" id="{939980BF-1487-A642-9E32-BEC9FD7935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8919" name="AutoShape 4">
              <a:extLst>
                <a:ext uri="{FF2B5EF4-FFF2-40B4-BE49-F238E27FC236}">
                  <a16:creationId xmlns:a16="http://schemas.microsoft.com/office/drawing/2014/main" id="{6FA072FA-5057-9043-897D-056369CC22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8920" name="AutoShape 5">
              <a:extLst>
                <a:ext uri="{FF2B5EF4-FFF2-40B4-BE49-F238E27FC236}">
                  <a16:creationId xmlns:a16="http://schemas.microsoft.com/office/drawing/2014/main" id="{60AE3C47-906F-3B4C-A8FE-71A8E34CBE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8921" name="AutoShape 6">
              <a:extLst>
                <a:ext uri="{FF2B5EF4-FFF2-40B4-BE49-F238E27FC236}">
                  <a16:creationId xmlns:a16="http://schemas.microsoft.com/office/drawing/2014/main" id="{6DAA578C-A8AC-6A4A-881C-8729D68C14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38914" name="Rectangle 9">
            <a:extLst>
              <a:ext uri="{FF2B5EF4-FFF2-40B4-BE49-F238E27FC236}">
                <a16:creationId xmlns:a16="http://schemas.microsoft.com/office/drawing/2014/main" id="{B3FFF095-17FE-224D-98AD-E4D5C2737644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457200" y="517525"/>
            <a:ext cx="8229600" cy="1054100"/>
          </a:xfrm>
        </p:spPr>
        <p:txBody>
          <a:bodyPr lIns="82058" tIns="46890" rIns="82058" bIns="46890"/>
          <a:lstStyle/>
          <a:p>
            <a:pPr algn="l" defTabSz="1200150" eaLnBrk="1" hangingPunct="1"/>
            <a:r>
              <a:rPr lang="en-GB" altLang="en-US" sz="3600">
                <a:cs typeface="Arial" panose="020B0604020202020204" pitchFamily="34" charset="0"/>
                <a:sym typeface="Arial" panose="020B0604020202020204" pitchFamily="34" charset="0"/>
              </a:rPr>
              <a:t>Preparation for TV Interview</a:t>
            </a:r>
            <a:endParaRPr lang="en-GB" altLang="en-US" sz="3600"/>
          </a:p>
        </p:txBody>
      </p:sp>
      <p:sp>
        <p:nvSpPr>
          <p:cNvPr id="38915" name="Rectangle 10">
            <a:extLst>
              <a:ext uri="{FF2B5EF4-FFF2-40B4-BE49-F238E27FC236}">
                <a16:creationId xmlns:a16="http://schemas.microsoft.com/office/drawing/2014/main" id="{2AB1F8CB-4331-6946-AB4F-67EBCB344643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457200" y="1739900"/>
            <a:ext cx="6494463" cy="4183063"/>
          </a:xfrm>
        </p:spPr>
        <p:txBody>
          <a:bodyPr lIns="82058" tIns="46890" rIns="82058" bIns="46890"/>
          <a:lstStyle/>
          <a:p>
            <a:pPr marL="395288" indent="-319088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Look at interviewer. Don’t worry about camera</a:t>
            </a:r>
          </a:p>
          <a:p>
            <a:pPr marL="395288" indent="-319088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Talk with your normal vitality</a:t>
            </a:r>
          </a:p>
          <a:p>
            <a:pPr marL="395288" indent="-319088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Remember, smallest gesture is magnified</a:t>
            </a:r>
          </a:p>
          <a:p>
            <a:pPr marL="395288" indent="-319088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Be alert to signals to wind-up interview</a:t>
            </a:r>
          </a:p>
          <a:p>
            <a:pPr marL="395288" indent="-319088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Be open, friendly and relaxed. Never talk down</a:t>
            </a:r>
          </a:p>
          <a:p>
            <a:pPr marL="395288" indent="-319088" defTabSz="1200150" eaLnBrk="1" hangingPunct="1">
              <a:spcBef>
                <a:spcPts val="6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Average TV news piece is 40-60 seconds.  You may occupy 20 seconds.  Make the most of it.</a:t>
            </a:r>
            <a:endParaRPr lang="en-GB" altLang="en-US" sz="2400"/>
          </a:p>
        </p:txBody>
      </p:sp>
      <p:pic>
        <p:nvPicPr>
          <p:cNvPr id="38916" name="Picture 13" descr="http://www.northernirelandscreen.co.uk/DatabaseImages/new_4960802_retro-tv-icon.jpg">
            <a:extLst>
              <a:ext uri="{FF2B5EF4-FFF2-40B4-BE49-F238E27FC236}">
                <a16:creationId xmlns:a16="http://schemas.microsoft.com/office/drawing/2014/main" id="{ADF839B8-5A58-814A-9A88-328E77AB7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2163763"/>
            <a:ext cx="263207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">
            <a:extLst>
              <a:ext uri="{FF2B5EF4-FFF2-40B4-BE49-F238E27FC236}">
                <a16:creationId xmlns:a16="http://schemas.microsoft.com/office/drawing/2014/main" id="{43EE30FE-F0C8-8545-8F05-1AB50F470AB8}"/>
              </a:ext>
            </a:extLst>
          </p:cNvPr>
          <p:cNvGrpSpPr>
            <a:grpSpLocks/>
          </p:cNvGrpSpPr>
          <p:nvPr/>
        </p:nvGrpSpPr>
        <p:grpSpPr bwMode="auto">
          <a:xfrm>
            <a:off x="1069975" y="544513"/>
            <a:ext cx="7616825" cy="1020762"/>
            <a:chOff x="0" y="0"/>
            <a:chExt cx="853" cy="115"/>
          </a:xfrm>
        </p:grpSpPr>
        <p:sp>
          <p:nvSpPr>
            <p:cNvPr id="39943" name="AutoShape 2">
              <a:extLst>
                <a:ext uri="{FF2B5EF4-FFF2-40B4-BE49-F238E27FC236}">
                  <a16:creationId xmlns:a16="http://schemas.microsoft.com/office/drawing/2014/main" id="{16E09B2F-C027-6644-8298-6862F698B9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9944" name="AutoShape 3">
              <a:extLst>
                <a:ext uri="{FF2B5EF4-FFF2-40B4-BE49-F238E27FC236}">
                  <a16:creationId xmlns:a16="http://schemas.microsoft.com/office/drawing/2014/main" id="{86D5B768-585A-0348-B3DD-11451704B2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9945" name="AutoShape 4">
              <a:extLst>
                <a:ext uri="{FF2B5EF4-FFF2-40B4-BE49-F238E27FC236}">
                  <a16:creationId xmlns:a16="http://schemas.microsoft.com/office/drawing/2014/main" id="{F45E0780-4241-8C40-A3A3-6C9E78271A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39946" name="AutoShape 5">
              <a:extLst>
                <a:ext uri="{FF2B5EF4-FFF2-40B4-BE49-F238E27FC236}">
                  <a16:creationId xmlns:a16="http://schemas.microsoft.com/office/drawing/2014/main" id="{C2526A21-3A0D-6147-BB0E-201326DAA1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9947" name="AutoShape 6">
              <a:extLst>
                <a:ext uri="{FF2B5EF4-FFF2-40B4-BE49-F238E27FC236}">
                  <a16:creationId xmlns:a16="http://schemas.microsoft.com/office/drawing/2014/main" id="{BF493F9C-1693-6E47-A07F-1D1F0AF9BD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39938" name="Rectangle 9">
            <a:extLst>
              <a:ext uri="{FF2B5EF4-FFF2-40B4-BE49-F238E27FC236}">
                <a16:creationId xmlns:a16="http://schemas.microsoft.com/office/drawing/2014/main" id="{7F287EB4-417F-9642-9631-AA3875135330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457200" y="517525"/>
            <a:ext cx="8229600" cy="1054100"/>
          </a:xfrm>
        </p:spPr>
        <p:txBody>
          <a:bodyPr lIns="82058" tIns="46890" rIns="82058" bIns="46890"/>
          <a:lstStyle/>
          <a:p>
            <a:pPr algn="l" defTabSz="1200150" eaLnBrk="1" hangingPunct="1"/>
            <a:r>
              <a:rPr lang="en-GB" altLang="en-US" sz="3600">
                <a:cs typeface="Arial" panose="020B0604020202020204" pitchFamily="34" charset="0"/>
                <a:sym typeface="Arial" panose="020B0604020202020204" pitchFamily="34" charset="0"/>
              </a:rPr>
              <a:t>Preparation for TV Interview</a:t>
            </a:r>
            <a:endParaRPr lang="en-GB" altLang="en-US" sz="3600"/>
          </a:p>
        </p:txBody>
      </p:sp>
      <p:sp>
        <p:nvSpPr>
          <p:cNvPr id="39939" name="Rectangle 10">
            <a:extLst>
              <a:ext uri="{FF2B5EF4-FFF2-40B4-BE49-F238E27FC236}">
                <a16:creationId xmlns:a16="http://schemas.microsoft.com/office/drawing/2014/main" id="{258BA50F-F2A6-1C45-ACB5-D9FA832B66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04950"/>
            <a:ext cx="4762500" cy="4759325"/>
          </a:xfrm>
        </p:spPr>
        <p:txBody>
          <a:bodyPr lIns="82058" tIns="46890" rIns="82058" bIns="46890"/>
          <a:lstStyle/>
          <a:p>
            <a:pPr marL="449263" indent="-449263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When appearing on TV ….</a:t>
            </a:r>
          </a:p>
          <a:p>
            <a:pPr marL="831850" lvl="1" indent="-374650" defTabSz="1200150" eaLnBrk="1" hangingPunct="1"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Be careful about choice of clothes and accessories</a:t>
            </a:r>
          </a:p>
          <a:p>
            <a:pPr marL="831850" lvl="1" indent="-374650" defTabSz="1200150" eaLnBrk="1" hangingPunct="1"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Take a tissue</a:t>
            </a:r>
          </a:p>
          <a:p>
            <a:pPr marL="831850" lvl="1" indent="-374650" defTabSz="1200150" eaLnBrk="1" hangingPunct="1"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Accept studio make-up</a:t>
            </a:r>
          </a:p>
          <a:p>
            <a:pPr marL="831850" lvl="1" indent="-374650" defTabSz="1200150" eaLnBrk="1" hangingPunct="1"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Refuse alcohol</a:t>
            </a:r>
          </a:p>
          <a:p>
            <a:pPr marL="449263" indent="-449263" defTabSz="1200150" eaLnBrk="1" hangingPunct="1"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Be yourself!</a:t>
            </a:r>
          </a:p>
          <a:p>
            <a:pPr marL="449263" indent="-449263" defTabSz="1200150" eaLnBrk="1" hangingPunct="1"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Remember …</a:t>
            </a:r>
          </a:p>
          <a:p>
            <a:pPr marL="831850" lvl="1" indent="-374650" defTabSz="1200150" eaLnBrk="1" hangingPunct="1">
              <a:lnSpc>
                <a:spcPct val="80000"/>
              </a:lnSpc>
              <a:spcBef>
                <a:spcPts val="500"/>
              </a:spcBef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70% impression comes from how you look</a:t>
            </a:r>
          </a:p>
          <a:p>
            <a:pPr marL="831850" lvl="1" indent="-374650" defTabSz="1200150" eaLnBrk="1" hangingPunct="1">
              <a:lnSpc>
                <a:spcPct val="80000"/>
              </a:lnSpc>
              <a:spcBef>
                <a:spcPts val="500"/>
              </a:spcBef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20% impression comes from how you sound</a:t>
            </a:r>
          </a:p>
          <a:p>
            <a:pPr marL="831850" lvl="1" indent="-374650" defTabSz="1200150" eaLnBrk="1" hangingPunct="1">
              <a:lnSpc>
                <a:spcPct val="80000"/>
              </a:lnSpc>
              <a:spcBef>
                <a:spcPts val="500"/>
              </a:spcBef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10% impression comes from what you say ….</a:t>
            </a:r>
          </a:p>
          <a:p>
            <a:pPr marL="831850" lvl="1" indent="-374650" defTabSz="1200150" eaLnBrk="1" hangingPunct="1">
              <a:lnSpc>
                <a:spcPct val="80000"/>
              </a:lnSpc>
              <a:spcBef>
                <a:spcPts val="500"/>
              </a:spcBef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….. Unless you say the wrong  thing!</a:t>
            </a:r>
          </a:p>
          <a:p>
            <a:pPr marL="831850" lvl="1" indent="-374650" defTabSz="1200150" eaLnBrk="1" hangingPunct="1"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FontTx/>
              <a:buNone/>
            </a:pPr>
            <a:endParaRPr lang="en-GB" altLang="en-US" sz="2000"/>
          </a:p>
        </p:txBody>
      </p:sp>
      <p:sp>
        <p:nvSpPr>
          <p:cNvPr id="39940" name="AutoShape 22" descr="ii_itk7am0v0_15767151404ad41a">
            <a:extLst>
              <a:ext uri="{FF2B5EF4-FFF2-40B4-BE49-F238E27FC236}">
                <a16:creationId xmlns:a16="http://schemas.microsoft.com/office/drawing/2014/main" id="{B8FAD71A-9810-824C-AA01-7B6EF78916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43243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1" name="AutoShape 24" descr="ii_itk7am0v0_15767151404ad41a">
            <a:extLst>
              <a:ext uri="{FF2B5EF4-FFF2-40B4-BE49-F238E27FC236}">
                <a16:creationId xmlns:a16="http://schemas.microsoft.com/office/drawing/2014/main" id="{32191F9A-FC11-1A49-A9B2-90E585F229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09825" y="2076450"/>
            <a:ext cx="43243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9942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448ECE36-5FCA-D94B-8455-C0F357FC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1684338"/>
            <a:ext cx="401637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979F06FC-D7D4-0340-BD68-49817BBEB7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br>
              <a:rPr lang="en-IE" altLang="en-US" sz="3700"/>
            </a:br>
            <a:r>
              <a:rPr lang="en-IE" altLang="en-US"/>
              <a:t>What’s your message?</a:t>
            </a:r>
            <a:br>
              <a:rPr lang="en-IE" altLang="en-US" sz="3700"/>
            </a:br>
            <a:endParaRPr lang="en-US" altLang="en-US" sz="3700"/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EC9E4D9-D3B6-3C40-BC17-4185F9E2AD8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843588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altLang="en-US" sz="2800"/>
              <a:t>Needs to be linked with campaign objectives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Getting results not vanity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Not about winners and losers – though media love that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Focus on what do you want public to do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How this will make things better for the public and members?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Make your message stand out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Clarity, simplicity and relevance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IE" alt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pic>
        <p:nvPicPr>
          <p:cNvPr id="19459" name="Picture 5" descr="Image result for message">
            <a:extLst>
              <a:ext uri="{FF2B5EF4-FFF2-40B4-BE49-F238E27FC236}">
                <a16:creationId xmlns:a16="http://schemas.microsoft.com/office/drawing/2014/main" id="{D7685A9E-28CA-C54B-96C6-8D2D1E19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06057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>
            <a:extLst>
              <a:ext uri="{FF2B5EF4-FFF2-40B4-BE49-F238E27FC236}">
                <a16:creationId xmlns:a16="http://schemas.microsoft.com/office/drawing/2014/main" id="{C86855A8-4CCC-E648-823E-2201B16A3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2636838"/>
            <a:ext cx="13081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811E8C87-B3E2-F346-BDFA-1CAFF0F770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IE" altLang="en-US"/>
              <a:t>Tone and Tenor</a:t>
            </a:r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2C6B520-A793-BA44-8019-9D63B1C0DE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911725" cy="4997450"/>
          </a:xfrm>
        </p:spPr>
        <p:txBody>
          <a:bodyPr/>
          <a:lstStyle/>
          <a:p>
            <a:pPr eaLnBrk="1" hangingPunct="1"/>
            <a:r>
              <a:rPr lang="en-IE" altLang="en-US" sz="2400"/>
              <a:t>You need to be empathetic – you’re on the public’s side</a:t>
            </a:r>
          </a:p>
          <a:p>
            <a:pPr eaLnBrk="1" hangingPunct="1"/>
            <a:r>
              <a:rPr lang="en-IE" altLang="en-US" sz="2400"/>
              <a:t>Focus on solutions – you want to make things better</a:t>
            </a:r>
          </a:p>
          <a:p>
            <a:pPr eaLnBrk="1" hangingPunct="1"/>
            <a:r>
              <a:rPr lang="en-IE" altLang="en-US" sz="2400"/>
              <a:t>If you’re criticising, do it with regret not relish</a:t>
            </a:r>
          </a:p>
          <a:p>
            <a:pPr eaLnBrk="1" hangingPunct="1"/>
            <a:r>
              <a:rPr lang="en-IE" altLang="en-US" sz="2400"/>
              <a:t>Better to be disappointed not angry</a:t>
            </a:r>
          </a:p>
          <a:p>
            <a:pPr eaLnBrk="1" hangingPunct="1"/>
            <a:r>
              <a:rPr lang="en-IE" altLang="en-US" sz="2400"/>
              <a:t>Talk about real people – not statistics</a:t>
            </a:r>
          </a:p>
          <a:p>
            <a:pPr eaLnBrk="1" hangingPunct="1"/>
            <a:r>
              <a:rPr lang="en-IE" altLang="en-US" sz="2400"/>
              <a:t>Tell stories!</a:t>
            </a:r>
            <a:endParaRPr lang="en-US" altLang="en-US" sz="2400"/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15939864-8B8E-2049-9F99-0B0F0C4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4015" r="11685" b="7671"/>
          <a:stretch>
            <a:fillRect/>
          </a:stretch>
        </p:blipFill>
        <p:spPr bwMode="auto">
          <a:xfrm>
            <a:off x="5568950" y="1557338"/>
            <a:ext cx="152876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>
            <a:extLst>
              <a:ext uri="{FF2B5EF4-FFF2-40B4-BE49-F238E27FC236}">
                <a16:creationId xmlns:a16="http://schemas.microsoft.com/office/drawing/2014/main" id="{CD9D3ED2-1A47-0347-86EC-DAF48E25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9856" r="10851" b="11302"/>
          <a:stretch>
            <a:fillRect/>
          </a:stretch>
        </p:blipFill>
        <p:spPr bwMode="auto">
          <a:xfrm>
            <a:off x="5502275" y="4076700"/>
            <a:ext cx="24590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D2E274E-6A46-A447-8886-28A3AB303C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260350"/>
            <a:ext cx="8229600" cy="1081088"/>
          </a:xfrm>
        </p:spPr>
        <p:txBody>
          <a:bodyPr/>
          <a:lstStyle/>
          <a:p>
            <a:pPr algn="l" eaLnBrk="1" hangingPunct="1"/>
            <a:r>
              <a:rPr lang="en-IE" altLang="en-US"/>
              <a:t>Challenging Context for </a:t>
            </a:r>
            <a:br>
              <a:rPr lang="en-IE" altLang="en-US"/>
            </a:br>
            <a:r>
              <a:rPr lang="en-IE" altLang="en-US"/>
              <a:t>Unions</a:t>
            </a:r>
            <a:endParaRPr lang="en-US" altLang="en-US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B80F09B9-EACA-8F40-A629-B246AAFD69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17500" y="1844675"/>
            <a:ext cx="4398963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400"/>
              <a:t>Role of unions being more openly challenged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Blocker/enabler of economic progress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Most journalists have experienced pay cuts –intolerant of ‘pay restoration’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More difficult context to operate within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However, focus on audience – don’t get into disputes with journalists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Relate to ordinary people’s experience – tell stories</a:t>
            </a:r>
            <a:endParaRPr lang="en-US" altLang="en-US" sz="2400"/>
          </a:p>
        </p:txBody>
      </p:sp>
      <p:pic>
        <p:nvPicPr>
          <p:cNvPr id="21507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CC94C7F-2013-0642-8919-DCBC0826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844675"/>
            <a:ext cx="42433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">
            <a:extLst>
              <a:ext uri="{FF2B5EF4-FFF2-40B4-BE49-F238E27FC236}">
                <a16:creationId xmlns:a16="http://schemas.microsoft.com/office/drawing/2014/main" id="{94170C77-6009-2D4C-83CE-C8511F11A594}"/>
              </a:ext>
            </a:extLst>
          </p:cNvPr>
          <p:cNvGrpSpPr>
            <a:grpSpLocks/>
          </p:cNvGrpSpPr>
          <p:nvPr/>
        </p:nvGrpSpPr>
        <p:grpSpPr bwMode="auto">
          <a:xfrm>
            <a:off x="1069975" y="544513"/>
            <a:ext cx="7616825" cy="1020762"/>
            <a:chOff x="0" y="0"/>
            <a:chExt cx="853" cy="115"/>
          </a:xfrm>
        </p:grpSpPr>
        <p:sp>
          <p:nvSpPr>
            <p:cNvPr id="23558" name="AutoShape 2">
              <a:extLst>
                <a:ext uri="{FF2B5EF4-FFF2-40B4-BE49-F238E27FC236}">
                  <a16:creationId xmlns:a16="http://schemas.microsoft.com/office/drawing/2014/main" id="{82BA09F7-3A0E-094E-A8A0-EBB2E19949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3559" name="AutoShape 3">
              <a:extLst>
                <a:ext uri="{FF2B5EF4-FFF2-40B4-BE49-F238E27FC236}">
                  <a16:creationId xmlns:a16="http://schemas.microsoft.com/office/drawing/2014/main" id="{BA3CFC62-64D0-074C-B76C-8C43AC0B04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3560" name="AutoShape 4">
              <a:extLst>
                <a:ext uri="{FF2B5EF4-FFF2-40B4-BE49-F238E27FC236}">
                  <a16:creationId xmlns:a16="http://schemas.microsoft.com/office/drawing/2014/main" id="{D76793D9-FABC-B44A-B407-D3127A7AAB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3561" name="AutoShape 5">
              <a:extLst>
                <a:ext uri="{FF2B5EF4-FFF2-40B4-BE49-F238E27FC236}">
                  <a16:creationId xmlns:a16="http://schemas.microsoft.com/office/drawing/2014/main" id="{98A6D382-AE70-AF40-A88A-003E85ECFA5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3562" name="AutoShape 6">
              <a:extLst>
                <a:ext uri="{FF2B5EF4-FFF2-40B4-BE49-F238E27FC236}">
                  <a16:creationId xmlns:a16="http://schemas.microsoft.com/office/drawing/2014/main" id="{5CAE6F00-5F69-F940-B719-D51717DD3E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23554" name="Rectangle 9">
            <a:extLst>
              <a:ext uri="{FF2B5EF4-FFF2-40B4-BE49-F238E27FC236}">
                <a16:creationId xmlns:a16="http://schemas.microsoft.com/office/drawing/2014/main" id="{B13BBC97-490B-FC40-85F6-86BD72764E12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457200" y="517525"/>
            <a:ext cx="8229600" cy="1054100"/>
          </a:xfrm>
        </p:spPr>
        <p:txBody>
          <a:bodyPr lIns="82058" tIns="46890" rIns="82058" bIns="46890"/>
          <a:lstStyle/>
          <a:p>
            <a:pPr algn="l" defTabSz="1200150" eaLnBrk="1" hangingPunct="1"/>
            <a:r>
              <a:rPr lang="en-GB" altLang="en-US">
                <a:cs typeface="Arial" panose="020B0604020202020204" pitchFamily="34" charset="0"/>
                <a:sym typeface="Arial" panose="020B0604020202020204" pitchFamily="34" charset="0"/>
              </a:rPr>
              <a:t>Getting to Know the Media</a:t>
            </a:r>
            <a:endParaRPr lang="en-GB" altLang="en-US"/>
          </a:p>
        </p:txBody>
      </p:sp>
      <p:sp>
        <p:nvSpPr>
          <p:cNvPr id="23555" name="Rectangle 10">
            <a:extLst>
              <a:ext uri="{FF2B5EF4-FFF2-40B4-BE49-F238E27FC236}">
                <a16:creationId xmlns:a16="http://schemas.microsoft.com/office/drawing/2014/main" id="{6F5CF14D-7200-F04A-BD5B-B31BB5C81039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382588" y="1555750"/>
            <a:ext cx="6213475" cy="4911725"/>
          </a:xfrm>
        </p:spPr>
        <p:txBody>
          <a:bodyPr lIns="82058" tIns="46890" rIns="82058" bIns="46890"/>
          <a:lstStyle/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8 daily papers and 9 Sundays</a:t>
            </a: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Almost 60 radio stations</a:t>
            </a: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Significant presence of local radio – on average has twice the listenership of RTE Radio One</a:t>
            </a: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Lots of local papers and magazines too</a:t>
            </a: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IE" altLang="en-US" sz="2400">
                <a:cs typeface="Arial" panose="020B0604020202020204" pitchFamily="34" charset="0"/>
                <a:sym typeface="Arial" panose="020B0604020202020204" pitchFamily="34" charset="0"/>
              </a:rPr>
              <a:t>Irish TV has 40% of market, British 30% while ‘others’ have 30% and growing</a:t>
            </a: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IE" altLang="en-US" sz="2400">
                <a:cs typeface="Arial" panose="020B0604020202020204" pitchFamily="34" charset="0"/>
                <a:sym typeface="Arial" panose="020B0604020202020204" pitchFamily="34" charset="0"/>
              </a:rPr>
              <a:t>Growing online market too</a:t>
            </a:r>
            <a:endParaRPr lang="en-GB" altLang="en-US" sz="240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Fragmentation of media market – collection of audiences rather than one national audience</a:t>
            </a: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While consumption of traditional media is declining, Irish still have voracious appetite</a:t>
            </a:r>
            <a:endParaRPr lang="en-GB" altLang="en-US" sz="2400"/>
          </a:p>
        </p:txBody>
      </p:sp>
      <p:sp>
        <p:nvSpPr>
          <p:cNvPr id="23556" name="AutoShape 13" descr="data:image/jpeg;base64,/9j/4AAQSkZJRgABAQAAAQABAAD/2wCEAAkGBhQSERUTExQVFRUWGB8aGBgYGSIcHRsfHSIdHB0gHiEeICYgHCIjGhwcIC8gIygqLiwsHx8xNjAqNSctLCkBCQoKDgwOGg8PGiokHyQsLCksLCwsKiwsLCwvLCwsLCwsLCwsLCwsKiwsKSksLCwsKSwsLCwsKSwsLCwsLCktLP/AABEIAKcBLgMBIgACEQEDEQH/xAAcAAACAgMBAQAAAAAAAAAAAAAFBgQHAAIDAQj/xABNEAACAgAEBAMGAwQHBAYKAwABAgMRAAQSIQUGEzEiQVEHMkJhcYEUI1IzYpGhQ3KSscHR8BUkU8IXY4KisvEIFlSDk6Oz0tPhJTR0/8QAGQEAAgMBAAAAAAAAAAAAAAAAAAMBAgQF/8QANBEAAgECBAMFBwQCAwAAAAAAAAECAxEEEiExE0FRImFxkbEygaHB4fDxBSNS0RSiQmJy/9oADAMBAAIRAxEAPwC3M+2pkI9Gv+X+WOLx2O5G/kaP8sdVfGHFS5ziFXufuSf7+32x2U40vGa8WIOl4Gcd5my2SUPmZliVjS3ZLH5BQSavfbbBAybYWucMnaiaPKxZrMqjJEkpXSQaZvC3vEaQQFo99wDiAC3CeZ8rmgDBmIpPkHGr+yaYfcYKE4pTT+H4zw0GGHLl2fqJGq6Q7NKvvBQWoOqjehW3ridy3xHimZnzOXGcBbJ51C1qF1xlpA4O/uALYjo96vYUWAs/gnGo81CJotWgkjxIUIKkg2G37j/W9ZzBxj8LlpcwUZ1iXUyqQCVBGoi9jQN18sVly3zDno24vGrSZt8vOCiuw1BC8gkKbVq0KCFrTfYeRH5WdY5M7lmXOhc7k5Jst15dYto3kfZSVJNe+SW2o0WwEFt8vcdTN5aLMICizAlVYi6BI8troWQLr7YnzTqiszsFVQSzE0ABuST6AY+d5Sy8J4VmxJJqizTRgaqVRqL7AeZo23ejXYAC8OeOFyZnIZqGL33jYIB5nuF+9afviQuLXG/ai/UigyOWMs00fWXrnpJ0xZsaiCSVUncgD59sF+X+cGOUlzOfOXgCOQVSTXpUUo1EFrZnugBvtV3isuXZ4eIT5d551y8uUybZeSN20NKwEiCiSNtDDULu7FUbw4QDgkEEoIgWOYDrMPEqs6UEBF01F2CJZXxE6bFxYBpzHPWTT8OOrrOa/YCNS5fcC6A2FmvFXY+hxFzXtIyseZgy7iZTmPckaIhCSQALO92aNDwnvWK+9m+al4dnZeHyws5kUyZR2TxUQSLPdEYG238LBwdycCuI/is1k1mOWzDZzJZxpM0aOk3R8IurUKgpRsBfY3gC5ZWc9qcKSZyFYZ3myilimgjWFrUwPwKt+8w3WiLusRJPbBFWSkXLzGHNOUMjUoRwQukfrpu5sCuxJsAcvA8xJxufMDLSLDmsiVJagFYxouliCQGDAKV7+fYXgAvIPEG4Nl4OhU+XzjOFLgEodr9K179/d3FjEgMfD+cWyp4tl4cs5fKF51Ek5fUGILHfcKP2mlSbBr3jZwe1qYtw6QZZVy2cYxsWe2D6gjaa7KpN+IW37tWZP/qdmTxbPT6YxBm8oY9WonxlUSqA1bMpPaqPrtgNH7Ls6eGZPLl4Umy2aaUWSRoZvUdzdtXmKFg7YCAlw/2hZ3M8UeGCCM5eKUwOrNUikarmP7o01pHqo95gcQ+VOZuK5rMNEZIT+EzmjMAIBrjbqA/QJoOmhqJK2fDuwcL5Ily3E8xmopwIMz45Y9A169WqgewWyxvvRI9GEvl3k78Lns7mhMWGbYN09IGk2WNnzokgVWxN2cADMD9ceG8b68LXtD5klyWReaFQZCyopYWq6r8R9QAO3rXlgJGCj6Y6x9sVJyxx3ORZ2KKfiKTiQhZI5AAULC6XcFT6AivKvS1crmVawrK1d6YGvrR2xCknsWcWtz3OvS33ojFZ8D4+W4nxGeTMPHk8uyppJJjMhpGYijpFqxJFbkEnFkcXdhBIUXW4W1WwNRG4FnYXXnj5m4Ouaad8s7SJE8oGZRXADFjuT3DdrsWKryN4G0tyD6IfjSGB5ofzwqFwsRDFgASAKPdq2x7wbiRzEEcxjeIuuoxv7y/X+/t2I7Yq/nLgcWVhgfKB4szmTBl4yjFCAoFmlrxHwhjZu787wfl5pzAz8uSV0RookMCyoT+J8NuS+oEH0r0Ym6OJIHtcwpJAYEjuARY+RHltvvjbXirI+NRrxnPZ2RJGiykawa401aSaDM24Pk4vfY4siPOq8QlQqysmtWvwkEWDdbCvl9sQBJ1/zxsJyOxI+hrC7ylzUvEIOukUka3Xj07kd9JBsgdrIH99GwbxJJPTihGxo/y/1/DEmPiSH1H+vl/jgGSbxuW29MBAwhwexvHhOF4PuDZ+2JCcTYDcg/UYAsLGS49PlUAzo1oFBaVN2jB2HVAA1AVXUQeRsDvhqy+aWRQ6MGVhaspsH6EYoXO5/NQR/hJzLHGx1EfEy+6QpvxLQ907AqBtuMOuSzkcaCXhzgWyIsBOoSse/UQm4mABJkFdiTYIOMcKrWkjq18LZX681t9CzA+MIGAfCOZFlfpSKYZx3jY+9WxKN2kF+m48wMGA2NKaaujnSi4uzNrGFPnTlWXMyQZnKz9DM5ewhYWjBveDAX37djYJBGwo/wAXM/TJywiMg7LLelvlakaT8zt9O+Km4z7VeIwSGKSCGJ17qyMfuLeiD6ixhsY5thUpKO48cN5czMro/EDlX6cvWQQxtesACy7nwrYBKqu5qzW2NuG8AhyGczecfM0M2b0SFVAN6m3+LxEgdqBN2d8VtF7Wc+5A1xrZA8MQ8zXneOuc5bzGanaXNSqSx9ygQF3FX5V8tsUq/t7l6a4mw+cH5YyE0+dlizDTfixU0aTbKDufcIaiTtfYbbgkYncuez7L5SMpck40ui9Vr0JJ76IBQQMO5G5+V1j5+4vl5eH5pjl5HTTuHQkGjvVj+7BrgnN2abN5cyZmdl60ZIMjEVqXuLoj5HF6azq6KTeV2ZdEPs2yawRZfpuYYpTMEZrDOdgXNWaBoAECu4OGOTMAd3A+rAYoXifDpnkzzdVqy8jeAs3i8TkhfLwojN9BiFlOC9QwAv8Ato5XHhujH1Rp7730xv8AvfLD+DHmzK68uUS4uM8E4VO/UzK5Rn82Z1DH6kMC33vHp4lwlESMtk9EZJRAFZVPmQADR+Y3xVa8IywujO3+6/iF/Zrfh1aTs3l5+oOJEPAY9WZU626ccbx7tv1NH/DRmauoNgAPUjviOFDqw4tTovMtUc+ZEtfVDECrCMTRq99PYmj9hj1uf8qO3UP0T/MjFLZCULua+5AH88F4syO1rZG1MDZPb+J27YXUiovQZSqOauyx5faVCO0Up+ukf4mtsZw72hpPXTjsNqo6+5AY17nqpG9ffYGu9DEKWWttwd+4ojah5+uCPLcYinhWiqh1ryFFgPuTZ239cZs7vYfyJLe3FjWjKDf1lv8AuTEfM+2HPUCuTQA1RKyGwSFFbgG2IX6kDzxA5bzoSPpmKVnjnEVohIGh5JIRq2AYzSGOrvS19hj1860IWUoX1QwQMg0ku6/hW8LCVuoGQWrIoA1KdzeNTaXIXZ9TdvaRxiQIUy6AOSqkQmiQGJALNXZH7/pb0OIp514w41a1Vbq1EP6ulfcnT1PDq92633xz4hxz8OyTS5OdG10msKoKK8jgdjuYZtJUgrsCLBIACbmsNE2X01E+sW5GxZo3U+CNQNLI2wAFMfTcV97EabXCnF+bOKpGpbNuDIgdVR11UVV1tVAItWBHruO4ICG3GMwszO0shkJ8RZixP9a7v74tzmblUZfhyrI+rougQxk6WDBQW8THSCbJRSoZgG2usCc9HlJUPQiRCrHS7WeoG2OvY7EjYqAO3lhM59TTCldJpgmHjM+dVo01vLpJkj0A7ABLBIs+8exvfzvZ89ipaOTNROjIdMb0wI/UPP5MP44R+HcZkyOuRYYfHQax6UQPCQQNxt6j5YtHlfM3nQ21So1fQgONvkFq/SsKhUUY2XNjq1CUXeTT05DlxBdUUg72jD/unFQ8EyC5qZaZkRiH1L4XoCyBYOxO9MDte3ni5frioOX+H6cyjSl26LsFCrQDC01NQtqBIr53vWEYhqMoyYmK0uH87kUeSObNZZ0ky5DRSxOzgaSKGkAp5C7H17bQ14PHNLl5RmkmOTLNEsiGN2PcLJIbsDSbqMdjfnhzViPtgdm5srI7Qy9MuFDupIB0t4dROx/du/MDzxpjNS2KNWK+z/A83lOD5uJoXkzOazBaRogZF0HSS1rZA2YbgG2O2GzmvNrkuCyBG2XLrDGR56lEYI+xLfbBVOBqgPQd4yRQ3sD3fI1fu1d3uxvc4hcU4VJLGEzGWhzgHqQrb3ZWwNJI0+789+2GEXFaGSfKJwbI5aQxvMpaYFQy6TUjEg+YJcWCDsd8Ect7SOic4ub0n8LKsavCpHVLa6UIzHxDQfiqr9N5EeShGeizDnMRTonSjWUF46YaQASAe799VmmvveFqXkaXQHimhzbjODNsqtoaUEKSuliQpHceLcOflYQFuK8zzyZ7h8MX4jLGVmaaORQLjWm7eJboOLBsdjW2HsvZr/X3xVnM8+YOezWZEE0TRZCoNS9ixXqHUpZAyq8p969vtiRw3g7RZPLZyGeNY48u7zGNWSSTUmpgzhmDssnYmiD9KwElldQY8dsVlluas5luHZXOzyLMssgDoyANpYtpKspG9JdFfP5YbYOZxLJKkEU03RbRIyBNIbfwgu63Vb0MBItyyrOGy34cjNSSM7JJaqpK3JM9D3ELN01Rjfc2xwJzXL0+TYZjKNIVRVYuyBHTUdOllJNlhTaNyA66lBOGr2ncRijy6AqOuWuJwSGjA7srDxD9I9SfliJk5s3FDC+cjPT2bqqPzIRvp6qKLBFmpACU1sSC4BGeUVJtPzOlTqTpwTjaz/4vmB+G8wwTdVszHH1rBj1M6KKrWFZdTJISCQxv4VsBQMOXCOYc1lotecQmG71agZokJpDMo2a+xK73exwmycKhzTKDIq5hw0jdEAxqpK9NSxYKaTSB8RZzrIrEmGLpxdKKQ5iEsjtCbYyKjAnpkKNvDR0hkNEA33UlKOqG1HSdktL8ny8GWxkuIxyqGidXUiwV3BH1+uxHcedYjce5bgzsfTzCBh8LDZkPqrdx9Ox8wcI+T4gHzBbJSNHM76pVeMpEqgBVSRADqdm+MHuTuPCC18G5ujmfoyaY5vTUCr2LBjb4rG+k0w9Njh8Kt99GYKlBrby5lT81ezfMZButH+dAjBtYG6Ub/MUeQ/ULHrp7YIqZGkVjmpXqy1IEU2bG+kg+EjscXOpwp8xez+KQtNllSOetgfcJ+wtD812+Xni1bNUS7hVG0GV9xGCNn1mPUyqdO4JJG9b7D0vyxXsWY0urDamB2+RBwc49xHMZSR0zMbJPVAEUoHqpshgfUE4U4MxYpmqhQJ7efoL7nvicGpQbzE4rLK1i5JImOb4iiyMhM5IVaAkMsc9KwKkOCaAQlR4ibBAwHz8/QyrLFquGSLpuSCQuYiM2x0A7kFautzteJ+dzMS53MNK7Krx5RzpatYboh1I1KGUqxBu6WzWIsmayydMgwkLDKppoSS6CZY9irPfhTSz2o1LQ3xs2ZgSuvMlQZSFVjdxSiDRGxZiJEOVaVhRkUNolDLpUqPHpOFeXiUzt4JJmAsIAzeFfQAMdIoDwgkCh3q8Hs1x6FGYwOqB0zNaF00XVZIew7rIxSx2IJ2FY7yczZbUNDyLpjWIMAwtYnikSipVlDBZE72PBe2LRbWtri5xT0vYT5YSFV2RtLCgxUgH5A7A7fPHkSxlhUbkijY23G9ir8/Kx9cHOL8QinSIRl/y9S+JLOnXKy22s34GQadPezZxxy2SFmtzp/UB6+na9vPbGermbuaKOVKyYO6WZeZqSQxKO5HY7e8Tsd72vG3L+bnjfVJpJVBIuy+TCxsPeA+HfB+cyxR2jM3YlG0sDZqr77d79BgRneMStEphi0sdSMsMbfCdthsLBu979MJ1NFlYN8dcA5nLvGpiHEWCsDRXq051eBiUKp3Uq2xHbBDQyytuU6wketVonQJtFBkiQ1+FAUlUCADxHsI3GuHTvmJwMvM8cyQS+HL9Q6+lWxJUIyl23/wARjl/6t598wkwy+cJUSeJlhjP5hd3ABtQpaSSwwOzbV2w9oVcE8RUz6ImZQjZeTMLpAu4BmF02GYEaIyLBPZaPrNzXIMMfV3kl0iXpnffpyxR7iON2JAlogDupNhTjoOQOMyKFNqlsdJmRQNWrVsp2vW1gCvEfXHv/AEVcQtepmYY2cmtU7WxNXVLuTS360PQYtstGV35AHhfEZ5MnLAxlkjOhVj7qpDFj390CgNiNjiZzHMj5ZUH4eFkUeHLll+uryazW21GzZ2wWyHsjlkpFz0VHfwRyN8u5AHw/3YLf9DUMcZhkkdnZg4lSBiwqwV1a9O/ej8sZ5qTk2noaqcoqKTQiZRJFycsyzszxMoKOoZCj+FaPcHVe3pWJvs35okbimWEgABfQa295WX+84s7h3I8C5aTLNKyxsdz04UY2O4oH57kahexxF4J7NcnBKHWKbZg4czaiGQ2tBE8/r/HEKCvdhKppoWNWK5zXF+hm8yCpJ6h0gA9jTg3XnqxY64rznHL1nCf1Ip/vX/lGMmNlkgpJbMpGVjOCccmmmZWTpoACLIJb6VYFfPf5Yh8w+z5p5mmEo1SSLrBBA6ICgptd7oG3q7OCGZ4YYYY5t9UZJkA7lXP96mv4tg9k84sqB19Nxd18jilCTftbk1FGSSYi8vcNzsEgdonIEZE+ucVNIzk60ssBpSu4U9wfnxyvtLmRVMkRYMJZB2XVHq0QhKJ31+ElgPUXhj5ujlkSH8M0gfropeJjSIT4ywB0kAAdwavC6eLNLmvws4imDTPlykkYE3SQB+qzCtmYA0FA2sEEY2IQ9NEHF9oESlo543jkVnWRADKF6YVmJKA+EBgb07UbqrxMZMjmXIBhaTa9DgP5Mt6SD2o3hMljySyyibKSKsB6bkP1Y9UpDAk2JC7Ch512OIo4IJDmky82XkeQtpUt03i1MqkCORbXTHqUFWHeqNjF7sm7H3/Y8yH8nMN5+GUBxfl6FRsOw9T3OAfOXAWTITiDJx/iJhpY5ZAPDqBJPZiSoogA7/S8CJJs7koh45V/NfwLGz+EBVXpPIJQdRt9DFbsgEVh55k4mYclJMCQyRFhqFeILtY3rxbEfOr88SmSmK6cpxyDJJNmmaKFUZMuyohLKADZoMQCCKIsCxe94jcI5ZOUaaObJ/ikeVpI5U6ZamrwuHdGFVexIsnAHh/tq1eHN5ZXHmYz/wAj2D/aGGbhvPHDZBqXMS5f1U61/wAGT+GJJJvAeBtmcweIZtSCaOWhb+jUe6zD9dbgfCST3qmIcwwHM/hRIDNo1FaPYdxfawNyDvWOC8aU5n8MvicIZJPRF7Lf7zE7D0s+lxc7mcnkpeu4SKSYEFwhLNVE+6DW5BPaz3vFdENV5u3PkB+buCx5QfjYAEYMFkQbKwbzFe6dQB22+Xqj8z5oo7uisGeP89QSDHfurd3YSrW9gQtbUrDzdzusqoyAhNVZdWFmWQbdRl38Ed7A+85AOwYCreLxTxSuk/UVixLBu7Ek2fnZvfezeFxim21saKs2oqMvaW77uSGqLmSTLGITLL7oMcympFU9tDH31rYxvY8gVw1PzAPwbqUWbU+sy1Yd2P8ATA00LjvtsQKRh3whctOs7R5WQGpDpVwQdJ8iRRugOwq/XDHxDlbPZP8AMjplUaRIjLWk9wyObI9UIIPzxVwzborCrla5osHgHG81lsvC84bMRMgYn+kjsgKNz+bYYGve799sOnD+IxzoHjYMvqPI+YI7gj0O+Kc4LxSdEPTqGVkoIfFG3nqiDEmIgmyPEm47bLj2HmzpNE8VRlvD1QzM7kG26yH9rY1bhQboAgbYpGcoOz1GTUarvs396/Qtvj3L2XzsRizMayJ5Xsyn1Vu6n6fexip+If8Ao9uJSYMyhivYSKdY9QdOzfUV9Bix+Gc1XoTNJ+Hkaqs/lsT5Buyt+4xv0vDGMaYyUtUZJwcHqVzmfZyzur9dVqGOI/kh76a6LBc7X/HHaPkSvez0vfsqxJ2+x7bfYYes1k1ffSuo/EVBP8++OKZMoosLt5qKB/y2w3PIVkV7iJJ7PcoEVWknmCnZesgAvzGwG9Aevb7dYuQ8mAKyxb+tM/8Ayqf9HBfNjNmSXSZdAmi0BaFxno9SvDuF/N31X2G+2NnyMpyuYQvKJS0vSZpSD3fokENsKK3de7ZHqcSXUjhw6ETLcnQCiuShHzbqN/4guCCcARarLZZQALuJT5+rSbAjbf54jJAVmDGaNVEqOCZrKxhNLwkEnUC9td1vfdRcTM5FWVkOZgILO/UC6pCTNHMtkAldIUpsSDSGhVYreTJSihmZY4gWMcEaquoklFAUeZpdh8+2MHG18pYu17OW2DBD7o8nIX5E4W/9iI6KgmY6YDlgUgejEyshBBNWWZHvtaDajsRTgS9RpSZmkcnqGkUOGEQqi3h2gTcG/e9RQ7ltAhPxxQdPU1HqGKkid6cblTvQNb79/njbhWfXMAsjtQNHwKu4sHa2Iquxo/xwP/2NHGwYiQMXSQlpFAZ0LEMdKmydZB9QFHljpl3XL2IwouzTSuwtmLGhppfEzHb6emBRbIbQZ6Xfxvt37DyB8gPXARONp1GR1ZdLlb6jtel9GwCiybRtrFMASDWovkcz1FD1WtFavnuCP5YDSdE/mCHUJJWVCXO8in0O0YZ4QAR5qlgeUEnsHHoSW1LYLL0mqwwYR0CWYjVqYjehQu9sSuHcWilk0LFpNkAlVG4AYggHUO5FkVakX2J4QSQiNpzDGIgXGy2/gd4zdjz8d2drok2ah5bj8cTyyOFAIVQVFeFWlUbM2wEQRqHqfsAezc2Fx+Uj+FgaVgdWlktdhsDG16jQva9tyXDuIvIzBkIACkNTAHUN/fAYEHyr07+UMczlpbCnRuhBYWGDxKWFAk/taKkgeBiL89uH8eeV1/JKoSATTXuXF+6BWyE3+s9tO4AyxnbATiWSUzJIwtgCB8twe3rud/LBiI4jZ9QFLEgUbJPYDtvuK797xScVONmCAfHY3aBkWPqa1KkCrAKncA7E3Xfb1wj5TlyFRIuYLLLIhH7ClAHhUgsDIwvsDRruB3xZOUlWRFkTxI4tWU9wexpq2PcbnbfHOaEEU1EejCh/PbC4QcSXZlb5PlzMqsQy6woweNZJYpmKuELlmlUBTu4ra2rUvYY5yc65qGNDKh16y83UiYCNHk0pEpAGk6QzgsewA3JrFgScJQDZSlm/BsLordbr7rEdv7hgZNwptJWOTw1WiRdSVvsV7VVVtdjuRti9imXoxY4lxDLGbMxywyRLFMMw7B1uUxkANobdkY0BoJ+enHPiOSikVyk0ZknzizlMyDl2ZU0npqXBJ+HxDY3iXnuBZWQODFG70Qwik0SBg/j0qfD71XpjFnV32GIfGeV4zUfXaMrGY1VolVTrcO4JiXbUpK7Rg3pbtiwahFznX4iHdczl4XEagIxZLFl7KBk940dYXbzFY39oyTTwvloNN9PXIGAA0WaAcmlNoTv5DuMe8v8AB548/I4VjAQ3iOY16aOlFADDUKWtLxgoQaJrHvNGbZ/xOWCkM8WnqEWFBBG/y3O9irvfAWRQSrvuP446Zt96Hu+Qu8NGQ4QGASt22H3xs/s5nfMSRoqxqu6lzsRekVQ37Xt2sYbOm4WcuYmlWVVvLyG/2ZcdhRphO9Tzyatb+64A8K6v1WW2NXe19sa87uMxnmDErDllAc2O53Kre2tj4QPkT2U434rygkuWXM1+GkkFiM7qfiLGzaKFtiTekCz3ChI44GnKQwEdFDsW2LsdjI/zPYD4Vod7JzWclZ7HXlOnRbqQfad1bp395vwjmcHOF526cekxqmjWiLVBCD4glWGZfEbY9ybdM50J4ikul1rUBdigBbQSDt3H5Z2vUqnwgYQ8pyi0kugt06WyW+I/u+uCHBYZwj5Q9mNLoBZpCD4VFd9+3zwy6MKvN9WD58mYM3oiDgx3RZd12Nhh2JW6JFb2R5HE/jOfkzLqzl3Y7fLvsEFeEfId/Wzi+PZ3wGXJ5GOGUEOC7NuDuzE7kEi6rzwzOPUYrKGYfSqqldWu+p8xRu8ZJDFCP6Ou1ChRJBs+fkbPriHkeNh5xO6l3AArWQynbxow91gRsSCPke+PqRoIz3Rb/qj/ACxhy0f6E/sjFY0rO7KTqp2y6FO8N5nXMKqTP1YA2qYhR1iBuizILOhW/pIrFbbWcGuA80ypNJHlx18tEupg0oIQeQjkPfw/CxI2O60QLJTKoOyIK8woH92OiwJRGlaPcUN/r64jg2d4uxdYhWtJX9PHxBnBuPw5lbifcVqRvC632tTuLG4PY+ROCeNxEt3Qvtdb/wAcdQcOXeZpNN6Cnxnk/qEtE7KTuUZiV+xNlfpuPpiq5uPtlJOjn8s8EpalagUYdtQYmq9aJx9ABsc58skgp0Vxd0wBF+u4w2NWUdhTpplZZVRp2I+3b7YkqPniwkyUagAIgAFABQP8MbnLJ+lf7I/yw7/I7hXBfUUeF5pVXSw+998SZeIEE9PtW23avTDKIE/Sv9kY1OQjJ1GNC1VZUXXpdYU5pu9i+SVrXEzMyyOKZiRd1e2I7ZfDqDAPOEG6+H5/5H+Bx2URkfA38DhirW2RHCb5gXgB/KQenUX+D2P5HHkkmVR21MqlHLMCWpXZdRavdB0tqLVQ1EmiScH4wvZQv2rHTSPQYzscLWbbLdUo0Ydyw1ARlgCwLBiKoWE97v2GM4bmMu7BYoa779IKPCWU7/IpX9nyIOGNmAxgfEAKMOYdGDRZeZUN600USalIFmyKdRtsPzRV3eJc2azRNfhq3UWW1bXHqOwHws9UTunzwxBsZeACGkTeh/hgVzZwg5jJZmAC2kidV/rVa/8AeAwe1Y11YCSt8vl86s0sMEM0WVhgUZcCk1yEe8xlUghWFFLFAg1vjvBzHxDqCM5HW4yySOA3TAlLaWRZCSjeHxAdxdXteLCx5qwAKPDuPRz6SscqB3aNSUq2W7DaTqTZSQXAsfUDBKTKH/zF/wB1HBzWcczKcBFxRzXLELNqaBNRIJZdiSGDAkbavEL3vEDMcuN4jHmZULNq0yU0e7Fj4SoBNnY3tVduz5JGGG+K65iyr5TM6488qPK2pcvOwSJh4E+IgGlskAg3RAvEFkkyfwPgjo4aUQEhaDRoVJJZr2ugNGn4Ruzf9qLm5BNHLLFpOtWC+VlfBZ1VVNY9KrffGZniOdjd2GWSaLUdLxmrHiojp6juNJojzI9Ccg5oy0iEzK8JTSGEkbEKXBagygE7JZ2FV51eJuDg2iu8kwimph44iLVttxvR+oHfDwnMmXb9afUX/wCG7+uIWa5DyOblZ4M0wlNk9OZZPOt1azV7e96YgTeznNp+yzEUoPmyspr6prU/bGt1adRdvfuOWsPXoN8Fpp8ma805o5kMhIIOzaTa0DYQeqhqJb42F9lQDhwySHLxp1DGqjYrotnPnVAntjjM4jBZyQqi2oXt8vXEjhPs+zOakE/VEfU8YTRrCA18VgBQO21nYVdnHFw1WtLMzpaVH2hx5e4dlcyodIQfIpIgOk/Q2oB9f/LBnPy5DhzjNZho45ZaQObJPrpAsgUfEwHar8sDc/xaDhEQgi/3jNuNVMaJ/wCslI2jjHkPsLNnFf5jNNJI00z9aZxTOyitP6EU2EjH6fi7t3oanLKu1ua6GHnVbVPRdS+YJ1kUOjKysLDKQQR5EEbEY1iyapq0KF1MWYDzJ7n6nFIcA45mOHPeWBeEm5MmxP3aAndW/d3v97sLd5Z5qgz0XVge62ZDs6H0ceR7/I+ROLpqWqE1KUqUsskEgcbY2cA40K4sLIXE0zDGMQOkYs9RmTWQoGwUWNy1b+QBwlcq8053OZ7PZXrRIuVYqriGyx1FBqGv5eWLBaUKLN0PQWfsBucVx7LuDZiDO8RlzEEsQzEmuMsuxGqRjZBOk+JdjgIO3MHOOey2c4dlS8IbNBBN+XehrCuUOrtdkXeJHOvOeZyufyOWheJlzTBWLR6iviVbFMAe5NHA/nbgU2Z41kpvwskmWgAErFAVJ1MSApNsK09h/HHHmzlZzxfITZbJMIIGVpWjiVReu+wotSgdhgAL8084ZrL8UyeSjaIrmQLZoyWXcqapwD2vcYZOD5vMSS2ZYZsuVca1jKMskbhK/aMGU0+4A3XCRzpwObMcZyeY/CSzZaBAJToBB8TkgKxBbuvlhs5ecxNHlYMrNFl16jl5VCKupmZY0Gon3n7kUFXzvYAk888alymRmzMJTVCuqnUkNuBWzAjv3wtzc85peBDif5PUIDaOm2ijJ06/aavnd4N+0fJyTcNzEEMbySSqFVVHnqU7kkACh54VZ+AZk8trkPw8v4kKqlPDW0okJ1atNafngAk8Z9oObynDcrxBvw8izdPVDoZD41LeBuo11XmvzxP9o/PE+QycGbhVPzGVTHKhtdSM/dWWiKojCxmPZ5mEyuRzWUj0Z3KoiyQSaSshAAJFkpfzBFjzBAwV9pvC85xLhsMceUkWfqh3QvHS0rqafXTbsK+XesAEzmPmuPLZnK5efoRCeMytmZILTVeygavCfMszGrX1vEriebkhymazKxZKRYoxJFIkdrKKbWDTeEjbsSN/nQ7Z7LPOI4czkDPljAuoEIXjlUkGhqs2tbobFCrs0uZHkWXLx8SXLRzrlcxl2jhy7kFuqwPj3bwKO1sdRvfYDEEhbhHNEp4K/Eo48skmh5DGkZCkRllokPZNC78vTB3kLmGTPZGPNSBFMmrwoDS6WZe5Y37t+WEvlvktk4LLl8xkf960Sqp0IzEvqKEOCexI7kVhh9kvD58rw5MvmYnikjZzTUQQzFhRBIPftiSCVzRxjOZaHN5hRl+nAuqNWVmZwFUsWIkAXxFgNj7vzxH5S49nM9lctmgcuFlLCRBGwKAF1tWMpDUyiwV3BPpgzzfljLkszEqs7SQuiqtWSykDuQBvW5wC9k/DcxleHpl8zC8ckbORZUghmLCirH1PesAEL2f835vPvnY5GiR8s+hdEZom3FnU5807bY58me0OeTOfg8+savLEkuWeNSqyKy6iu7Her+6sPTGvIvL+aynEuITvl2EGZcvHTxk7OzC117WGOM45yNLm8jAFU5fOZR7gcsp8OskDUhPw6T8mX0vABtxb2gZhOK5fKqsIy+YkMauyszWhMbHZwKMgKjbtvveO+b5yzKcYThumCpY+okhV791mogSV3Rhf8sDufuUpzNwxsnC0gyTgsdSLagxn4mBLEoxO3n88cueeX5p+K5HNJlJJYo1Czghfd1E1RbxEKx2GABi4nzrJlcpLmZYo5I16ZieIsEcSHTbWCyaT3q9itd8EOHccklMRAhmhksGaByVWlLAFSD3IrVq79wNsCWzEkOXXK5fIzSRIj2JkAUoLZYRbEsSDoBIrYXeF3NcmCCWLMcKTNZWcyL1IWVuiUJ8estaAAfpdr+EXuAC0JpQqljsALP2wB4xzdl4Mmc5qLxUCukbtewABrudt+2/pgnxXMAKQKPn89jeELmTMR5mVYGmCnVZUpZJUjwjUANVEjSb7Ai+xG8quyUkxi5I9oEPEBSLJFJp16JKtkvTqUjZhq2Pbfywrf+kBwnXkopwN4ZaP9WQV/wCJV/jgv7OuQ4snJJmVvXIpQKRsq6tW31pfsPK8HOe+EfichmYQLLRMV/rL41/7yjBe5B8wcEz0yP8AkzSRH9xyv9xF4Zz7Rc9HQlePMqpsCeJXo0Rd7NdE+fmcI6Eg2MbyzlhvipR5r6MfY/aVlpKGYyCrRBvLStHuCWHh3B8RJ3O14ceFe0jh/RSNJczAEVVAkjL7KKHuEiz5na/TFKZGDWwWiSdgB3N+mLT5V9lmZaK5dMF7gOCzH6qK0/c38sHOxZzlshpg5C69RpIDl7GtiQxobsq1spJ8u9eeCnNnOqZQHK5MKZlFO53SAeWv9T17sY+9DbHHmLnmONfwuSuh4S8S7Cu4jJIBPq+/ys74QJMtqiDx7qLLKL8JJNk3u11u58/QVhN1TVoo24XDqrO0nZHXO8NmjAkkWT86nMr7mUkbFmG112T4R2HcmwvZpkovw/VABlLsrN5rXYD0sUdu94mcncSjzWSWNgGMaiORCARQ2U15ggfxBwuRTtwvPuGUrlZjtVkAeRG/ddwR6fbAlZqRvlNzpyw8VZr4j1xaSCgmZ6RVzSiStz8iex+e2EvmLkeTLyfjshI0cqjxedjzWQf0ifvG2Hnqq1b+YOCpm4DGTR7o/fSfI/MHz9QcLnLHNiZdfwmaJjliJXU26kXsL8qFAE7EVvhjdpGCnDPDs3dt180E+UOf482RBMv4fNAbxk+F/wB6JviB713+oF4btOKR5pycRzMkQooHDRlTRQsA1xsO1E/Q7d6FMnBOfp8i4y3FNRQEKuarcX2EwF9/JxYPq27C0ZKRWvhnSSlyf3qN3MfM0eSXVOsgjNDWqlls7AGhsT6YXT7YuH/qk/8Aht/lh6eOOaOiFkikXzplZT/EEHFc8weySMMWgjRorjpAD1FPUjDeK/GhjMhIbcUK+Q83IpT4T0ncnw+1vJSOscfVZ3YKoEZ3JNAYmTe0fLKAdExBYLaoGFtsoJUmrOwvvim+Czo3FIQkaRRpMSAgN0pJ3LEljQ8/5YlcuRRRiF4C8nXnhgkLgL0/zY5ANKlr16LDXQ0uKvfC1NmuWGgtrlvSe0OBTpKyatQXSNBOonSBQe71Gu2I3/SpleqYtM/UXUGQx0RoBLXZ2oKT9sVDkZ4H4lB00kDHOISWkVgR1QTQEa1/E4l8HP4ktN/SwwTLL6snRkWN/npNRt/7o+ZxHEZZ4WCV3fYtmf2gwGMkq2g2urXCBdWQD1u9G/XtgbmOd8siFiM2AlFgJLZASNOpBNqQWR7wHcDbbFQzJ/8Ax0f/APqk/wDpxY8Gb0QEglpcxYkdr2RWU0CfeLOoLNZoADuTg4rLrAx+Ni0ZPavkTX/9zYAbEi69alAP1wA437VnV7ihUROpVDK0hcr56qkq7377DTviv4I9TqPUgD77Yb+O8BD5TQB408S/UDcfcbfwwp1mmrjpYKEfZXmEOB+1gWfxMdpoahCWBDEgb6pe2m/PY4fJuZoI3rpynSsb3rpRqUMt65Qt1696PfHzzlOHSUZCKUD4trvbb/PFrcWYMqrqAZoMq41GgaiZSL7A+IHevPG3DpTlZnG/UP26anFWd7fAaRzVl/H+TmBoA17+6NgL/N7du3fv88dG5ng79PMb01iQAgMNiamtQQRuaG4wmQZuOIKCTLv49LaRpCaNItTqFNIB22r5VyzudVaCaWPTEZk8VmhoOxNC1A8ux9d8bODG+xx/8qaV2x3HMsNhelmSX7KJdVggnYCc7EWb+nnWNYua4T+YIswQvisuSNiBe8tVbL3HmMJUecQAGyWEKx0DRDa2s2Qe0aj+0Pnic+fXSzIdLMWYL3osYCV7AEWknyII9axV0V0LLEyfMcU5+BICwyE6S3w2VF2ff+R277Y5xe0EFQwgfSSRqLKB4RZsltgB59vvhLedBoKEr+VICN7QnqMgB8/EwpvSr3vHGLigYSK5VNQCjSpoWsttQv43DmvU0NgMHCXQFiJc36DtJ7QxV9A6dvFrj0myQKJkAO4O3cVvWPYvaArbdCYG6ohASRWwBltu492+49RhAbNxx5cxkpId2A8em9UNCxpN6VkPoPqax5mc4kmnSyAqTpV9SgKVQKtrvaFCO+4IIuyBPBXQj/JlbcsJfaJDo1dKai2kHSPeq69/vWNk5+iZ+l05EYMFOtQoUk6fF4jXi27d6wgz52K9C6um2vx2fCWkJRqKkkqFjN3ZFjuTfHOcSSQz2RbKdBrY+JXCH5qRpBPlY8lwcFdCViZdUWbNNqth968v9DADiuWysVTyh1u0JjsE2L3A2202CQaIGB/J3NKu4im3kYgK/wCvyGr5gUL8x9MMnNHCutlJUiFswGkdrYMpG52HpvhcopPLI0QqNwzwB/C/aBlItnmlkPq0ZG3/AGV+n/6w9RTq6q67qwDA+oIsfyOPm+eNlYhgQymiDsQR3v74vLkfO6uH5cvYIUrv3IUkAj5FQN8FWioJZSmGxEqsmpHzjzTwz8Ln8zl62SVgv9Um1/7pGGXln2TZnNANKPw8R7GRfGR+6mx+7afleLqfl3LnNNm+ivXYAdQ7kaRQ03spodwLxrxrmGDKLqnkCk7he7t9F7/c7fPGRpbs3RpOcrRV2QuWOQspkADDHcgG80nif7Hsn0UD746cd5ty2VIWaUBv0KCzD6gdvvhX4nx7iWdikfKRHLwqpYMTUkgAuk+36dvLVvipWm1b3d7364XOq1sjrYXARqN55arktxz4CPCCCfl5X/icd89IE1BH0+JWNHcarBH0O59Nz2wO5V4PK4LDwKbBZtz9PkT8/wCGIPEUkj6kVK7dTVYs6l9D8hVfQjGdauxld49oYuG8SMbrPlWCPR2G8cgHcLXqe8Z3B8xh/wCGc8ZbMr05wsT9mSUDSSPQsK/tUcUzksrKs4WAPN1e8ZOnSQNrBWl0js4IoenYkMw7Etq1Bk8Lq+zofR/W/Jxs230DM2R2TubITp4tJT0l1L5OdRV1FkCjzsaa+t1iv+J8Bk4lnGmhGmA0OqwNNpFEoO7fI9tu4wscoJCc5F1wDHZ2b3dVeG/lqrvti6+ppBJ7AHy8hv27/bDU+KtRU08DPsatrf75ik/s/EKK2UkaPMIDTtRDX6iqQ+hUbfzwMjiSdWy0sZjmj1WrvqtdILPI8inUmoltCA35j4hz4v7QZsw3RySMt7AgXI30G+gfPcj1GJPBfZw5/NzErpId1EbWynyYsb3vyH9rFdG+wh1pQhfESs+XN/gCcN4tPwiUrAwzOWu2y4bxL6tDe4Pn0zdjcagdQtXlzmeDPQibLuHXsR2ZT6MPI/3+ROK+j4SMnJ0szGNErafxAo6wx90s5qGu5rxHyI744Q8HXLZxc7A0yqRbCPYz1ZKlWGp49VXNpujfiPiDIz6mOtQjvT/Ph/Qzc4+y+PNP+Iy7nL5ne2UeF7BHiA7Eg1qH3BxUOe5elyEpjaZoGtST7oIVgUI8Xi8QDAjtR9Di5uT/AGix5tujKv4fND+iJsOPWNuzgjeu/mLG+GDjHBIc2miZAw7g9iv0Pz8x2I2IOCUb6opSxModmWx88/7QmcgNnnIsNYcbEFiD73cMgoj1U9sD4cssdMuY0llCsFaiVeg42PajuD3o/axM/wCy7ORsyxiCWPUWV2YoRbBgCqqRsVA7mxsCt1iNJ7PeIuGVly2ltVgM42YaQL6Z93ej/hthDU+h0VXp8pIQGjSinVbSAHXexqZd9h57Bdt8d5Mql6OsWVF8PiFC7LV+ncdu5J3+VgxchcRDWPwoF2QTIfJRsenYHhGw+940m9mmfZNGvLAaStgyXR09zo33Xz/U3lQEZZ/xLLEw/kIeXysSuCJASGUqLH6twfoK+u9XWGGHMMczmULHSFBAvsSB/niYnsUzYo9aAEb/AB//AGYNZT2a5tGkkeSF3dapQwsivVQBsMUnSk9bFniaX8ivuIfsm+g/ww25t9sq1agcllydgTQIB79tgRt6/wAO+Z9juZkq54gB8Oljv532vDG3Ic2jLqsygxQJEx0e8UL79+xDdj6Y2YROEryOT+pzjWpKMHd3ExFBCAKBpNN7rWSDvfnRBO/+V9IkGoWosgILCrbi9R3Pmdqw1j2f5gV+eoryEd/Pzfff+HljVfZ1Nt+eoqt+kOynUP6Tej671t2x0OJHqcHgz6egpQop3C2GIYbLYVaDV4vX7Ht547iUEml8w3kNiUIHffa/PYE7VdMkXs8lUADMbDy6Y/8Ayfz+uO0fIMgG04HbtGNwAQAfzNxRqjiOJHqTwZ9PQUnpVFgkKGBGwJ3onuewau12AfKxxnnFkaC24N6QCBsa2vcVY8vLthyb2euRRn23H7Jbo9xfU/0Nu2ND7OWquv8A/KXz2P8ASeYOKuouT9SVRn09BJmlHiOlgDfdRtuCBsewFjfbcbYzWm3h28V6QCN6IPlVBga+dAisOTezVzf+8d/+qX0r/ielfwGOQ9mJ/wDaD2r9mvbYf8T0AxPE7/Ujgzvt6CnGwACGMmq3oAneya8q8rJu6PlUPPkMbAIs/prufCKHetxfyHph7Hs4b/2g7m/2a9/7eN4/Zu5ojMG1awemuxHb4/lg41n+SHh5ONregi8F4PI8sfhkClxbqt0BqN7/ADQi/I4tLl2aR6LxlNrNkMB+7Y7sLqhjvwXkxIaLMZW06bbYEamYCrOwLkAelDehg3mZooYy8jKiL5mgo/16YRUqObuzdQocNWjq2BouTYDO2YaPqSMbt6IHoQvbVVDUb7XsTidxbisOWTqTyKi+Vnc/JQNyfkBhP5g9p/llgESjU0ik3tf5cfc2DYL0MVhx78SSk2ZLkzKWRnNlgDW3oNxQG1EVjLUr6aanawv6apSSqNRvy5ssHjHtGfMRyLkbR0snWoMjIBu0YsgFe5U2a3HY0L/2VkBkYc1nDmJHzBAeVWLFGOrvvsAVI3DG/LCTwTJTzTquWBMotlIIBGne7JAFbfxHrhx4Hx+PpTJNFcLX+KgAowtdGVF7hC1a1G8b0R3AwuMs2sjbiaSoLLQezu7bhRcqI4Bk8zKZchmAFy+ZU0UJ9xHI2q/dJ8O2kgDZVif2TZ1b0iJwGIBD6bHkaPa/S7GGzlrhcEUM0TZyGfJTUEjZhYLGiCb7mx2AN01KQcIfM5zeTzTQtmZzoUCNuowuP4OxraqPzBwyaWXVGLDSqcVxpySv1W/1J2T5YlWYdWokcO5leUJQ870BWLbjwlq+mJ/EeW8rHCTBmBJIfi0h9RryNkLX3Pz88LftD4dJE8ckuYklDNQRxRAFE0LojyuvTvgdk+MGIaxpZxsykfwPz/rD74qo3Rjm9Wh15V6caPl9AQlD12DnryX4UEQQbKTXY+frZxF5n4TM8qSwvGZ4kCNl4SZHiUdgasybE6iygeW/mF4ZnqaSSIvGREDqvSVNG6HY0xsfaheDXKnGIehHDplVy3jQqy/iHLUjPN8MYsWtDf1umw1KUqU3Vhr8fv8AGyBO/ZIHBeKQyEq8fjII6YJBsecdnvY/ZtvXa+wYeCc85mDTH1NUYIHiXWVHy3BNDyLYi8z8mpmRJIDIMy0mzEELPJXiWOPuqrQ/NJ8iSSN8KuW4uUkaDOeGVCV6t3uNqkq73+MWfW+4fSqRqq9PfmjpUMTF/t4hXXU+jOFSxSIJIijBu7KoBJ+YG9/I9sQOJc0KrmGBTmJ/0J2X5u/uqP54qvICZEbpSNv+0iRiCybEMCvvKRfiXy9RizOTuMZWSDTl1WHSLePsR8yfiH7/APGsaYzvpsJr4RUu37S+9/p5mQ8stMepnn6p+GJbWJPsDbn5nAbieS/2a3UQiSF/DTMepGCKIUjd0Ao6fIgHY+IyeP8AtHiitMvUz/q/ox9x7/22+eM5J4pn8w5ecAwMDTFQhvy0UBqHrYr533HlbstyVCtGHEqWUej0v4IVeP5PKywJN1TZ1FboTM+reRQh0wjzo9z3F02CfK3tOeDTDn21xE0mbA7eizDuDXxffxC2wa5x5LjkieaFQkqgsQBQcDvY7XXYj799qw6uhSWsqaUrWoyE9kC/ET6eXfasVzSjKxbg0a9J1E7NdfQ+iIcwGUMpDKRYINgg9iCNiD640nFCwL9QPT/H6YrPkoy8OhMbkszvqOX1kplwd9Ck2TJRBY9hQuzZxYfD+JpMupDfqD3HyI/0MOUk3Y4909AbluZWeKVxlpwY0DhGGkuCC2lSdtYqinkSBe+IcPPKOYFjjLnMC4vGADUfWezW2lSg7GywG1GmXMIzK2hgshHhYjUAfK1sX/EfXASLlOCOKJCoHSZ3VkJQq0moyFSpsAhiKvtXoDixIIj9psTwvMkLlVTLvuwBIzDFB5GijA2L38jgxwbjzZmWVBCUSKWSFpDIpOuMqNlq6YNYO9VuN8DeM8C4fFl3nkjAhjhUHpu4UpEdUYAVwGKt7pO9nvglwRYkVii9JppGkZWfUxY922dh4gobwntRoYAFXg3tHeHKRvmkaQmCaUSBhqcxS9PSVCgLepQCCR3sYNcX5yly8TySZbTo1tTSVrVApJjGjWdmb3lAGg2RqU47rwDIrGvhj6aq8a6pCUqU3IvicqdTbkG9xtVYi5zhmQSSDKyQktIJFiB6jAqFHVUsWPh0hfC22woWNgCJxLmuR8xAIbSJM/Hl5Dq3k1xlyCumgu676rsHbE3P86NFJOnSBEM2WQnX3XM7avd2Kk9vP1GIvFY8hl31NlrZJMuCw2AZiY4nsuLKVRYiwK74I5nJZGdzIwy8jsoJbqA6ljJIOzUQhB8Xw77jABD4bzq8k0SPCqJLLPCrLIWIfL6idQKKNLKpog7HvgdwnmTMJI0Ljqq+dzOXR2kbWpRTJGPdI06RpB3rvR7YKcG4RlIJZXEkUkxeSfUzLqjWUhnqjsvbxV27k41kkyQ8aLHM3XV26LLIyySnQJWAaxY21DeuwOACHwTnCeWPLKsLSGVICWZiWYSl1ke0UKOlptjS3e1bXy5N5lm05aGemEi5kdVnYvqy8hB16hW6Eb3tp3wQzfs/y0h9wKoUIqqo/LAJb8pquOyxPnubFYJS8sZZl09COvHXhBrqCnIsHdh3vv53gAJnHmgk7Y6ZTIhFVQKVVCgedAUP5DzxIK+nbABwWCu+OoAA3oAfYDC5zLz7lsnak9SX/hodwf3j2X77/LFSc0c95nOEpIdEYP7Jdl2/Ve7H+t/AYXOqonRw36fVr6vRdX8kWZx/2oQRkxZdkkffxsSIl+pAJf8A7O3zwjcQ4hLmCJ5Wd41YasxJHcUasWXVHDW6hlILG9xRFneKuQyuXijmaTquTenydDq3iGklXUgUX8IdWVxRUtPjhnzZgMzHLZbMk06AAyyHUDq00I2mRio8mCAHWQCaWcva8h/Ep0dKK8ZPf3ffiR81mIctIKZ582W2KkEsHoqCVZljZWXwtEdQuM0RqQTp+RDIVTMZqDLSSHUuXjUUW7FgpcWx7HQK2odgB05q4ZDw7J5crHrnjn1RSgAXTF/zDW4KALQ8xYoDEnjORyvGIkminSKdBWlzuB30uLB2NkONtz67Tbl8BKk7qom//W/4DHLK/hzHlJ0jDpqMEqCllFU/oRIFPiB3YU2/cVhzEuayefd5WJl1FxJViRTtddipXwlD81OGPn7mZBlsvl0nE08bozSp5MikWCLtyTdLfY3ucJ/F+OzTOsmbcvQ8Efunetgqiow1Xfft9ME1m0ROHqcKWeWt7q3P3eJtxLIJIn4mBdK2BLH5wse1HuY2Put5HwneiTftLz6TZTJZgOjTlAJFDAtTKG3ANinDd/1YD8JEnU68KLl4VBV2lNxsDdq3fXqXYxrqY9wB5aNxDL9RxlMuHW/fzKswr0RVIoDyZyWI9N7pFWuOrVFJRbumvPwYkyzsxtiSfUnBXheYXQVZipPmTQI9DQ3+m33xYHNHsugSRnQyAOCyxoBQ8qF2x33/AJDGQcGyWWA6MRzEko0RREhmmNEMzqyfkoD33B237YK1eNJ5bNs5UItq5w5J4MDEWZAzuuuNGbSsqkkF3Pbpoe4G59CCLJ8R4G8bmfJrH+ZGwMbg6JwAGk0pppUIAIDOL2IoG2AZ7huYyOTKrP1Ytel1VzoSQ7lAD+0UVZra7BAo4LZDmDrNqzCPCZYw5QO4OcJpVjTXSqt1su/iNGi182pxJSdSLuunyt9+NtU1WWjIvDedyNRzyTQ9YeCZEK+BKuGMEeAEg+JTdncjZgc49wzJyIEzVRLEmxGpI4VK6gsRC6Jn90kN3s0PLAnmnJLmcv1s9IYZVaaNQpBjiaOysZoEyFx8Vjt9jC4Dw+aCOD8SJMzO9HJZBmJUeksqk0qDcqpq9+wvDKVBVe3B5Wt7be5/f91c8uj1POAZCTKZdXzDSapfFlMsguYjuZR/wkoE0ffPl8WCEc0eZUMGUMxrqHZWNe647o+3n3u7qjhv5Z4OY3aaSYy5qa+pmAd2IIHThNHSgO2oDxkaVFDEbmbk3XIZoCsWYYeL/gzgnZZAPCjnyYeFjuCDvjpTjmL4bHyouz1iceScrlFnKZpSJgfAJK6fyodtXpqsHy3xZnEOJxQJrldUUeZ/uA7k/Ib4pFOIWHgmiYSxggxOakjI81JHjj+XkP7Rj5jPNIFaRpHqkQWWZj5JGDdk/wAtifIFcZOOljqVaNPE/vOdorf6dBy5n9oplRkiVkibwXVyyE7aEXyLem5o7kYi8I4OcserMB+JAOkA2mUXuQp+KYjdm3ry3oY14VkFyhMsxU5oL7ikMMqp+Ff1TN8Uh93ffA1ubVoEi45AaAsFKNeZ8R7E+ZuyQdsS7+85NeqpdimrR+L7/ELJn2XU5FIQdKHv5HUb+Rs3fkCbN44w56bLv1Y3LKGOs2SU3JNrRFAbFRsaSl2Zjpo0raOHF1rUhtNeQoACvUja/g743ysyoyuoIRQQf3yR4VUWfPf7fUlKuhnDhXV4b/11+XmWFy3zdHmkUmldgCB5HULXvupINhT38rwbzOWWRCjqGU9wexo3/eMVBJlbcPGehOwJZALR6rfSxCnsfrRo92DJy57Qafozgg2QLYMwIvYebgBSa97TpO4YY0RmZJRcHaQR4rySRw/O5aA6zmGkdQ9KFMhBI2FBQwJFDz7eZHZvkV5f9oeCKNsyqdB6BKMIum/YWuo2LXuGP0w+5fMrIoZGDKexHbAvjnLQmtkZkk+THSfqAdvqP54ciBWn5Pmd4puhED+Ys8P4iQrIJI0i1h9GxCpp06d1Pe8EuKcvynMZCWJF05QSBlLmyHjEYCkqbqrtq7YR+N8ZbKSpHPFNqJ3RiyhgPNHBIbeuxPfBLmHP5ePKLmwzopYKy6i25utibBFCwcToAU4tyhmcw+YdhCjTLluzMQGglL7+CyDGQL9R2ArEeXlJxJdGOabNSS/lIzRpDKEinjL6VFlPzNwPEuw23XMlxaOYAxyarGqrINfQ7/fHZu294nKRcZ83ynmGzQl/I6avPpQal/LnjCEECOtYYWWJOr5VWOvLHKs2XkhdzGRHkkyzaS1lo3LKwtRtp23N74T5O2LC5L4DlTCk6ETMfiI91hsV0n3Sp2N736YGrAncPwZUnvsMShCB2xC43zJBlFuV6J91RuzfQd/udvnhefM5/O7r/uOX/U28rD/k/l9ThbkkaYYeUlmeker+XX3BfjvM+Xyg/NkGryRd3P28h8zQxWPNnP2blUaFfLwPekgHU48/HX8Qv8TgsnCMvks0JpqzOVc6es/iMUn747NfqQaHbsbsLiGQizERjlVXjYbg9q8jflXcMDt64W8078jbCdDDSjJRz9729y6rvET2a8Fypy6zqmucEhi++hh+nyW1IN99++IXtK5G6urNRL4xvMqiyyju6jzZQNx8QHqNynB+WX4bmtURMuUmpXHd4j8DGveUXRYdg1kULwwZ3inQnRZdopjpjftokHwMfR6tW/UGB+HFlFONmhNSvKNfiU5N39OgkcL5ZiySw57LH8VGFuQ6QWKnfqxDuGSjaXZXULBGNvaRkXl4fHJlSPw48brH2ZD4lYV3VWtiPKwfh2N5+E8MkaeNS2TkOqaNRvA5/pYx+hj7yjsdx8q/zvOE7GaPhySRwOSwXa0NHqaG92IOdygJINkaRdD0VisZSlPit3t19PElZP2gwzZB8vnlZ2AoFRu/6W1HZHU92P13sjCCeHvo1kaYxXjYbC+1A0TdVfb+BrR1RhoUdZjQ2sKD8hWpj2o9+/btgo/DemV/GySSSqAEyyHXL2AAa7WAbAeK37eHzwt/9tWaM+W7p9mL6/JEHJpJM2jLxm6tnIGqh3O/hjUepoD5Y6Z1IMiadfxGYoGt+itiwSwpprFEadKH9TDBuTg876UzCrDlDv0YW2DfD1j7z321EmiRWkdofE+FVcWYCQx6yuWkZiQvmVY1fSZjdHxRk6htqukK1Ocst7+hllVy+x5vf6AHI8cefMq07F62VQAFQA3SKKVR8lAxbWUyMUCiRVADeYXVV+Kq+tn5eL1xSeby8mVnoho5I2Bo91I3G/YjsQRsQQexxbnKXMxnhDx6QwGl0v3SK7X5EdvuPLFq0eYunLkzvz/wfMTSHMZKQn8HcUkTHSRZsMCTTjcbGiKHfCVwDmmWKRxIivM7VJIxOtkGxj1A+AbXa/5YzGYmcVUjaSKVf252iPXDs0ZYI5I6iRT020DxIQwUQwgjSNRrVKTvfl8CpzfyopXM5mFwskL3MgFKpIBCRtWokWCTspJ2ryzGY4sJOlWaj1t7syXzHe1FNkrJy5hYsrLmyMzmZzeRyzBRHZ268xFBjZ2UknzPnR/huWTLySdWR5sxIT+Ln7M36kjsWsa1uBpLVQKgAYzGY7kkoK0VY5tabQxZXNKVcDaNBoLDtH3tUB3IC2NRW9W9sNsSstZGh1BFksoY1ZCsFYneWlKBmNe8Nn0+HMZiyIjqhX54/DHK9WTWWQ9PLSJ4ZOoNyFbv0h3/ADPEPL5ZwzgzZNetmG1ZzSASAKy4f4IwAF6j3bSjYXtZs4zGYh7F4SeXxFHifGC2ZfSNGldJI7EfvbEsLP1Pfa9unD8kJFLo2mQAhwUDAEeQs7g/P/DGYzFJ9lXRrir6HuW4/JEFdUQsuzjsKUWKHaxR38r2rDXFmFmQZhQRIB7r+IDvZHy77bC/IbHGYzEySauLbcHmjucJJCAZe5j1dQnureEM1D3goBpR8gNhWN5449MYmBe7KN3IoEht/eABFqav0JGMxmM63udCC4zip9/o2S8nzC+QVNTllKg9Rrbqlm0gabJFAr4mYHcUdjVh8D4+mZW0sEAEj5HsQaGx+x+WMxmNMHaxzZLLKy7zpxvgMOciMU6B17g9mU+qsN1PzGKw9ofJzwZIRvNJPl1YaC5HgeyEDaQGIKkrY/gMZjMNZZChJyegAeGaaIA6k31aavt2I7nzxP5f4p1kWhpGj1JtgafufI+v6hud8ZjMTHXKy7VsyJ2ZB0nfAHlPnWXhGcbVb5WVrlS7I/fX94Dy8xt6EZjMNmJRcfMHDgxTiWWCtIiByGG0sdX8QtWC9jscc+LcVinyyZsyOITXgq/F27drvazqHyOMxmM20jc3noXlvF2Xhq7AbK8WD6laFPwxWpFbxMy/CSe+3kF7eQXEngPEWyGYjyUrGTLzb5SQ7sP+rYd9uwNUPofDmMxL6laHavB7Wb96RO4znX4YesB1MkzAOm2qAsdjHfdCf6P4T7tA0C2dysOfypQnVFOgKtRB33VgD2INHceWMxmJT1sUatTjNb3a9BJ5W566Us/D+IECXLBqkouskaizqoE3pIO43Bo7jdD4pwiF+pNDJJBw0yeFH8Vud2VI1PY0CA5UDzOPcZist1EbTSVOVXdprw17jhwzNNIzpkNMGhNWthc0m9adVBYgSQCErv3bcgrwbKxGDVAOn+IUjWQGZXptQNjxL4W27WD+oVmMxycbNq8VsrejfqheZzleTuzpDnYys8bkyvCgjmYDSWSiSfQkDX597o+KsRc/mIQcujA5mav93J8OoMNi5YabArcg2d6BJGMxmKQprNe76/63+7cit9APm+HyPoy2dCdRrXLZhd9LXtG4ABMZY7beAnbYkYXuCcblyE0lDxUUZdjuCPqNiCMZjMdXDzdWkpS5i5Kz0P/Z">
            <a:extLst>
              <a:ext uri="{FF2B5EF4-FFF2-40B4-BE49-F238E27FC236}">
                <a16:creationId xmlns:a16="http://schemas.microsoft.com/office/drawing/2014/main" id="{35972E40-AD57-BE45-A47C-6425AA0466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8188" y="-193675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11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pic>
        <p:nvPicPr>
          <p:cNvPr id="23557" name="Picture 12" descr="https://encrypted-tbn2.gstatic.com/images?q=tbn:ANd9GcRCvZt3QnvYdz6LNU0CNZcW6RYoY0clCD_SBdXV62xS5Tn5XlWf">
            <a:extLst>
              <a:ext uri="{FF2B5EF4-FFF2-40B4-BE49-F238E27FC236}">
                <a16:creationId xmlns:a16="http://schemas.microsoft.com/office/drawing/2014/main" id="{3C75526E-6D5E-8E4A-B4FA-F58E48A0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555750"/>
            <a:ext cx="233838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">
            <a:extLst>
              <a:ext uri="{FF2B5EF4-FFF2-40B4-BE49-F238E27FC236}">
                <a16:creationId xmlns:a16="http://schemas.microsoft.com/office/drawing/2014/main" id="{598E3ED1-739B-7E4B-A267-7AA1FBF1A768}"/>
              </a:ext>
            </a:extLst>
          </p:cNvPr>
          <p:cNvGrpSpPr>
            <a:grpSpLocks/>
          </p:cNvGrpSpPr>
          <p:nvPr/>
        </p:nvGrpSpPr>
        <p:grpSpPr bwMode="auto">
          <a:xfrm>
            <a:off x="1069975" y="544513"/>
            <a:ext cx="7616825" cy="1020762"/>
            <a:chOff x="0" y="0"/>
            <a:chExt cx="853" cy="115"/>
          </a:xfrm>
        </p:grpSpPr>
        <p:sp>
          <p:nvSpPr>
            <p:cNvPr id="24580" name="AutoShape 2">
              <a:extLst>
                <a:ext uri="{FF2B5EF4-FFF2-40B4-BE49-F238E27FC236}">
                  <a16:creationId xmlns:a16="http://schemas.microsoft.com/office/drawing/2014/main" id="{1D0022EB-FAC1-AE46-9A6F-4CCCE79BE8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4581" name="AutoShape 3">
              <a:extLst>
                <a:ext uri="{FF2B5EF4-FFF2-40B4-BE49-F238E27FC236}">
                  <a16:creationId xmlns:a16="http://schemas.microsoft.com/office/drawing/2014/main" id="{7BEC2EC7-EB8D-5F47-9F40-4CF8CD7397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4582" name="AutoShape 4">
              <a:extLst>
                <a:ext uri="{FF2B5EF4-FFF2-40B4-BE49-F238E27FC236}">
                  <a16:creationId xmlns:a16="http://schemas.microsoft.com/office/drawing/2014/main" id="{76C03C56-6866-0E4E-9A8B-3CE0396F15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4583" name="AutoShape 5">
              <a:extLst>
                <a:ext uri="{FF2B5EF4-FFF2-40B4-BE49-F238E27FC236}">
                  <a16:creationId xmlns:a16="http://schemas.microsoft.com/office/drawing/2014/main" id="{064D4F3E-5D3F-1E4B-B4D2-868E7BB179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4584" name="AutoShape 6">
              <a:extLst>
                <a:ext uri="{FF2B5EF4-FFF2-40B4-BE49-F238E27FC236}">
                  <a16:creationId xmlns:a16="http://schemas.microsoft.com/office/drawing/2014/main" id="{3C2F99EB-74C8-754A-863D-7FECDEDE76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24578" name="Rectangle 9">
            <a:extLst>
              <a:ext uri="{FF2B5EF4-FFF2-40B4-BE49-F238E27FC236}">
                <a16:creationId xmlns:a16="http://schemas.microsoft.com/office/drawing/2014/main" id="{C5FC5C27-DC12-E44F-9C13-847C8870B5FE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849313" y="390525"/>
            <a:ext cx="7378700" cy="1014413"/>
          </a:xfrm>
        </p:spPr>
        <p:txBody>
          <a:bodyPr lIns="82058" tIns="46890" rIns="82058" bIns="46890"/>
          <a:lstStyle/>
          <a:p>
            <a:pPr algn="l" defTabSz="1200150" eaLnBrk="1" hangingPunct="1"/>
            <a:r>
              <a:rPr lang="en-GB" altLang="en-US" sz="3600">
                <a:cs typeface="Arial" panose="020B0604020202020204" pitchFamily="34" charset="0"/>
                <a:sym typeface="Arial" panose="020B0604020202020204" pitchFamily="34" charset="0"/>
              </a:rPr>
              <a:t>Media Context</a:t>
            </a:r>
            <a:endParaRPr lang="en-GB" altLang="en-US" sz="3600"/>
          </a:p>
        </p:txBody>
      </p:sp>
      <p:sp>
        <p:nvSpPr>
          <p:cNvPr id="24579" name="Rectangle 10">
            <a:extLst>
              <a:ext uri="{FF2B5EF4-FFF2-40B4-BE49-F238E27FC236}">
                <a16:creationId xmlns:a16="http://schemas.microsoft.com/office/drawing/2014/main" id="{30FC574B-2F30-5942-B00E-EA75F7DB80FF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715963" y="1404938"/>
            <a:ext cx="7956550" cy="4910137"/>
          </a:xfrm>
        </p:spPr>
        <p:txBody>
          <a:bodyPr lIns="82058" tIns="46890" rIns="82058" bIns="46890"/>
          <a:lstStyle/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Drive for cost-cutting affecting journalists</a:t>
            </a: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Less staff covering more stories – is affecting standards</a:t>
            </a: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Time constraints even greater – increasingly desk-bound and reliant on getting a ‘feed’</a:t>
            </a: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Fewer specialists – four Health Corrs </a:t>
            </a: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‘Churnalism’ – Nick Davies, </a:t>
            </a:r>
            <a:r>
              <a:rPr lang="en-GB" altLang="en-US" sz="2400" i="1">
                <a:cs typeface="Arial" panose="020B0604020202020204" pitchFamily="34" charset="0"/>
                <a:sym typeface="Arial" panose="020B0604020202020204" pitchFamily="34" charset="0"/>
              </a:rPr>
              <a:t>Flat Earth News</a:t>
            </a: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Still able to pull substantial audience and influence public opinion and policy</a:t>
            </a: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Journalists are largely processors of news – can be to our advantage</a:t>
            </a: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Provide good ‘ready-to-go’ stories</a:t>
            </a:r>
          </a:p>
          <a:p>
            <a:pPr marL="393700" indent="-393700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Understand media’s needs – greater success</a:t>
            </a:r>
            <a:endParaRPr lang="en-GB" altLang="en-US" sz="240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1">
            <a:extLst>
              <a:ext uri="{FF2B5EF4-FFF2-40B4-BE49-F238E27FC236}">
                <a16:creationId xmlns:a16="http://schemas.microsoft.com/office/drawing/2014/main" id="{EE8EC257-CC9B-6040-96F6-0F66F3F4F5BE}"/>
              </a:ext>
            </a:extLst>
          </p:cNvPr>
          <p:cNvGrpSpPr>
            <a:grpSpLocks/>
          </p:cNvGrpSpPr>
          <p:nvPr/>
        </p:nvGrpSpPr>
        <p:grpSpPr bwMode="auto">
          <a:xfrm>
            <a:off x="1069975" y="544513"/>
            <a:ext cx="7616825" cy="1020762"/>
            <a:chOff x="0" y="0"/>
            <a:chExt cx="853" cy="115"/>
          </a:xfrm>
        </p:grpSpPr>
        <p:sp>
          <p:nvSpPr>
            <p:cNvPr id="25605" name="AutoShape 2">
              <a:extLst>
                <a:ext uri="{FF2B5EF4-FFF2-40B4-BE49-F238E27FC236}">
                  <a16:creationId xmlns:a16="http://schemas.microsoft.com/office/drawing/2014/main" id="{38CB64AF-DE40-E346-A2FD-9BE2F9FB21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5606" name="AutoShape 3">
              <a:extLst>
                <a:ext uri="{FF2B5EF4-FFF2-40B4-BE49-F238E27FC236}">
                  <a16:creationId xmlns:a16="http://schemas.microsoft.com/office/drawing/2014/main" id="{1C160252-D696-2243-A258-71E42F7A26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5607" name="AutoShape 4">
              <a:extLst>
                <a:ext uri="{FF2B5EF4-FFF2-40B4-BE49-F238E27FC236}">
                  <a16:creationId xmlns:a16="http://schemas.microsoft.com/office/drawing/2014/main" id="{70A760C6-8AA6-914F-A55C-723EFF92E9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5608" name="AutoShape 5">
              <a:extLst>
                <a:ext uri="{FF2B5EF4-FFF2-40B4-BE49-F238E27FC236}">
                  <a16:creationId xmlns:a16="http://schemas.microsoft.com/office/drawing/2014/main" id="{4F9A93D7-FC91-A641-B049-9AA78C8B0B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5609" name="AutoShape 6">
              <a:extLst>
                <a:ext uri="{FF2B5EF4-FFF2-40B4-BE49-F238E27FC236}">
                  <a16:creationId xmlns:a16="http://schemas.microsoft.com/office/drawing/2014/main" id="{A8850D3E-BAE0-A947-B6C7-169B4082F7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25602" name="Rectangle 9">
            <a:extLst>
              <a:ext uri="{FF2B5EF4-FFF2-40B4-BE49-F238E27FC236}">
                <a16:creationId xmlns:a16="http://schemas.microsoft.com/office/drawing/2014/main" id="{1BA0371E-6BA5-234B-8B5F-BD9C52FAEEA9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582613" y="390525"/>
            <a:ext cx="7378700" cy="1114425"/>
          </a:xfrm>
        </p:spPr>
        <p:txBody>
          <a:bodyPr lIns="82058" tIns="46890" rIns="82058" bIns="46890"/>
          <a:lstStyle/>
          <a:p>
            <a:pPr algn="l" defTabSz="1200150" eaLnBrk="1" hangingPunct="1"/>
            <a:r>
              <a:rPr lang="en-GB" altLang="en-US" sz="3600">
                <a:cs typeface="Arial" panose="020B0604020202020204" pitchFamily="34" charset="0"/>
                <a:sym typeface="Arial" panose="020B0604020202020204" pitchFamily="34" charset="0"/>
              </a:rPr>
              <a:t>What is News?</a:t>
            </a:r>
            <a:endParaRPr lang="en-GB" altLang="en-US" sz="3600"/>
          </a:p>
        </p:txBody>
      </p:sp>
      <p:sp>
        <p:nvSpPr>
          <p:cNvPr id="25603" name="Rectangle 10">
            <a:extLst>
              <a:ext uri="{FF2B5EF4-FFF2-40B4-BE49-F238E27FC236}">
                <a16:creationId xmlns:a16="http://schemas.microsoft.com/office/drawing/2014/main" id="{D09EBEF2-649F-0A48-B0AF-28BB7CFF9345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649288" y="1555750"/>
            <a:ext cx="5946775" cy="5113338"/>
          </a:xfrm>
        </p:spPr>
        <p:txBody>
          <a:bodyPr lIns="82058" tIns="46890" rIns="82058" bIns="46890"/>
          <a:lstStyle/>
          <a:p>
            <a:pPr marL="327025" indent="-327025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News is new information which media considers to be of interest to local, national or specialist publics</a:t>
            </a:r>
          </a:p>
          <a:p>
            <a:pPr marL="327025" indent="-327025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Colour – pictures, personal insights and human interest stories</a:t>
            </a:r>
          </a:p>
          <a:p>
            <a:pPr marL="327025" indent="-327025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Comment, calls or claims on topical issues</a:t>
            </a:r>
          </a:p>
          <a:p>
            <a:pPr marL="327025" indent="-327025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Media and trade unions often have differing perspectives on news</a:t>
            </a:r>
          </a:p>
          <a:p>
            <a:pPr marL="327025" indent="-327025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Media interest in conflict and aberration – “If it bleeds it leads”</a:t>
            </a:r>
          </a:p>
          <a:p>
            <a:pPr marL="327025" indent="-327025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This is why they’re interested in you</a:t>
            </a:r>
          </a:p>
          <a:p>
            <a:pPr marL="327025" indent="-327025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Unions interested in delivering change for members – media not that interested</a:t>
            </a:r>
          </a:p>
          <a:p>
            <a:pPr marL="327025" indent="-327025" defTabSz="1200150" eaLnBrk="1" hangingPunct="1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Causes conflict inevitably</a:t>
            </a:r>
            <a:endParaRPr lang="en-GB" altLang="en-US" sz="2400"/>
          </a:p>
        </p:txBody>
      </p:sp>
      <p:pic>
        <p:nvPicPr>
          <p:cNvPr id="25604" name="Picture 13" descr="https://encrypted-tbn1.gstatic.com/images?q=tbn:ANd9GcSw6u7q_MfYsg1oFnMp0c3jDJE7QnrYIuUodbPl-_cGiMlBC_Tr">
            <a:extLst>
              <a:ext uri="{FF2B5EF4-FFF2-40B4-BE49-F238E27FC236}">
                <a16:creationId xmlns:a16="http://schemas.microsoft.com/office/drawing/2014/main" id="{BCEEAC6F-6E05-0449-9390-8F50DD5DA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265363"/>
            <a:ext cx="266382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A7D03EE-9245-1D4B-9C65-44B809BC7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54888" cy="1143000"/>
          </a:xfrm>
        </p:spPr>
        <p:txBody>
          <a:bodyPr/>
          <a:lstStyle/>
          <a:p>
            <a:pPr algn="l" eaLnBrk="1" hangingPunct="1"/>
            <a:r>
              <a:rPr lang="en-US" altLang="en-GB" sz="4000"/>
              <a:t>Shaping </a:t>
            </a:r>
            <a:r>
              <a:rPr lang="en-GB" altLang="en-GB" sz="4000"/>
              <a:t>I</a:t>
            </a:r>
            <a:r>
              <a:rPr lang="en-US" altLang="en-GB" sz="4000"/>
              <a:t>nfluences on </a:t>
            </a:r>
            <a:r>
              <a:rPr lang="en-GB" altLang="en-GB" sz="4000"/>
              <a:t>M</a:t>
            </a:r>
            <a:r>
              <a:rPr lang="en-US" altLang="en-GB" sz="4000"/>
              <a:t>edia</a:t>
            </a:r>
            <a:endParaRPr lang="en-GB" altLang="en-GB" sz="4000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1B92F62A-4B88-CE42-AEE3-A7D2D5954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784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altLang="en-GB"/>
              <a:t>constraints of </a:t>
            </a:r>
          </a:p>
          <a:p>
            <a:pPr eaLnBrk="1" hangingPunct="1"/>
            <a:r>
              <a:rPr lang="en-GB" altLang="en-GB"/>
              <a:t>time</a:t>
            </a:r>
          </a:p>
          <a:p>
            <a:pPr eaLnBrk="1" hangingPunct="1"/>
            <a:r>
              <a:rPr lang="en-GB" altLang="en-GB"/>
              <a:t>resources</a:t>
            </a:r>
          </a:p>
          <a:p>
            <a:pPr lvl="1" eaLnBrk="1" hangingPunct="1"/>
            <a:r>
              <a:rPr lang="en-GB" altLang="en-GB"/>
              <a:t>staff, money, technologies</a:t>
            </a:r>
          </a:p>
          <a:p>
            <a:pPr eaLnBrk="1" hangingPunct="1"/>
            <a:r>
              <a:rPr lang="en-GB" altLang="en-GB"/>
              <a:t>availability of sources </a:t>
            </a:r>
          </a:p>
          <a:p>
            <a:pPr eaLnBrk="1" hangingPunct="1"/>
            <a:endParaRPr lang="en-GB" altLang="en-GB"/>
          </a:p>
        </p:txBody>
      </p:sp>
      <p:graphicFrame>
        <p:nvGraphicFramePr>
          <p:cNvPr id="26627" name="Object 4">
            <a:extLst>
              <a:ext uri="{FF2B5EF4-FFF2-40B4-BE49-F238E27FC236}">
                <a16:creationId xmlns:a16="http://schemas.microsoft.com/office/drawing/2014/main" id="{77624450-EA1F-874A-A0EE-68629B8509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4725" y="3810000"/>
          <a:ext cx="2636838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Clip" r:id="rId3" imgW="16008350" imgH="12598400" progId="MS_ClipArt_Gallery.2">
                  <p:embed/>
                </p:oleObj>
              </mc:Choice>
              <mc:Fallback>
                <p:oleObj name="Clip" r:id="rId3" imgW="16008350" imgH="125984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3810000"/>
                        <a:ext cx="2636838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>
            <a:extLst>
              <a:ext uri="{FF2B5EF4-FFF2-40B4-BE49-F238E27FC236}">
                <a16:creationId xmlns:a16="http://schemas.microsoft.com/office/drawing/2014/main" id="{D9A20146-6C76-E448-8EF3-E0046B880F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1700213"/>
          <a:ext cx="164306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Clip" r:id="rId5" imgW="12261850" imgH="12598400" progId="MS_ClipArt_Gallery.2">
                  <p:embed/>
                </p:oleObj>
              </mc:Choice>
              <mc:Fallback>
                <p:oleObj name="Clip" r:id="rId5" imgW="12261850" imgH="125984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700213"/>
                        <a:ext cx="164306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1021</Words>
  <Application>Microsoft Macintosh PowerPoint</Application>
  <PresentationFormat>On-screen Show (4:3)</PresentationFormat>
  <Paragraphs>171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Helvetica Light</vt:lpstr>
      <vt:lpstr>Wingdings</vt:lpstr>
      <vt:lpstr>Antique Olv (W1)</vt:lpstr>
      <vt:lpstr>Times New Roman</vt:lpstr>
      <vt:lpstr>Default Design</vt:lpstr>
      <vt:lpstr>Microsoft Clip Gallery</vt:lpstr>
      <vt:lpstr>Dealing Effectively with the Media</vt:lpstr>
      <vt:lpstr>Audience Focus</vt:lpstr>
      <vt:lpstr> What’s your message? </vt:lpstr>
      <vt:lpstr>Tone and Tenor</vt:lpstr>
      <vt:lpstr>Challenging Context for  Unions</vt:lpstr>
      <vt:lpstr>Getting to Know the Media</vt:lpstr>
      <vt:lpstr>Media Context</vt:lpstr>
      <vt:lpstr>What is News?</vt:lpstr>
      <vt:lpstr>Shaping Influences on Media</vt:lpstr>
      <vt:lpstr>What Defines Priority News?</vt:lpstr>
      <vt:lpstr>It’s all about timing!</vt:lpstr>
      <vt:lpstr>Also about relationships</vt:lpstr>
      <vt:lpstr>Gathering News</vt:lpstr>
      <vt:lpstr>Don’ts</vt:lpstr>
      <vt:lpstr>PowerPoint Presentation</vt:lpstr>
      <vt:lpstr>Role of Interviews</vt:lpstr>
      <vt:lpstr>Preparation for Interview</vt:lpstr>
      <vt:lpstr>Preparation for Telephone Interview</vt:lpstr>
      <vt:lpstr>Preparation for Radio Interview</vt:lpstr>
      <vt:lpstr>Preparation for TV Interview</vt:lpstr>
      <vt:lpstr>Preparation for TV Interview</vt:lpstr>
    </vt:vector>
  </TitlesOfParts>
  <Company>Montague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pmontague</dc:creator>
  <cp:lastModifiedBy>Hazel Julia Gavigan</cp:lastModifiedBy>
  <cp:revision>24</cp:revision>
  <dcterms:created xsi:type="dcterms:W3CDTF">2013-08-27T14:18:13Z</dcterms:created>
  <dcterms:modified xsi:type="dcterms:W3CDTF">2021-03-11T10:39:56Z</dcterms:modified>
</cp:coreProperties>
</file>