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257" r:id="rId2"/>
    <p:sldId id="294" r:id="rId3"/>
    <p:sldId id="320" r:id="rId4"/>
    <p:sldId id="334" r:id="rId5"/>
    <p:sldId id="296" r:id="rId6"/>
    <p:sldId id="304" r:id="rId7"/>
    <p:sldId id="319" r:id="rId8"/>
    <p:sldId id="335" r:id="rId9"/>
    <p:sldId id="332" r:id="rId10"/>
    <p:sldId id="321" r:id="rId11"/>
    <p:sldId id="322" r:id="rId12"/>
    <p:sldId id="333" r:id="rId13"/>
    <p:sldId id="323" r:id="rId14"/>
    <p:sldId id="324" r:id="rId15"/>
    <p:sldId id="325" r:id="rId16"/>
    <p:sldId id="326" r:id="rId17"/>
    <p:sldId id="327" r:id="rId18"/>
    <p:sldId id="328" r:id="rId19"/>
    <p:sldId id="329" r:id="rId20"/>
    <p:sldId id="330" r:id="rId21"/>
    <p:sldId id="331" r:id="rId22"/>
  </p:sldIdLst>
  <p:sldSz cx="12192000" cy="6858000"/>
  <p:notesSz cx="6794500" cy="9906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4E5B"/>
    <a:srgbClr val="595959"/>
    <a:srgbClr val="95B593"/>
    <a:srgbClr val="005356"/>
    <a:srgbClr val="0074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85" d="100"/>
          <a:sy n="85" d="100"/>
        </p:scale>
        <p:origin x="48" y="46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18B1-BF1C-4D5C-AEE7-72CE622182A1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09113"/>
            <a:ext cx="294481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100" y="9409113"/>
            <a:ext cx="294481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5DF5E2-896B-46A5-A72D-67223CEBF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4559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6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EB9C90-0195-47A5-857D-A444A50EFA31}" type="datetimeFigureOut">
              <a:rPr lang="en-IE" smtClean="0"/>
              <a:t>14/01/2021</a:t>
            </a:fld>
            <a:endParaRPr lang="en-I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38250"/>
            <a:ext cx="5943600" cy="3343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67262"/>
            <a:ext cx="5435600" cy="39004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08983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6" y="9408983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6BCD08-F15B-4612-B410-27A5CE433615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114517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9999" y="1800000"/>
            <a:ext cx="9521225" cy="846000"/>
          </a:xfrm>
        </p:spPr>
        <p:txBody>
          <a:bodyPr anchor="t">
            <a:normAutofit/>
          </a:bodyPr>
          <a:lstStyle>
            <a:lvl1pPr algn="l">
              <a:lnSpc>
                <a:spcPts val="6000"/>
              </a:lnSpc>
              <a:defRPr sz="5000">
                <a:solidFill>
                  <a:srgbClr val="00535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000" y="2646000"/>
            <a:ext cx="9521224" cy="756957"/>
          </a:xfrm>
        </p:spPr>
        <p:txBody>
          <a:bodyPr>
            <a:normAutofit/>
          </a:bodyPr>
          <a:lstStyle>
            <a:lvl1pPr marL="0" indent="0" algn="l">
              <a:lnSpc>
                <a:spcPts val="5000"/>
              </a:lnSpc>
              <a:buNone/>
              <a:defRPr sz="3000" b="1">
                <a:solidFill>
                  <a:srgbClr val="00746D"/>
                </a:solidFill>
                <a:latin typeface="Arial" panose="020B0604020202020204" pitchFamily="34" charset="0"/>
                <a:ea typeface="Galaxie Polaris Bold" panose="020B0504030301020103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I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439999" y="3442147"/>
            <a:ext cx="5192712" cy="949325"/>
          </a:xfrm>
        </p:spPr>
        <p:txBody>
          <a:bodyPr/>
          <a:lstStyle>
            <a:lvl1pPr marL="0" indent="0">
              <a:lnSpc>
                <a:spcPts val="2800"/>
              </a:lnSpc>
              <a:buNone/>
              <a:defRPr>
                <a:solidFill>
                  <a:srgbClr val="00746D"/>
                </a:solidFill>
                <a:latin typeface="Arial" panose="020B0604020202020204" pitchFamily="34" charset="0"/>
                <a:ea typeface="Galaxie Polaris Book" panose="020B0504030301020103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2273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mag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I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44800" y="30600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IE" dirty="0" smtClean="0"/>
              <a:t>Slide Title Sample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114778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ext &amp; Imag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0000" y="1825625"/>
            <a:ext cx="4536000" cy="3888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536000" cy="388800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4800" y="30600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IE" dirty="0" smtClean="0"/>
              <a:t>Slide Title Sample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17529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Two Imag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0000" y="1825625"/>
            <a:ext cx="4536000" cy="3888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2196000" cy="388800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4800" y="30600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IE" dirty="0" smtClean="0"/>
              <a:t>Slide Title Sample</a:t>
            </a:r>
            <a:endParaRPr lang="en-IE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12"/>
          </p:nvPr>
        </p:nvSpPr>
        <p:spPr>
          <a:xfrm>
            <a:off x="8499008" y="1825625"/>
            <a:ext cx="2196000" cy="388800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8740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Three Imag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0000" y="1825625"/>
            <a:ext cx="4536000" cy="3888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536000" cy="230400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4800" y="30600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IE" dirty="0" smtClean="0"/>
              <a:t>Slide Title Sample</a:t>
            </a:r>
            <a:endParaRPr lang="en-IE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12"/>
          </p:nvPr>
        </p:nvSpPr>
        <p:spPr>
          <a:xfrm>
            <a:off x="6172200" y="4201625"/>
            <a:ext cx="2196000" cy="151200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8499008" y="4201625"/>
            <a:ext cx="2196000" cy="151200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97559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44800" y="30600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IE" dirty="0" smtClean="0"/>
              <a:t>Slide Title Sample</a:t>
            </a:r>
            <a:endParaRPr lang="en-IE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1439862" y="899999"/>
            <a:ext cx="2880000" cy="453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4555381" y="899999"/>
            <a:ext cx="2880000" cy="453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sz="quarter" idx="15"/>
          </p:nvPr>
        </p:nvSpPr>
        <p:spPr>
          <a:xfrm>
            <a:off x="7670900" y="899999"/>
            <a:ext cx="2880000" cy="453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95293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8928166" y="4949047"/>
            <a:ext cx="12666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Thank you.</a:t>
            </a:r>
            <a:endParaRPr lang="en-I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8928166" y="5382341"/>
            <a:ext cx="9717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www.forsa.ie</a:t>
            </a:r>
            <a:endParaRPr lang="en-IE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832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677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9999" y="1800000"/>
            <a:ext cx="9521225" cy="846000"/>
          </a:xfrm>
        </p:spPr>
        <p:txBody>
          <a:bodyPr anchor="t">
            <a:normAutofit/>
          </a:bodyPr>
          <a:lstStyle>
            <a:lvl1pPr algn="l">
              <a:lnSpc>
                <a:spcPts val="6000"/>
              </a:lnSpc>
              <a:defRPr sz="5000">
                <a:solidFill>
                  <a:schemeClr val="accent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000" y="2646000"/>
            <a:ext cx="9521224" cy="756957"/>
          </a:xfrm>
        </p:spPr>
        <p:txBody>
          <a:bodyPr>
            <a:normAutofit/>
          </a:bodyPr>
          <a:lstStyle>
            <a:lvl1pPr marL="0" indent="0" algn="l">
              <a:lnSpc>
                <a:spcPts val="5000"/>
              </a:lnSpc>
              <a:buNone/>
              <a:defRPr sz="3000" b="1">
                <a:solidFill>
                  <a:srgbClr val="95B593"/>
                </a:solidFill>
                <a:latin typeface="Arial" panose="020B0604020202020204" pitchFamily="34" charset="0"/>
                <a:ea typeface="Galaxie Polaris Bold" panose="020B0504030301020103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I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439999" y="3442147"/>
            <a:ext cx="5192712" cy="949325"/>
          </a:xfrm>
        </p:spPr>
        <p:txBody>
          <a:bodyPr/>
          <a:lstStyle>
            <a:lvl1pPr marL="0" indent="0">
              <a:lnSpc>
                <a:spcPts val="2800"/>
              </a:lnSpc>
              <a:buNone/>
              <a:defRPr>
                <a:solidFill>
                  <a:srgbClr val="95B593"/>
                </a:solidFill>
                <a:latin typeface="Arial" panose="020B0604020202020204" pitchFamily="34" charset="0"/>
                <a:ea typeface="Galaxie Polaris Book" panose="020B0504030301020103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029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9999" y="1800000"/>
            <a:ext cx="9521225" cy="846000"/>
          </a:xfrm>
        </p:spPr>
        <p:txBody>
          <a:bodyPr anchor="t">
            <a:normAutofit/>
          </a:bodyPr>
          <a:lstStyle>
            <a:lvl1pPr algn="l">
              <a:lnSpc>
                <a:spcPts val="6000"/>
              </a:lnSpc>
              <a:defRPr sz="5000">
                <a:solidFill>
                  <a:srgbClr val="00535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000" y="2646000"/>
            <a:ext cx="9521224" cy="756957"/>
          </a:xfrm>
        </p:spPr>
        <p:txBody>
          <a:bodyPr>
            <a:normAutofit/>
          </a:bodyPr>
          <a:lstStyle>
            <a:lvl1pPr marL="0" indent="0" algn="l">
              <a:lnSpc>
                <a:spcPts val="5000"/>
              </a:lnSpc>
              <a:buNone/>
              <a:defRPr sz="3000" b="1">
                <a:solidFill>
                  <a:srgbClr val="00746D"/>
                </a:solidFill>
                <a:latin typeface="Arial" panose="020B0604020202020204" pitchFamily="34" charset="0"/>
                <a:ea typeface="Galaxie Polaris Bold" panose="020B0504030301020103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I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439999" y="3442147"/>
            <a:ext cx="5192712" cy="949325"/>
          </a:xfrm>
        </p:spPr>
        <p:txBody>
          <a:bodyPr/>
          <a:lstStyle>
            <a:lvl1pPr marL="0" indent="0">
              <a:lnSpc>
                <a:spcPts val="2800"/>
              </a:lnSpc>
              <a:buNone/>
              <a:defRPr>
                <a:solidFill>
                  <a:srgbClr val="00746D"/>
                </a:solidFill>
                <a:latin typeface="Arial" panose="020B0604020202020204" pitchFamily="34" charset="0"/>
                <a:ea typeface="Galaxie Polaris Book" panose="020B0504030301020103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4942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ubtitle Slide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1800000"/>
            <a:ext cx="7217863" cy="776288"/>
          </a:xfrm>
        </p:spPr>
        <p:txBody>
          <a:bodyPr/>
          <a:lstStyle>
            <a:lvl1pPr>
              <a:defRPr>
                <a:solidFill>
                  <a:srgbClr val="00535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000" y="2576288"/>
            <a:ext cx="7217863" cy="2886963"/>
          </a:xfrm>
        </p:spPr>
        <p:txBody>
          <a:bodyPr/>
          <a:lstStyle>
            <a:lvl1pPr marL="0" indent="0">
              <a:buNone/>
              <a:defRPr>
                <a:solidFill>
                  <a:schemeClr val="accent6"/>
                </a:solidFill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44800" y="30600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IE" dirty="0" smtClean="0"/>
              <a:t>Slide Title Sample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510573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ubtitle Slide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1800000"/>
            <a:ext cx="7217863" cy="776288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000" y="2576288"/>
            <a:ext cx="7217863" cy="2886963"/>
          </a:xfrm>
        </p:spPr>
        <p:txBody>
          <a:bodyPr/>
          <a:lstStyle>
            <a:lvl1pPr marL="0" indent="0">
              <a:buNone/>
              <a:defRPr>
                <a:solidFill>
                  <a:srgbClr val="95B593"/>
                </a:solidFill>
              </a:defRPr>
            </a:lvl1pPr>
            <a:lvl2pPr marL="457200" indent="0">
              <a:buNone/>
              <a:defRPr>
                <a:solidFill>
                  <a:srgbClr val="95B593"/>
                </a:solidFill>
              </a:defRPr>
            </a:lvl2pPr>
            <a:lvl3pPr marL="914400" indent="0">
              <a:buNone/>
              <a:defRPr>
                <a:solidFill>
                  <a:srgbClr val="95B593"/>
                </a:solidFill>
              </a:defRPr>
            </a:lvl3pPr>
            <a:lvl4pPr marL="1371600" indent="0">
              <a:buNone/>
              <a:defRPr>
                <a:solidFill>
                  <a:srgbClr val="95B593"/>
                </a:solidFill>
              </a:defRPr>
            </a:lvl4pPr>
            <a:lvl5pPr marL="1828800" indent="0">
              <a:buNone/>
              <a:defRPr>
                <a:solidFill>
                  <a:srgbClr val="95B59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44800" y="30600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IE" dirty="0" smtClean="0"/>
              <a:t>Slide Title Sample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972488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I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44800" y="30600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IE" dirty="0" smtClean="0"/>
              <a:t>Slide Title Sample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492646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565683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I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44800" y="30600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IE" dirty="0" smtClean="0"/>
              <a:t>Slide Title Sample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021231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I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44800" y="30600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IE" dirty="0" smtClean="0"/>
              <a:t>Slide Title Sample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700943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0000" y="900000"/>
            <a:ext cx="9255008" cy="7762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000" y="1800000"/>
            <a:ext cx="9255008" cy="3663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40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18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2B104-26B1-473E-A78D-77CBC8CB689F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6971858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3" r:id="rId3"/>
    <p:sldLayoutId id="2147483674" r:id="rId4"/>
    <p:sldLayoutId id="2147483675" r:id="rId5"/>
    <p:sldLayoutId id="2147483662" r:id="rId6"/>
    <p:sldLayoutId id="2147483676" r:id="rId7"/>
    <p:sldLayoutId id="2147483677" r:id="rId8"/>
    <p:sldLayoutId id="2147483678" r:id="rId9"/>
    <p:sldLayoutId id="2147483679" r:id="rId10"/>
    <p:sldLayoutId id="2147483664" r:id="rId11"/>
    <p:sldLayoutId id="2147483680" r:id="rId12"/>
    <p:sldLayoutId id="2147483681" r:id="rId13"/>
    <p:sldLayoutId id="2147483667" r:id="rId14"/>
    <p:sldLayoutId id="2147483682" r:id="rId15"/>
  </p:sldLayoutIdLst>
  <p:hf sldNum="0" hdr="0" dt="0"/>
  <p:txStyles>
    <p:titleStyle>
      <a:lvl1pPr algn="l" defTabSz="914400" rtl="0" eaLnBrk="1" latinLnBrk="0" hangingPunct="1">
        <a:lnSpc>
          <a:spcPts val="5000"/>
        </a:lnSpc>
        <a:spcBef>
          <a:spcPct val="0"/>
        </a:spcBef>
        <a:buNone/>
        <a:defRPr sz="3000" b="1" kern="1200">
          <a:solidFill>
            <a:schemeClr val="bg2"/>
          </a:solidFill>
          <a:latin typeface="Arial" panose="020B0604020202020204" pitchFamily="34" charset="0"/>
          <a:ea typeface="Galaxie Polaris Bold" panose="020B0504030301020103" pitchFamily="34" charset="0"/>
          <a:cs typeface="Arial" panose="020B060402020202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Clr>
          <a:srgbClr val="F05662"/>
        </a:buClr>
        <a:buSzPct val="115000"/>
        <a:buFont typeface="Wingdings" panose="05000000000000000000" pitchFamily="2" charset="2"/>
        <a:buChar char="§"/>
        <a:defRPr sz="2000" kern="1200">
          <a:solidFill>
            <a:schemeClr val="bg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Clr>
          <a:srgbClr val="F05662"/>
        </a:buClr>
        <a:buSzPct val="115000"/>
        <a:buFont typeface="Wingdings" panose="05000000000000000000" pitchFamily="2" charset="2"/>
        <a:buChar char="§"/>
        <a:defRPr sz="2000" kern="1200">
          <a:solidFill>
            <a:schemeClr val="bg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Clr>
          <a:srgbClr val="F05662"/>
        </a:buClr>
        <a:buSzPct val="115000"/>
        <a:buFont typeface="Wingdings" panose="05000000000000000000" pitchFamily="2" charset="2"/>
        <a:buChar char="§"/>
        <a:defRPr sz="2000" kern="1200">
          <a:solidFill>
            <a:schemeClr val="bg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Clr>
          <a:srgbClr val="F05662"/>
        </a:buClr>
        <a:buSzPct val="115000"/>
        <a:buFont typeface="Wingdings" panose="05000000000000000000" pitchFamily="2" charset="2"/>
        <a:buChar char="§"/>
        <a:defRPr sz="2000" kern="1200">
          <a:solidFill>
            <a:schemeClr val="bg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Clr>
          <a:srgbClr val="F05662"/>
        </a:buClr>
        <a:buSzPct val="115000"/>
        <a:buFont typeface="Wingdings" panose="05000000000000000000" pitchFamily="2" charset="2"/>
        <a:buChar char="§"/>
        <a:defRPr sz="2000" kern="1200">
          <a:solidFill>
            <a:schemeClr val="bg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0974" y="1222189"/>
            <a:ext cx="9521225" cy="846000"/>
          </a:xfrm>
        </p:spPr>
        <p:txBody>
          <a:bodyPr>
            <a:normAutofit fontScale="90000"/>
          </a:bodyPr>
          <a:lstStyle/>
          <a:p>
            <a:pPr algn="ctr"/>
            <a:r>
              <a:rPr lang="en-IE" dirty="0" smtClean="0">
                <a:latin typeface="+mn-lt"/>
              </a:rPr>
              <a:t>Role of Branch Campaigns Officers</a:t>
            </a:r>
            <a:br>
              <a:rPr lang="en-IE" dirty="0" smtClean="0">
                <a:latin typeface="+mn-lt"/>
              </a:rPr>
            </a:br>
            <a:r>
              <a:rPr lang="en-IE" sz="2800" dirty="0" smtClean="0">
                <a:latin typeface="+mn-lt"/>
              </a:rPr>
              <a:t>Joe O’Connor, Director of Campaigning</a:t>
            </a:r>
            <a:br>
              <a:rPr lang="en-IE" sz="2800" dirty="0" smtClean="0">
                <a:latin typeface="+mn-lt"/>
              </a:rPr>
            </a:br>
            <a:r>
              <a:rPr lang="en-IE" sz="2800" dirty="0" smtClean="0">
                <a:latin typeface="+mn-lt"/>
              </a:rPr>
              <a:t>BCO Meeting – 12 January 2021</a:t>
            </a:r>
            <a:r>
              <a:rPr lang="en-IE" dirty="0" smtClean="0">
                <a:latin typeface="+mn-lt"/>
              </a:rPr>
              <a:t/>
            </a:r>
            <a:br>
              <a:rPr lang="en-IE" dirty="0" smtClean="0">
                <a:latin typeface="+mn-lt"/>
              </a:rPr>
            </a:br>
            <a:r>
              <a:rPr lang="en-IE" dirty="0" smtClean="0"/>
              <a:t/>
            </a:r>
            <a:br>
              <a:rPr lang="en-IE" dirty="0" smtClean="0"/>
            </a:br>
            <a:r>
              <a:rPr lang="en-IE" dirty="0" smtClean="0"/>
              <a:t/>
            </a:r>
            <a:br>
              <a:rPr lang="en-IE" dirty="0" smtClean="0"/>
            </a:b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89001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>
                <a:latin typeface="Rubik" panose="00000500000000000000" pitchFamily="2" charset="-79"/>
                <a:cs typeface="Rubik" panose="00000500000000000000" pitchFamily="2" charset="-79"/>
              </a:rPr>
              <a:t>Strategic Plan – Campaigning &amp; Influencing</a:t>
            </a:r>
            <a:endParaRPr lang="en-IE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sz="1600" b="1" dirty="0" smtClean="0">
                <a:latin typeface="Rubik" panose="00000500000000000000" pitchFamily="2" charset="-79"/>
                <a:cs typeface="Rubik" panose="00000500000000000000" pitchFamily="2" charset="-79"/>
              </a:rPr>
              <a:t>3.1. </a:t>
            </a:r>
            <a:r>
              <a:rPr lang="en-GB" sz="1600" b="1" dirty="0">
                <a:latin typeface="Rubik" panose="00000500000000000000" pitchFamily="2" charset="-79"/>
                <a:cs typeface="Rubik" panose="00000500000000000000" pitchFamily="2" charset="-79"/>
              </a:rPr>
              <a:t>Developing a systematic approach to political campaigning and lobbying.</a:t>
            </a:r>
          </a:p>
          <a:p>
            <a:r>
              <a:rPr lang="en-GB" sz="1600" dirty="0" smtClean="0">
                <a:latin typeface="Rubik" panose="00000500000000000000" pitchFamily="2" charset="-79"/>
                <a:cs typeface="Rubik" panose="00000500000000000000" pitchFamily="2" charset="-79"/>
              </a:rPr>
              <a:t>Ensure </a:t>
            </a:r>
            <a:r>
              <a:rPr lang="en-GB" sz="1600" dirty="0" err="1">
                <a:latin typeface="Rubik" panose="00000500000000000000" pitchFamily="2" charset="-79"/>
                <a:cs typeface="Rubik" panose="00000500000000000000" pitchFamily="2" charset="-79"/>
              </a:rPr>
              <a:t>Fórsa’s</a:t>
            </a:r>
            <a:r>
              <a:rPr lang="en-GB" sz="1600" dirty="0">
                <a:latin typeface="Rubik" panose="00000500000000000000" pitchFamily="2" charset="-79"/>
                <a:cs typeface="Rubik" panose="00000500000000000000" pitchFamily="2" charset="-79"/>
              </a:rPr>
              <a:t> campaigns are aligned with our overall strategic and organisational objectives.</a:t>
            </a:r>
          </a:p>
          <a:p>
            <a:r>
              <a:rPr lang="en-GB" sz="1600" dirty="0" smtClean="0">
                <a:latin typeface="Rubik" panose="00000500000000000000" pitchFamily="2" charset="-79"/>
                <a:cs typeface="Rubik" panose="00000500000000000000" pitchFamily="2" charset="-79"/>
              </a:rPr>
              <a:t>Develop </a:t>
            </a:r>
            <a:r>
              <a:rPr lang="en-GB" sz="1600" dirty="0">
                <a:latin typeface="Rubik" panose="00000500000000000000" pitchFamily="2" charset="-79"/>
                <a:cs typeface="Rubik" panose="00000500000000000000" pitchFamily="2" charset="-79"/>
              </a:rPr>
              <a:t>cross-party, reciprocal relationships across the political spectrum, and </a:t>
            </a:r>
            <a:r>
              <a:rPr lang="en-GB" sz="1600" dirty="0" smtClean="0">
                <a:latin typeface="Rubik" panose="00000500000000000000" pitchFamily="2" charset="-79"/>
                <a:cs typeface="Rubik" panose="00000500000000000000" pitchFamily="2" charset="-79"/>
              </a:rPr>
              <a:t>ensure consistent </a:t>
            </a:r>
            <a:r>
              <a:rPr lang="en-GB" sz="1600" dirty="0">
                <a:latin typeface="Rubik" panose="00000500000000000000" pitchFamily="2" charset="-79"/>
                <a:cs typeface="Rubik" panose="00000500000000000000" pitchFamily="2" charset="-79"/>
              </a:rPr>
              <a:t>and structured outreach and engagement.</a:t>
            </a:r>
          </a:p>
          <a:p>
            <a:r>
              <a:rPr lang="en-GB" sz="1600" dirty="0" smtClean="0">
                <a:latin typeface="Rubik" panose="00000500000000000000" pitchFamily="2" charset="-79"/>
                <a:cs typeface="Rubik" panose="00000500000000000000" pitchFamily="2" charset="-79"/>
              </a:rPr>
              <a:t>Empower </a:t>
            </a:r>
            <a:r>
              <a:rPr lang="en-GB" sz="1600" dirty="0">
                <a:latin typeface="Rubik" panose="00000500000000000000" pitchFamily="2" charset="-79"/>
                <a:cs typeface="Rubik" panose="00000500000000000000" pitchFamily="2" charset="-79"/>
              </a:rPr>
              <a:t>members and branches to play a key role in coordinating and driving grassroots </a:t>
            </a:r>
            <a:r>
              <a:rPr lang="en-GB" sz="1600" dirty="0" smtClean="0">
                <a:latin typeface="Rubik" panose="00000500000000000000" pitchFamily="2" charset="-79"/>
                <a:cs typeface="Rubik" panose="00000500000000000000" pitchFamily="2" charset="-79"/>
              </a:rPr>
              <a:t>political campaigning </a:t>
            </a:r>
            <a:r>
              <a:rPr lang="en-GB" sz="1600" dirty="0">
                <a:latin typeface="Rubik" panose="00000500000000000000" pitchFamily="2" charset="-79"/>
                <a:cs typeface="Rubik" panose="00000500000000000000" pitchFamily="2" charset="-79"/>
              </a:rPr>
              <a:t>and local lobbying, to maximise our political power and leverage.</a:t>
            </a:r>
            <a:endParaRPr lang="en-IE" sz="1600" dirty="0" smtClean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5931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>
                <a:latin typeface="Rubik" panose="00000500000000000000" pitchFamily="2" charset="-79"/>
                <a:cs typeface="Rubik" panose="00000500000000000000" pitchFamily="2" charset="-79"/>
              </a:rPr>
              <a:t>Strategic Plan – Campaigning &amp; Influencing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sz="1600" b="1" dirty="0" smtClean="0">
                <a:latin typeface="Rubik" panose="00000500000000000000" pitchFamily="2" charset="-79"/>
                <a:cs typeface="Rubik" panose="00000500000000000000" pitchFamily="2" charset="-79"/>
              </a:rPr>
              <a:t>3.2. Delivering </a:t>
            </a:r>
            <a:r>
              <a:rPr lang="en-GB" sz="1600" b="1" dirty="0">
                <a:latin typeface="Rubik" panose="00000500000000000000" pitchFamily="2" charset="-79"/>
                <a:cs typeface="Rubik" panose="00000500000000000000" pitchFamily="2" charset="-79"/>
              </a:rPr>
              <a:t>our campaign objectives.</a:t>
            </a:r>
          </a:p>
          <a:p>
            <a:r>
              <a:rPr lang="en-GB" sz="1600" dirty="0" smtClean="0">
                <a:latin typeface="Rubik" panose="00000500000000000000" pitchFamily="2" charset="-79"/>
                <a:cs typeface="Rubik" panose="00000500000000000000" pitchFamily="2" charset="-79"/>
              </a:rPr>
              <a:t>Develop </a:t>
            </a:r>
            <a:r>
              <a:rPr lang="en-GB" sz="1600" dirty="0">
                <a:latin typeface="Rubik" panose="00000500000000000000" pitchFamily="2" charset="-79"/>
                <a:cs typeface="Rubik" panose="00000500000000000000" pitchFamily="2" charset="-79"/>
              </a:rPr>
              <a:t>systems and processes to ensure that our campaigning, influencing and lobbying </a:t>
            </a:r>
            <a:r>
              <a:rPr lang="en-GB" sz="1600" dirty="0" smtClean="0">
                <a:latin typeface="Rubik" panose="00000500000000000000" pitchFamily="2" charset="-79"/>
                <a:cs typeface="Rubik" panose="00000500000000000000" pitchFamily="2" charset="-79"/>
              </a:rPr>
              <a:t>efforts are </a:t>
            </a:r>
            <a:r>
              <a:rPr lang="en-GB" sz="1600" dirty="0">
                <a:latin typeface="Rubik" panose="00000500000000000000" pitchFamily="2" charset="-79"/>
                <a:cs typeface="Rubik" panose="00000500000000000000" pitchFamily="2" charset="-79"/>
              </a:rPr>
              <a:t>sustained, consistent and delivered at scale, both nationally and locally.</a:t>
            </a:r>
          </a:p>
          <a:p>
            <a:r>
              <a:rPr lang="en-GB" sz="1600" dirty="0" smtClean="0">
                <a:latin typeface="Rubik" panose="00000500000000000000" pitchFamily="2" charset="-79"/>
                <a:cs typeface="Rubik" panose="00000500000000000000" pitchFamily="2" charset="-79"/>
              </a:rPr>
              <a:t>Review </a:t>
            </a:r>
            <a:r>
              <a:rPr lang="en-GB" sz="1600" dirty="0">
                <a:latin typeface="Rubik" panose="00000500000000000000" pitchFamily="2" charset="-79"/>
                <a:cs typeface="Rubik" panose="00000500000000000000" pitchFamily="2" charset="-79"/>
              </a:rPr>
              <a:t>how we support and resource our campaign and policy objectives through </a:t>
            </a:r>
            <a:r>
              <a:rPr lang="en-GB" sz="1600" dirty="0" smtClean="0">
                <a:latin typeface="Rubik" panose="00000500000000000000" pitchFamily="2" charset="-79"/>
                <a:cs typeface="Rubik" panose="00000500000000000000" pitchFamily="2" charset="-79"/>
              </a:rPr>
              <a:t>policy development </a:t>
            </a:r>
            <a:r>
              <a:rPr lang="en-GB" sz="1600" dirty="0">
                <a:latin typeface="Rubik" panose="00000500000000000000" pitchFamily="2" charset="-79"/>
                <a:cs typeface="Rubik" panose="00000500000000000000" pitchFamily="2" charset="-79"/>
              </a:rPr>
              <a:t>and research support.</a:t>
            </a:r>
          </a:p>
          <a:p>
            <a:r>
              <a:rPr lang="en-GB" sz="1600" dirty="0" smtClean="0">
                <a:latin typeface="Rubik" panose="00000500000000000000" pitchFamily="2" charset="-79"/>
                <a:cs typeface="Rubik" panose="00000500000000000000" pitchFamily="2" charset="-79"/>
              </a:rPr>
              <a:t>Provide </a:t>
            </a:r>
            <a:r>
              <a:rPr lang="en-GB" sz="1600" dirty="0">
                <a:latin typeface="Rubik" panose="00000500000000000000" pitchFamily="2" charset="-79"/>
                <a:cs typeface="Rubik" panose="00000500000000000000" pitchFamily="2" charset="-79"/>
              </a:rPr>
              <a:t>specialised training and education programmes for staff and activists on </a:t>
            </a:r>
            <a:r>
              <a:rPr lang="en-GB" sz="1600" dirty="0" smtClean="0">
                <a:latin typeface="Rubik" panose="00000500000000000000" pitchFamily="2" charset="-79"/>
                <a:cs typeface="Rubik" panose="00000500000000000000" pitchFamily="2" charset="-79"/>
              </a:rPr>
              <a:t>campaigning and </a:t>
            </a:r>
            <a:r>
              <a:rPr lang="en-GB" sz="1600" dirty="0">
                <a:latin typeface="Rubik" panose="00000500000000000000" pitchFamily="2" charset="-79"/>
                <a:cs typeface="Rubik" panose="00000500000000000000" pitchFamily="2" charset="-79"/>
              </a:rPr>
              <a:t>lobbying.</a:t>
            </a:r>
            <a:endParaRPr lang="en-IE" sz="1600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187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0974" y="1222189"/>
            <a:ext cx="9521225" cy="846000"/>
          </a:xfrm>
        </p:spPr>
        <p:txBody>
          <a:bodyPr>
            <a:normAutofit fontScale="90000"/>
          </a:bodyPr>
          <a:lstStyle/>
          <a:p>
            <a:pPr algn="ctr"/>
            <a:r>
              <a:rPr lang="en-IE" dirty="0" smtClean="0">
                <a:latin typeface="+mn-lt"/>
              </a:rPr>
              <a:t>Campaigning Work Programme 2021</a:t>
            </a:r>
            <a:br>
              <a:rPr lang="en-IE" dirty="0" smtClean="0">
                <a:latin typeface="+mn-lt"/>
              </a:rPr>
            </a:br>
            <a:r>
              <a:rPr lang="en-IE" sz="2800" dirty="0" smtClean="0">
                <a:latin typeface="+mn-lt"/>
              </a:rPr>
              <a:t>Joe O’Connor, Director of Campaigning</a:t>
            </a:r>
            <a:br>
              <a:rPr lang="en-IE" sz="2800" dirty="0" smtClean="0">
                <a:latin typeface="+mn-lt"/>
              </a:rPr>
            </a:br>
            <a:r>
              <a:rPr lang="en-IE" sz="2800" dirty="0" smtClean="0">
                <a:latin typeface="+mn-lt"/>
              </a:rPr>
              <a:t>BCO Meeting – 12 January 2021</a:t>
            </a:r>
            <a:r>
              <a:rPr lang="en-IE" dirty="0" smtClean="0">
                <a:latin typeface="+mn-lt"/>
              </a:rPr>
              <a:t/>
            </a:r>
            <a:br>
              <a:rPr lang="en-IE" dirty="0" smtClean="0">
                <a:latin typeface="+mn-lt"/>
              </a:rPr>
            </a:br>
            <a:r>
              <a:rPr lang="en-IE" dirty="0" smtClean="0"/>
              <a:t/>
            </a:r>
            <a:br>
              <a:rPr lang="en-IE" dirty="0" smtClean="0"/>
            </a:br>
            <a:r>
              <a:rPr lang="en-IE" dirty="0" smtClean="0"/>
              <a:t/>
            </a:r>
            <a:br>
              <a:rPr lang="en-IE" dirty="0" smtClean="0"/>
            </a:b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72305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dirty="0" smtClean="0">
                <a:latin typeface="Rubik" panose="00000500000000000000" pitchFamily="2" charset="-79"/>
                <a:cs typeface="Rubik" panose="00000500000000000000" pitchFamily="2" charset="-79"/>
              </a:rPr>
              <a:t>Review of relevant conference motions</a:t>
            </a:r>
            <a:endParaRPr lang="en-IE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IE" sz="1800" b="1" dirty="0">
                <a:latin typeface="Rubik" panose="00000500000000000000" pitchFamily="2" charset="-79"/>
                <a:cs typeface="Rubik" panose="00000500000000000000" pitchFamily="2" charset="-79"/>
              </a:rPr>
              <a:t>NEC national priorities </a:t>
            </a:r>
            <a:r>
              <a:rPr lang="en-IE" sz="1800" b="1" dirty="0" smtClean="0">
                <a:latin typeface="Rubik" panose="00000500000000000000" pitchFamily="2" charset="-79"/>
                <a:cs typeface="Rubik" panose="00000500000000000000" pitchFamily="2" charset="-79"/>
              </a:rPr>
              <a:t>(motions 24, 69, 106)</a:t>
            </a:r>
          </a:p>
          <a:p>
            <a:r>
              <a:rPr lang="en-IE" sz="1800" dirty="0" smtClean="0">
                <a:latin typeface="Rubik" panose="00000500000000000000" pitchFamily="2" charset="-79"/>
                <a:cs typeface="Rubik" panose="00000500000000000000" pitchFamily="2" charset="-79"/>
              </a:rPr>
              <a:t>Housing, Waste, Water (More Power to You)</a:t>
            </a:r>
          </a:p>
          <a:p>
            <a:r>
              <a:rPr lang="en-IE" sz="1800" dirty="0" err="1" smtClean="0">
                <a:latin typeface="Rubik" panose="00000500000000000000" pitchFamily="2" charset="-79"/>
                <a:cs typeface="Rubik" panose="00000500000000000000" pitchFamily="2" charset="-79"/>
              </a:rPr>
              <a:t>Sláintecare</a:t>
            </a:r>
            <a:endParaRPr lang="en-IE" sz="1800" dirty="0" smtClean="0">
              <a:latin typeface="Rubik" panose="00000500000000000000" pitchFamily="2" charset="-79"/>
              <a:cs typeface="Rubik" panose="00000500000000000000" pitchFamily="2" charset="-79"/>
            </a:endParaRPr>
          </a:p>
          <a:p>
            <a:r>
              <a:rPr lang="en-IE" sz="1800" dirty="0" smtClean="0">
                <a:latin typeface="Rubik" panose="00000500000000000000" pitchFamily="2" charset="-79"/>
                <a:cs typeface="Rubik" panose="00000500000000000000" pitchFamily="2" charset="-79"/>
              </a:rPr>
              <a:t>Outsourcing in the Civil </a:t>
            </a:r>
            <a:r>
              <a:rPr lang="en-IE" sz="1800" dirty="0">
                <a:latin typeface="Rubik" panose="00000500000000000000" pitchFamily="2" charset="-79"/>
                <a:cs typeface="Rubik" panose="00000500000000000000" pitchFamily="2" charset="-79"/>
              </a:rPr>
              <a:t>S</a:t>
            </a:r>
            <a:r>
              <a:rPr lang="en-IE" sz="1800" dirty="0" smtClean="0">
                <a:latin typeface="Rubik" panose="00000500000000000000" pitchFamily="2" charset="-79"/>
                <a:cs typeface="Rubik" panose="00000500000000000000" pitchFamily="2" charset="-79"/>
              </a:rPr>
              <a:t>ervice</a:t>
            </a:r>
          </a:p>
          <a:p>
            <a:r>
              <a:rPr lang="en-IE" sz="1800" dirty="0" smtClean="0">
                <a:latin typeface="Rubik" panose="00000500000000000000" pitchFamily="2" charset="-79"/>
                <a:cs typeface="Rubik" panose="00000500000000000000" pitchFamily="2" charset="-79"/>
              </a:rPr>
              <a:t>Childcare</a:t>
            </a:r>
          </a:p>
          <a:p>
            <a:r>
              <a:rPr lang="en-IE" sz="1800" dirty="0" smtClean="0">
                <a:latin typeface="Rubik" panose="00000500000000000000" pitchFamily="2" charset="-79"/>
                <a:cs typeface="Rubik" panose="00000500000000000000" pitchFamily="2" charset="-79"/>
              </a:rPr>
              <a:t>Automation</a:t>
            </a:r>
          </a:p>
          <a:p>
            <a:r>
              <a:rPr lang="en-IE" sz="1800" dirty="0">
                <a:latin typeface="Rubik" panose="00000500000000000000" pitchFamily="2" charset="-79"/>
                <a:cs typeface="Rubik" panose="00000500000000000000" pitchFamily="2" charset="-79"/>
              </a:rPr>
              <a:t>4</a:t>
            </a:r>
            <a:r>
              <a:rPr lang="en-IE" sz="1800" dirty="0" smtClean="0">
                <a:latin typeface="Rubik" panose="00000500000000000000" pitchFamily="2" charset="-79"/>
                <a:cs typeface="Rubik" panose="00000500000000000000" pitchFamily="2" charset="-79"/>
              </a:rPr>
              <a:t>-Day </a:t>
            </a:r>
            <a:r>
              <a:rPr lang="en-IE" sz="1800" dirty="0">
                <a:latin typeface="Rubik" panose="00000500000000000000" pitchFamily="2" charset="-79"/>
                <a:cs typeface="Rubik" panose="00000500000000000000" pitchFamily="2" charset="-79"/>
              </a:rPr>
              <a:t>W</a:t>
            </a:r>
            <a:r>
              <a:rPr lang="en-IE" sz="1800" dirty="0" smtClean="0">
                <a:latin typeface="Rubik" panose="00000500000000000000" pitchFamily="2" charset="-79"/>
                <a:cs typeface="Rubik" panose="00000500000000000000" pitchFamily="2" charset="-79"/>
              </a:rPr>
              <a:t>eek / Public Holidays / Flexible Working / Working Time</a:t>
            </a:r>
            <a:endParaRPr lang="en-IE" sz="1800" dirty="0">
              <a:latin typeface="Rubik" panose="00000500000000000000" pitchFamily="2" charset="-79"/>
              <a:cs typeface="Rubik" panose="00000500000000000000" pitchFamily="2" charset="-79"/>
            </a:endParaRPr>
          </a:p>
          <a:p>
            <a:pPr marL="0" indent="0">
              <a:buNone/>
            </a:pPr>
            <a:endParaRPr lang="en-IE" sz="1800" dirty="0" smtClean="0">
              <a:latin typeface="Rubik" panose="00000500000000000000" pitchFamily="2" charset="-79"/>
              <a:cs typeface="Rubik" panose="00000500000000000000" pitchFamily="2" charset="-79"/>
            </a:endParaRPr>
          </a:p>
          <a:p>
            <a:endParaRPr lang="en-IE" sz="1800" dirty="0">
              <a:latin typeface="Rubik" panose="00000500000000000000" pitchFamily="2" charset="-79"/>
              <a:cs typeface="Rubik" panose="00000500000000000000" pitchFamily="2" charset="-79"/>
            </a:endParaRPr>
          </a:p>
          <a:p>
            <a:endParaRPr lang="en-IE" sz="1800" dirty="0" smtClean="0">
              <a:latin typeface="Rubik" panose="00000500000000000000" pitchFamily="2" charset="-79"/>
              <a:cs typeface="Rubik" panose="00000500000000000000" pitchFamily="2" charset="-79"/>
            </a:endParaRPr>
          </a:p>
          <a:p>
            <a:endParaRPr lang="en-IE" sz="2200" dirty="0">
              <a:latin typeface="Rubik" panose="00000500000000000000" pitchFamily="2" charset="-79"/>
              <a:cs typeface="Rubik" panose="00000500000000000000" pitchFamily="2" charset="-79"/>
            </a:endParaRPr>
          </a:p>
          <a:p>
            <a:endParaRPr lang="en-IE" sz="2200" dirty="0" smtClean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8504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dirty="0" smtClean="0">
                <a:latin typeface="Rubik" panose="00000500000000000000" pitchFamily="2" charset="-79"/>
                <a:cs typeface="Rubik" panose="00000500000000000000" pitchFamily="2" charset="-79"/>
              </a:rPr>
              <a:t>Review of relevant conference motions</a:t>
            </a:r>
            <a:endParaRPr lang="en-IE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IE" sz="1800" dirty="0" smtClean="0">
                <a:latin typeface="Rubik" panose="00000500000000000000" pitchFamily="2" charset="-79"/>
                <a:cs typeface="Rubik" panose="00000500000000000000" pitchFamily="2" charset="-79"/>
              </a:rPr>
              <a:t>Four day week / working time – 106 to 114</a:t>
            </a:r>
          </a:p>
          <a:p>
            <a:r>
              <a:rPr lang="en-IE" sz="1800" dirty="0" smtClean="0">
                <a:latin typeface="Rubik" panose="00000500000000000000" pitchFamily="2" charset="-79"/>
                <a:cs typeface="Rubik" panose="00000500000000000000" pitchFamily="2" charset="-79"/>
              </a:rPr>
              <a:t>Collective bargaining – 64 to 68</a:t>
            </a:r>
          </a:p>
          <a:p>
            <a:r>
              <a:rPr lang="en-IE" sz="1800" dirty="0" smtClean="0">
                <a:latin typeface="Rubik" panose="00000500000000000000" pitchFamily="2" charset="-79"/>
                <a:cs typeface="Rubik" panose="00000500000000000000" pitchFamily="2" charset="-79"/>
              </a:rPr>
              <a:t>Social dialogue – 34, 60, 248</a:t>
            </a:r>
          </a:p>
          <a:p>
            <a:r>
              <a:rPr lang="en-IE" sz="1800" dirty="0" smtClean="0">
                <a:latin typeface="Rubik" panose="00000500000000000000" pitchFamily="2" charset="-79"/>
                <a:cs typeface="Rubik" panose="00000500000000000000" pitchFamily="2" charset="-79"/>
              </a:rPr>
              <a:t>Climate change / green new deal – 55, 59, 62</a:t>
            </a:r>
          </a:p>
          <a:p>
            <a:r>
              <a:rPr lang="en-IE" sz="1800" dirty="0">
                <a:latin typeface="Rubik" panose="00000500000000000000" pitchFamily="2" charset="-79"/>
                <a:cs typeface="Rubik" panose="00000500000000000000" pitchFamily="2" charset="-79"/>
              </a:rPr>
              <a:t>Housing &amp; homelessness </a:t>
            </a:r>
            <a:r>
              <a:rPr lang="en-IE" sz="1800" dirty="0" smtClean="0">
                <a:latin typeface="Rubik" panose="00000500000000000000" pitchFamily="2" charset="-79"/>
                <a:cs typeface="Rubik" panose="00000500000000000000" pitchFamily="2" charset="-79"/>
              </a:rPr>
              <a:t>– 37 to 39, 245</a:t>
            </a:r>
          </a:p>
          <a:p>
            <a:r>
              <a:rPr lang="en-IE" sz="1800" dirty="0">
                <a:latin typeface="Rubik" panose="00000500000000000000" pitchFamily="2" charset="-79"/>
                <a:cs typeface="Rubik" panose="00000500000000000000" pitchFamily="2" charset="-79"/>
              </a:rPr>
              <a:t>Future of work, automation and the gig economy – 69, 100, </a:t>
            </a:r>
            <a:r>
              <a:rPr lang="en-IE" sz="1800" dirty="0" smtClean="0">
                <a:latin typeface="Rubik" panose="00000500000000000000" pitchFamily="2" charset="-79"/>
                <a:cs typeface="Rubik" panose="00000500000000000000" pitchFamily="2" charset="-79"/>
              </a:rPr>
              <a:t>247</a:t>
            </a:r>
          </a:p>
          <a:p>
            <a:r>
              <a:rPr lang="en-IE" sz="1800" dirty="0">
                <a:latin typeface="Rubik" panose="00000500000000000000" pitchFamily="2" charset="-79"/>
                <a:cs typeface="Rubik" panose="00000500000000000000" pitchFamily="2" charset="-79"/>
              </a:rPr>
              <a:t>Remote working – 93, 98, 134</a:t>
            </a:r>
          </a:p>
          <a:p>
            <a:pPr marL="0" indent="0">
              <a:buNone/>
            </a:pPr>
            <a:endParaRPr lang="en-IE" sz="1800" dirty="0" smtClean="0">
              <a:latin typeface="Rubik" panose="00000500000000000000" pitchFamily="2" charset="-79"/>
              <a:cs typeface="Rubik" panose="00000500000000000000" pitchFamily="2" charset="-79"/>
            </a:endParaRPr>
          </a:p>
          <a:p>
            <a:endParaRPr lang="en-IE" sz="1800" dirty="0">
              <a:latin typeface="Rubik" panose="00000500000000000000" pitchFamily="2" charset="-79"/>
              <a:cs typeface="Rubik" panose="00000500000000000000" pitchFamily="2" charset="-79"/>
            </a:endParaRPr>
          </a:p>
          <a:p>
            <a:endParaRPr lang="en-IE" sz="1800" dirty="0" smtClean="0">
              <a:latin typeface="Rubik" panose="00000500000000000000" pitchFamily="2" charset="-79"/>
              <a:cs typeface="Rubik" panose="00000500000000000000" pitchFamily="2" charset="-79"/>
            </a:endParaRPr>
          </a:p>
          <a:p>
            <a:endParaRPr lang="en-IE" sz="2200" dirty="0">
              <a:latin typeface="Rubik" panose="00000500000000000000" pitchFamily="2" charset="-79"/>
              <a:cs typeface="Rubik" panose="00000500000000000000" pitchFamily="2" charset="-79"/>
            </a:endParaRPr>
          </a:p>
          <a:p>
            <a:endParaRPr lang="en-IE" sz="2200" dirty="0" smtClean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5235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dirty="0" smtClean="0">
                <a:latin typeface="Rubik" panose="00000500000000000000" pitchFamily="2" charset="-79"/>
                <a:cs typeface="Rubik" panose="00000500000000000000" pitchFamily="2" charset="-79"/>
              </a:rPr>
              <a:t>National priority campaigns</a:t>
            </a:r>
            <a:endParaRPr lang="en-IE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IE" sz="2200" u="sng" dirty="0" smtClean="0">
                <a:latin typeface="Rubik" panose="00000500000000000000" pitchFamily="2" charset="-79"/>
                <a:cs typeface="Rubik" panose="00000500000000000000" pitchFamily="2" charset="-79"/>
              </a:rPr>
              <a:t>Immediate Priority</a:t>
            </a:r>
            <a:r>
              <a:rPr lang="en-IE" sz="2200" dirty="0" smtClean="0">
                <a:latin typeface="Rubik" panose="00000500000000000000" pitchFamily="2" charset="-79"/>
                <a:cs typeface="Rubik" panose="00000500000000000000" pitchFamily="2" charset="-79"/>
              </a:rPr>
              <a:t>: Working Time / Flexible Working (Four Day Week Ireland / ‘New Ways of Working’)</a:t>
            </a:r>
          </a:p>
          <a:p>
            <a:r>
              <a:rPr lang="en-IE" sz="2200" u="sng" dirty="0" smtClean="0">
                <a:latin typeface="Rubik" panose="00000500000000000000" pitchFamily="2" charset="-79"/>
                <a:cs typeface="Rubik" panose="00000500000000000000" pitchFamily="2" charset="-79"/>
              </a:rPr>
              <a:t>Ongoing Activity</a:t>
            </a:r>
            <a:r>
              <a:rPr lang="en-IE" sz="2200" dirty="0" smtClean="0">
                <a:latin typeface="Rubik" panose="00000500000000000000" pitchFamily="2" charset="-79"/>
                <a:cs typeface="Rubik" panose="00000500000000000000" pitchFamily="2" charset="-79"/>
              </a:rPr>
              <a:t>: Housing (Raise the Roof / Home for Good) / Climate Action</a:t>
            </a:r>
          </a:p>
          <a:p>
            <a:r>
              <a:rPr lang="en-IE" sz="2200" u="sng" dirty="0" smtClean="0">
                <a:latin typeface="Rubik" panose="00000500000000000000" pitchFamily="2" charset="-79"/>
                <a:cs typeface="Rubik" panose="00000500000000000000" pitchFamily="2" charset="-79"/>
              </a:rPr>
              <a:t>In Development</a:t>
            </a:r>
            <a:r>
              <a:rPr lang="en-IE" sz="2200" dirty="0" smtClean="0">
                <a:latin typeface="Rubik" panose="00000500000000000000" pitchFamily="2" charset="-79"/>
                <a:cs typeface="Rubik" panose="00000500000000000000" pitchFamily="2" charset="-79"/>
              </a:rPr>
              <a:t>: Collective Bargaining (‘Workers Together’)</a:t>
            </a:r>
            <a:endParaRPr lang="en-IE" sz="2200" dirty="0">
              <a:latin typeface="Rubik" panose="00000500000000000000" pitchFamily="2" charset="-79"/>
              <a:cs typeface="Rubik" panose="00000500000000000000" pitchFamily="2" charset="-79"/>
            </a:endParaRPr>
          </a:p>
          <a:p>
            <a:endParaRPr lang="en-IE" sz="1600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1805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dirty="0" smtClean="0">
                <a:latin typeface="Rubik" panose="00000500000000000000" pitchFamily="2" charset="-79"/>
                <a:cs typeface="Rubik" panose="00000500000000000000" pitchFamily="2" charset="-79"/>
              </a:rPr>
              <a:t>Divisional engagements</a:t>
            </a:r>
            <a:endParaRPr lang="en-IE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sz="2200" dirty="0">
                <a:latin typeface="Rubik" panose="00000500000000000000" pitchFamily="2" charset="-79"/>
                <a:cs typeface="Rubik" panose="00000500000000000000" pitchFamily="2" charset="-79"/>
              </a:rPr>
              <a:t>Review of current </a:t>
            </a:r>
            <a:r>
              <a:rPr lang="en-GB" sz="2200" dirty="0" smtClean="0">
                <a:latin typeface="Rubik" panose="00000500000000000000" pitchFamily="2" charset="-79"/>
                <a:cs typeface="Rubik" panose="00000500000000000000" pitchFamily="2" charset="-79"/>
              </a:rPr>
              <a:t>activity </a:t>
            </a:r>
          </a:p>
          <a:p>
            <a:r>
              <a:rPr lang="en-GB" sz="2200" dirty="0" smtClean="0">
                <a:latin typeface="Rubik" panose="00000500000000000000" pitchFamily="2" charset="-79"/>
                <a:cs typeface="Rubik" panose="00000500000000000000" pitchFamily="2" charset="-79"/>
              </a:rPr>
              <a:t>Assessment </a:t>
            </a:r>
            <a:r>
              <a:rPr lang="en-GB" sz="2200" dirty="0">
                <a:latin typeface="Rubik" panose="00000500000000000000" pitchFamily="2" charset="-79"/>
                <a:cs typeface="Rubik" panose="00000500000000000000" pitchFamily="2" charset="-79"/>
              </a:rPr>
              <a:t>of priorities across each </a:t>
            </a:r>
            <a:r>
              <a:rPr lang="en-GB" sz="2200" dirty="0" smtClean="0">
                <a:latin typeface="Rubik" panose="00000500000000000000" pitchFamily="2" charset="-79"/>
                <a:cs typeface="Rubik" panose="00000500000000000000" pitchFamily="2" charset="-79"/>
              </a:rPr>
              <a:t>division</a:t>
            </a:r>
          </a:p>
          <a:p>
            <a:r>
              <a:rPr lang="en-GB" sz="2200" dirty="0" smtClean="0">
                <a:latin typeface="Rubik" panose="00000500000000000000" pitchFamily="2" charset="-79"/>
                <a:cs typeface="Rubik" panose="00000500000000000000" pitchFamily="2" charset="-79"/>
              </a:rPr>
              <a:t>Discussion on resources </a:t>
            </a:r>
            <a:r>
              <a:rPr lang="en-GB" sz="2200" dirty="0">
                <a:latin typeface="Rubik" panose="00000500000000000000" pitchFamily="2" charset="-79"/>
                <a:cs typeface="Rubik" panose="00000500000000000000" pitchFamily="2" charset="-79"/>
              </a:rPr>
              <a:t>required to deliver on our </a:t>
            </a:r>
            <a:r>
              <a:rPr lang="en-GB" sz="2200" dirty="0" smtClean="0">
                <a:latin typeface="Rubik" panose="00000500000000000000" pitchFamily="2" charset="-79"/>
                <a:cs typeface="Rubik" panose="00000500000000000000" pitchFamily="2" charset="-79"/>
              </a:rPr>
              <a:t>objectives</a:t>
            </a:r>
          </a:p>
          <a:p>
            <a:r>
              <a:rPr lang="en-GB" sz="2200" dirty="0" smtClean="0">
                <a:latin typeface="Rubik" panose="00000500000000000000" pitchFamily="2" charset="-79"/>
                <a:cs typeface="Rubik" panose="00000500000000000000" pitchFamily="2" charset="-79"/>
              </a:rPr>
              <a:t>Discussion on sequencing</a:t>
            </a:r>
            <a:endParaRPr lang="en-IE" sz="1600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8556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dirty="0" smtClean="0">
                <a:latin typeface="Rubik" panose="00000500000000000000" pitchFamily="2" charset="-79"/>
                <a:cs typeface="Rubik" panose="00000500000000000000" pitchFamily="2" charset="-79"/>
              </a:rPr>
              <a:t>Health &amp; Welfare priority campaigns</a:t>
            </a:r>
            <a:endParaRPr lang="en-IE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IE" sz="2200" u="sng" dirty="0" smtClean="0">
                <a:latin typeface="Rubik" panose="00000500000000000000" pitchFamily="2" charset="-79"/>
                <a:cs typeface="Rubik" panose="00000500000000000000" pitchFamily="2" charset="-79"/>
              </a:rPr>
              <a:t>Immediate Priority</a:t>
            </a:r>
            <a:r>
              <a:rPr lang="en-IE" sz="2200" dirty="0" smtClean="0">
                <a:latin typeface="Rubik" panose="00000500000000000000" pitchFamily="2" charset="-79"/>
                <a:cs typeface="Rubik" panose="00000500000000000000" pitchFamily="2" charset="-79"/>
              </a:rPr>
              <a:t>: Caring – At What Cost? (Section 39 workers) / Mental health service funding / Profile and political awareness building </a:t>
            </a:r>
          </a:p>
          <a:p>
            <a:r>
              <a:rPr lang="en-IE" sz="2200" u="sng" dirty="0" smtClean="0">
                <a:latin typeface="Rubik" panose="00000500000000000000" pitchFamily="2" charset="-79"/>
                <a:cs typeface="Rubik" panose="00000500000000000000" pitchFamily="2" charset="-79"/>
              </a:rPr>
              <a:t>Ongoing Activity</a:t>
            </a:r>
            <a:r>
              <a:rPr lang="en-IE" sz="2200" dirty="0" smtClean="0">
                <a:latin typeface="Rubik" panose="00000500000000000000" pitchFamily="2" charset="-79"/>
                <a:cs typeface="Rubik" panose="00000500000000000000" pitchFamily="2" charset="-79"/>
              </a:rPr>
              <a:t>: Hidden Heroes phase 2 complete</a:t>
            </a:r>
          </a:p>
          <a:p>
            <a:r>
              <a:rPr lang="en-IE" sz="2200" u="sng" dirty="0" smtClean="0">
                <a:latin typeface="Rubik" panose="00000500000000000000" pitchFamily="2" charset="-79"/>
                <a:cs typeface="Rubik" panose="00000500000000000000" pitchFamily="2" charset="-79"/>
              </a:rPr>
              <a:t>In Development</a:t>
            </a:r>
            <a:r>
              <a:rPr lang="en-IE" sz="2200" dirty="0" smtClean="0">
                <a:latin typeface="Rubik" panose="00000500000000000000" pitchFamily="2" charset="-79"/>
                <a:cs typeface="Rubik" panose="00000500000000000000" pitchFamily="2" charset="-79"/>
              </a:rPr>
              <a:t>: Universal Healthcare campaign</a:t>
            </a:r>
            <a:endParaRPr lang="en-IE" sz="2200" dirty="0">
              <a:latin typeface="Rubik" panose="00000500000000000000" pitchFamily="2" charset="-79"/>
              <a:cs typeface="Rubik" panose="00000500000000000000" pitchFamily="2" charset="-79"/>
            </a:endParaRPr>
          </a:p>
          <a:p>
            <a:endParaRPr lang="en-IE" sz="1600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5445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dirty="0" smtClean="0">
                <a:latin typeface="Rubik" panose="00000500000000000000" pitchFamily="2" charset="-79"/>
                <a:cs typeface="Rubik" panose="00000500000000000000" pitchFamily="2" charset="-79"/>
              </a:rPr>
              <a:t>Education priority campaigns</a:t>
            </a:r>
            <a:endParaRPr lang="en-IE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IE" sz="2200" u="sng" dirty="0" smtClean="0">
                <a:latin typeface="Rubik" panose="00000500000000000000" pitchFamily="2" charset="-79"/>
                <a:cs typeface="Rubik" panose="00000500000000000000" pitchFamily="2" charset="-79"/>
              </a:rPr>
              <a:t>Immediate Priority</a:t>
            </a:r>
            <a:r>
              <a:rPr lang="en-IE" sz="2200" dirty="0" smtClean="0">
                <a:latin typeface="Rubik" panose="00000500000000000000" pitchFamily="2" charset="-79"/>
                <a:cs typeface="Rubik" panose="00000500000000000000" pitchFamily="2" charset="-79"/>
              </a:rPr>
              <a:t>: Caretaker Profile Building &amp; Recruitment</a:t>
            </a:r>
          </a:p>
          <a:p>
            <a:r>
              <a:rPr lang="en-IE" sz="2200" u="sng" dirty="0" smtClean="0">
                <a:latin typeface="Rubik" panose="00000500000000000000" pitchFamily="2" charset="-79"/>
                <a:cs typeface="Rubik" panose="00000500000000000000" pitchFamily="2" charset="-79"/>
              </a:rPr>
              <a:t>Ongoing Activity</a:t>
            </a:r>
            <a:r>
              <a:rPr lang="en-IE" sz="2200" dirty="0" smtClean="0">
                <a:latin typeface="Rubik" panose="00000500000000000000" pitchFamily="2" charset="-79"/>
                <a:cs typeface="Rubik" panose="00000500000000000000" pitchFamily="2" charset="-79"/>
              </a:rPr>
              <a:t>: Support our Secretaries / Safety for SNAs / Education Futures</a:t>
            </a:r>
          </a:p>
          <a:p>
            <a:r>
              <a:rPr lang="en-IE" sz="2200" u="sng" dirty="0" smtClean="0">
                <a:latin typeface="Rubik" panose="00000500000000000000" pitchFamily="2" charset="-79"/>
                <a:cs typeface="Rubik" panose="00000500000000000000" pitchFamily="2" charset="-79"/>
              </a:rPr>
              <a:t>In Development</a:t>
            </a:r>
            <a:r>
              <a:rPr lang="en-IE" sz="2200" dirty="0" smtClean="0">
                <a:latin typeface="Rubik" panose="00000500000000000000" pitchFamily="2" charset="-79"/>
                <a:cs typeface="Rubik" panose="00000500000000000000" pitchFamily="2" charset="-79"/>
              </a:rPr>
              <a:t>: SNA </a:t>
            </a:r>
            <a:r>
              <a:rPr lang="en-IE" sz="2200" dirty="0" err="1" smtClean="0">
                <a:latin typeface="Rubik" panose="00000500000000000000" pitchFamily="2" charset="-79"/>
                <a:cs typeface="Rubik" panose="00000500000000000000" pitchFamily="2" charset="-79"/>
              </a:rPr>
              <a:t>Professionalisation</a:t>
            </a:r>
            <a:endParaRPr lang="en-IE" sz="2200" dirty="0">
              <a:latin typeface="Rubik" panose="00000500000000000000" pitchFamily="2" charset="-79"/>
              <a:cs typeface="Rubik" panose="00000500000000000000" pitchFamily="2" charset="-79"/>
            </a:endParaRPr>
          </a:p>
          <a:p>
            <a:endParaRPr lang="en-IE" sz="1600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2739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dirty="0" smtClean="0">
                <a:latin typeface="Rubik" panose="00000500000000000000" pitchFamily="2" charset="-79"/>
                <a:cs typeface="Rubik" panose="00000500000000000000" pitchFamily="2" charset="-79"/>
              </a:rPr>
              <a:t>LGLS / </a:t>
            </a:r>
            <a:r>
              <a:rPr lang="en-IE" dirty="0" err="1" smtClean="0">
                <a:latin typeface="Rubik" panose="00000500000000000000" pitchFamily="2" charset="-79"/>
                <a:cs typeface="Rubik" panose="00000500000000000000" pitchFamily="2" charset="-79"/>
              </a:rPr>
              <a:t>Muno</a:t>
            </a:r>
            <a:r>
              <a:rPr lang="en-IE" dirty="0" smtClean="0">
                <a:latin typeface="Rubik" panose="00000500000000000000" pitchFamily="2" charset="-79"/>
                <a:cs typeface="Rubik" panose="00000500000000000000" pitchFamily="2" charset="-79"/>
              </a:rPr>
              <a:t> priority campaigns</a:t>
            </a:r>
            <a:endParaRPr lang="en-IE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IE" sz="2200" u="sng" dirty="0" smtClean="0">
                <a:latin typeface="Rubik" panose="00000500000000000000" pitchFamily="2" charset="-79"/>
                <a:cs typeface="Rubik" panose="00000500000000000000" pitchFamily="2" charset="-79"/>
              </a:rPr>
              <a:t>Immediate Priority</a:t>
            </a:r>
            <a:r>
              <a:rPr lang="en-IE" sz="2200" dirty="0" smtClean="0">
                <a:latin typeface="Rubik" panose="00000500000000000000" pitchFamily="2" charset="-79"/>
                <a:cs typeface="Rubik" panose="00000500000000000000" pitchFamily="2" charset="-79"/>
              </a:rPr>
              <a:t>: More Power to You Phase 2 – Waste, Water &amp; Energy</a:t>
            </a:r>
          </a:p>
          <a:p>
            <a:r>
              <a:rPr lang="en-IE" sz="2200" u="sng" dirty="0" smtClean="0">
                <a:latin typeface="Rubik" panose="00000500000000000000" pitchFamily="2" charset="-79"/>
                <a:cs typeface="Rubik" panose="00000500000000000000" pitchFamily="2" charset="-79"/>
              </a:rPr>
              <a:t>Ongoing Activity</a:t>
            </a:r>
            <a:r>
              <a:rPr lang="en-IE" sz="2200" dirty="0" smtClean="0">
                <a:latin typeface="Rubik" panose="00000500000000000000" pitchFamily="2" charset="-79"/>
                <a:cs typeface="Rubik" panose="00000500000000000000" pitchFamily="2" charset="-79"/>
              </a:rPr>
              <a:t>: Housing (Raise the Roof / Home for Good)</a:t>
            </a:r>
          </a:p>
          <a:p>
            <a:r>
              <a:rPr lang="en-IE" sz="2200" u="sng" dirty="0" smtClean="0">
                <a:latin typeface="Rubik" panose="00000500000000000000" pitchFamily="2" charset="-79"/>
                <a:cs typeface="Rubik" panose="00000500000000000000" pitchFamily="2" charset="-79"/>
              </a:rPr>
              <a:t>In Development</a:t>
            </a:r>
            <a:r>
              <a:rPr lang="en-IE" sz="2200" dirty="0" smtClean="0">
                <a:latin typeface="Rubik" panose="00000500000000000000" pitchFamily="2" charset="-79"/>
                <a:cs typeface="Rubik" panose="00000500000000000000" pitchFamily="2" charset="-79"/>
              </a:rPr>
              <a:t>: N/A</a:t>
            </a:r>
            <a:endParaRPr lang="en-IE" sz="1600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6619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IE" sz="2800" u="sng" dirty="0" smtClean="0">
                <a:latin typeface="Rubik"/>
              </a:rPr>
              <a:t>Campaigning in </a:t>
            </a:r>
            <a:r>
              <a:rPr lang="en-IE" sz="2800" u="sng" dirty="0" err="1" smtClean="0">
                <a:latin typeface="Rubik"/>
              </a:rPr>
              <a:t>Fórsa</a:t>
            </a:r>
            <a:endParaRPr lang="en-IE" sz="2800" u="sng" dirty="0">
              <a:latin typeface="Rubi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IE" dirty="0" err="1" smtClean="0">
                <a:latin typeface="Rubik"/>
              </a:rPr>
              <a:t>Fórsa</a:t>
            </a:r>
            <a:r>
              <a:rPr lang="en-IE" dirty="0" smtClean="0">
                <a:latin typeface="Rubik"/>
              </a:rPr>
              <a:t> – A force for positive change in society</a:t>
            </a:r>
          </a:p>
          <a:p>
            <a:r>
              <a:rPr lang="en-IE" dirty="0" smtClean="0">
                <a:latin typeface="Rubik"/>
              </a:rPr>
              <a:t>Campaigning in the public and political sphere</a:t>
            </a:r>
          </a:p>
          <a:p>
            <a:r>
              <a:rPr lang="en-IE" dirty="0" smtClean="0">
                <a:latin typeface="Rubik"/>
              </a:rPr>
              <a:t>Issues that directly affect members in their workplace or </a:t>
            </a:r>
            <a:br>
              <a:rPr lang="en-IE" dirty="0" smtClean="0">
                <a:latin typeface="Rubik"/>
              </a:rPr>
            </a:br>
            <a:r>
              <a:rPr lang="en-IE" dirty="0" smtClean="0">
                <a:latin typeface="Rubik"/>
              </a:rPr>
              <a:t>daily lives, or wider issues that resonate with our members</a:t>
            </a:r>
          </a:p>
          <a:p>
            <a:r>
              <a:rPr lang="en-IE" dirty="0" smtClean="0">
                <a:latin typeface="Rubik"/>
              </a:rPr>
              <a:t>Profile building – Internally and externally</a:t>
            </a:r>
          </a:p>
          <a:p>
            <a:r>
              <a:rPr lang="en-IE" dirty="0" smtClean="0">
                <a:latin typeface="Rubik"/>
              </a:rPr>
              <a:t>Vehicle for change inside and outside the workplace</a:t>
            </a:r>
          </a:p>
          <a:p>
            <a:r>
              <a:rPr lang="en-IE" dirty="0" smtClean="0">
                <a:latin typeface="Rubik"/>
              </a:rPr>
              <a:t>National, divisional and sectoral – Led by conference and DEC’s</a:t>
            </a:r>
          </a:p>
          <a:p>
            <a:r>
              <a:rPr lang="en-IE" dirty="0" smtClean="0">
                <a:latin typeface="Rubik"/>
              </a:rPr>
              <a:t>Seeking policy, legislative &amp; funding gains, but also a pre-emptive defensive mechanism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7170" y="1605706"/>
            <a:ext cx="3772709" cy="282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63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dirty="0" smtClean="0">
                <a:latin typeface="Rubik" panose="00000500000000000000" pitchFamily="2" charset="-79"/>
                <a:cs typeface="Rubik" panose="00000500000000000000" pitchFamily="2" charset="-79"/>
              </a:rPr>
              <a:t>Civil Service priority campaigns</a:t>
            </a:r>
            <a:endParaRPr lang="en-IE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IE" sz="2200" u="sng" dirty="0" smtClean="0">
                <a:latin typeface="Rubik" panose="00000500000000000000" pitchFamily="2" charset="-79"/>
                <a:cs typeface="Rubik" panose="00000500000000000000" pitchFamily="2" charset="-79"/>
              </a:rPr>
              <a:t>Immediate Priority</a:t>
            </a:r>
            <a:r>
              <a:rPr lang="en-IE" sz="2200" dirty="0" smtClean="0">
                <a:latin typeface="Rubik" panose="00000500000000000000" pitchFamily="2" charset="-79"/>
                <a:cs typeface="Rubik" panose="00000500000000000000" pitchFamily="2" charset="-79"/>
              </a:rPr>
              <a:t>: Access to State IR machinery / Working Time &amp; Flexible Working</a:t>
            </a:r>
          </a:p>
          <a:p>
            <a:r>
              <a:rPr lang="en-IE" sz="2200" u="sng" dirty="0" smtClean="0">
                <a:latin typeface="Rubik" panose="00000500000000000000" pitchFamily="2" charset="-79"/>
                <a:cs typeface="Rubik" panose="00000500000000000000" pitchFamily="2" charset="-79"/>
              </a:rPr>
              <a:t>Ongoing Activity</a:t>
            </a:r>
            <a:r>
              <a:rPr lang="en-IE" sz="2200" dirty="0" smtClean="0">
                <a:latin typeface="Rubik" panose="00000500000000000000" pitchFamily="2" charset="-79"/>
                <a:cs typeface="Rubik" panose="00000500000000000000" pitchFamily="2" charset="-79"/>
              </a:rPr>
              <a:t>: N/A</a:t>
            </a:r>
          </a:p>
          <a:p>
            <a:r>
              <a:rPr lang="en-IE" sz="2200" u="sng" dirty="0" smtClean="0">
                <a:latin typeface="Rubik" panose="00000500000000000000" pitchFamily="2" charset="-79"/>
                <a:cs typeface="Rubik" panose="00000500000000000000" pitchFamily="2" charset="-79"/>
              </a:rPr>
              <a:t>In Development</a:t>
            </a:r>
            <a:r>
              <a:rPr lang="en-IE" sz="2200" dirty="0" smtClean="0">
                <a:latin typeface="Rubik" panose="00000500000000000000" pitchFamily="2" charset="-79"/>
                <a:cs typeface="Rubik" panose="00000500000000000000" pitchFamily="2" charset="-79"/>
              </a:rPr>
              <a:t>: Outsourcing / Labour Activation campaign (DEASP)</a:t>
            </a:r>
            <a:endParaRPr lang="en-IE" sz="2200" dirty="0">
              <a:latin typeface="Rubik" panose="00000500000000000000" pitchFamily="2" charset="-79"/>
              <a:cs typeface="Rubik" panose="00000500000000000000" pitchFamily="2" charset="-79"/>
            </a:endParaRPr>
          </a:p>
          <a:p>
            <a:endParaRPr lang="en-IE" sz="1600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7141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IE" dirty="0" smtClean="0">
                <a:latin typeface="Rubik" panose="00000500000000000000" pitchFamily="2" charset="-79"/>
                <a:cs typeface="Rubik" panose="00000500000000000000" pitchFamily="2" charset="-79"/>
              </a:rPr>
              <a:t>Services &amp; Enterprises priority campaigns</a:t>
            </a:r>
            <a:endParaRPr lang="en-IE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IE" sz="2200" u="sng" dirty="0" smtClean="0">
                <a:latin typeface="Rubik" panose="00000500000000000000" pitchFamily="2" charset="-79"/>
                <a:cs typeface="Rubik" panose="00000500000000000000" pitchFamily="2" charset="-79"/>
              </a:rPr>
              <a:t>Immediate Priority</a:t>
            </a:r>
            <a:r>
              <a:rPr lang="en-IE" sz="2200" dirty="0" smtClean="0">
                <a:latin typeface="Rubik" panose="00000500000000000000" pitchFamily="2" charset="-79"/>
                <a:cs typeface="Rubik" panose="00000500000000000000" pitchFamily="2" charset="-79"/>
              </a:rPr>
              <a:t>: Airline Industry (Cabin Crew) / TBD following meeting with new HOD</a:t>
            </a:r>
          </a:p>
          <a:p>
            <a:r>
              <a:rPr lang="en-IE" sz="2200" u="sng" dirty="0" smtClean="0">
                <a:latin typeface="Rubik" panose="00000500000000000000" pitchFamily="2" charset="-79"/>
                <a:cs typeface="Rubik" panose="00000500000000000000" pitchFamily="2" charset="-79"/>
              </a:rPr>
              <a:t>Ongoing Activity</a:t>
            </a:r>
            <a:r>
              <a:rPr lang="en-IE" sz="2200" dirty="0" smtClean="0">
                <a:latin typeface="Rubik" panose="00000500000000000000" pitchFamily="2" charset="-79"/>
                <a:cs typeface="Rubik" panose="00000500000000000000" pitchFamily="2" charset="-79"/>
              </a:rPr>
              <a:t>: Pension Justice for CE Supervisors</a:t>
            </a:r>
          </a:p>
          <a:p>
            <a:r>
              <a:rPr lang="en-IE" sz="2200" u="sng" dirty="0" smtClean="0">
                <a:latin typeface="Rubik" panose="00000500000000000000" pitchFamily="2" charset="-79"/>
                <a:cs typeface="Rubik" panose="00000500000000000000" pitchFamily="2" charset="-79"/>
              </a:rPr>
              <a:t>In Development</a:t>
            </a:r>
            <a:r>
              <a:rPr lang="en-IE" sz="2200" dirty="0" smtClean="0">
                <a:latin typeface="Rubik" panose="00000500000000000000" pitchFamily="2" charset="-79"/>
                <a:cs typeface="Rubik" panose="00000500000000000000" pitchFamily="2" charset="-79"/>
              </a:rPr>
              <a:t>: Collective bargaining (Workers Together) – to include issues around access, recognition, representation &amp; bogus self-employment</a:t>
            </a:r>
            <a:endParaRPr lang="en-IE" sz="2200" dirty="0">
              <a:latin typeface="Rubik" panose="00000500000000000000" pitchFamily="2" charset="-79"/>
              <a:cs typeface="Rubik" panose="00000500000000000000" pitchFamily="2" charset="-79"/>
            </a:endParaRPr>
          </a:p>
          <a:p>
            <a:endParaRPr lang="en-IE" sz="1600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18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IE" sz="2800" u="sng" dirty="0" smtClean="0">
                <a:latin typeface="Rubik"/>
              </a:rPr>
              <a:t>Effective Campaigning – Letting it RIP</a:t>
            </a:r>
            <a:endParaRPr lang="en-IE" sz="2800" u="sng" dirty="0">
              <a:latin typeface="Rubi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>
                <a:latin typeface="Rubik"/>
              </a:rPr>
              <a:t>Enhancing our 	</a:t>
            </a:r>
            <a:r>
              <a:rPr lang="en-IE" sz="4800" b="1" dirty="0" smtClean="0">
                <a:latin typeface="Rubik"/>
              </a:rPr>
              <a:t>R</a:t>
            </a:r>
            <a:r>
              <a:rPr lang="en-IE" b="1" dirty="0" smtClean="0">
                <a:latin typeface="Rubik"/>
              </a:rPr>
              <a:t>elevance</a:t>
            </a:r>
            <a:endParaRPr lang="en-IE" b="1" dirty="0">
              <a:latin typeface="Rubik"/>
            </a:endParaRPr>
          </a:p>
          <a:p>
            <a:r>
              <a:rPr lang="en-IE" dirty="0" smtClean="0">
                <a:latin typeface="Rubik"/>
              </a:rPr>
              <a:t>Growing our 		</a:t>
            </a:r>
            <a:r>
              <a:rPr lang="en-IE" sz="4800" b="1" dirty="0" smtClean="0">
                <a:latin typeface="Rubik"/>
              </a:rPr>
              <a:t>I</a:t>
            </a:r>
            <a:r>
              <a:rPr lang="en-IE" b="1" dirty="0" smtClean="0">
                <a:latin typeface="Rubik"/>
              </a:rPr>
              <a:t>nfluence</a:t>
            </a:r>
            <a:endParaRPr lang="en-IE" dirty="0">
              <a:latin typeface="Rubik"/>
            </a:endParaRPr>
          </a:p>
          <a:p>
            <a:r>
              <a:rPr lang="en-IE" dirty="0" smtClean="0">
                <a:latin typeface="Rubik"/>
              </a:rPr>
              <a:t>Building our 		</a:t>
            </a:r>
            <a:r>
              <a:rPr lang="en-IE" sz="4800" b="1" dirty="0" smtClean="0">
                <a:latin typeface="Rubik"/>
              </a:rPr>
              <a:t>P</a:t>
            </a:r>
            <a:r>
              <a:rPr lang="en-IE" b="1" dirty="0" smtClean="0">
                <a:latin typeface="Rubik"/>
              </a:rPr>
              <a:t>rofile</a:t>
            </a:r>
            <a:endParaRPr lang="en-IE" dirty="0">
              <a:latin typeface="Rubik"/>
            </a:endParaRP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6831371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IE" sz="2800" u="sng" dirty="0" smtClean="0">
                <a:latin typeface="Rubik"/>
              </a:rPr>
              <a:t>How BCOs came about</a:t>
            </a:r>
            <a:endParaRPr lang="en-IE" sz="2800" u="sng" dirty="0">
              <a:latin typeface="Rubi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latin typeface="Rubik"/>
              </a:rPr>
              <a:t>Initially a loose network of some </a:t>
            </a:r>
            <a:r>
              <a:rPr lang="en-IE" dirty="0" smtClean="0"/>
              <a:t>our </a:t>
            </a:r>
            <a:r>
              <a:rPr lang="en-IE" dirty="0"/>
              <a:t>most committed and engaged activists </a:t>
            </a:r>
            <a:endParaRPr lang="en-IE" dirty="0" smtClean="0"/>
          </a:p>
          <a:p>
            <a:r>
              <a:rPr lang="en-IE" dirty="0" smtClean="0">
                <a:latin typeface="Rubik"/>
              </a:rPr>
              <a:t>Recognised a formal structure needed for further development</a:t>
            </a:r>
          </a:p>
          <a:p>
            <a:r>
              <a:rPr lang="en-IE" dirty="0" smtClean="0">
                <a:latin typeface="Rubik"/>
              </a:rPr>
              <a:t>Needed to route this through branches – the core unit of democracy in the union</a:t>
            </a:r>
          </a:p>
          <a:p>
            <a:r>
              <a:rPr lang="en-IE" dirty="0" smtClean="0">
                <a:latin typeface="Rubik"/>
              </a:rPr>
              <a:t>‘A lot of people doing a little bit’</a:t>
            </a:r>
          </a:p>
          <a:p>
            <a:r>
              <a:rPr lang="en-IE" dirty="0" smtClean="0">
                <a:latin typeface="Rubik"/>
              </a:rPr>
              <a:t>Vision - The engine powering </a:t>
            </a:r>
            <a:r>
              <a:rPr lang="en-IE" dirty="0" err="1" smtClean="0">
                <a:latin typeface="Rubik"/>
              </a:rPr>
              <a:t>Fórsa’s</a:t>
            </a:r>
            <a:r>
              <a:rPr lang="en-IE" dirty="0" smtClean="0">
                <a:latin typeface="Rubik"/>
              </a:rPr>
              <a:t> campaigns</a:t>
            </a:r>
            <a:endParaRPr lang="en-IE" dirty="0">
              <a:latin typeface="Rubik"/>
            </a:endParaRP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614239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IE" sz="2800" u="sng" dirty="0" smtClean="0">
                <a:latin typeface="Rubik"/>
              </a:rPr>
              <a:t>Branch Campaigns Officers</a:t>
            </a:r>
            <a:endParaRPr lang="en-IE" sz="2800" u="sng" dirty="0">
              <a:latin typeface="Rubi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E" dirty="0" smtClean="0">
                <a:latin typeface="Rubik"/>
              </a:rPr>
              <a:t>The difference between an advocacy group and a grassroots movement</a:t>
            </a:r>
          </a:p>
          <a:p>
            <a:r>
              <a:rPr lang="en-IE" dirty="0" smtClean="0">
                <a:latin typeface="Rubik"/>
              </a:rPr>
              <a:t>Grassroots approach - Putting activists at the centre of </a:t>
            </a:r>
            <a:br>
              <a:rPr lang="en-IE" dirty="0" smtClean="0">
                <a:latin typeface="Rubik"/>
              </a:rPr>
            </a:br>
            <a:r>
              <a:rPr lang="en-IE" dirty="0" smtClean="0">
                <a:latin typeface="Rubik"/>
              </a:rPr>
              <a:t>our campaigns – Harnessing our greatest strength</a:t>
            </a:r>
          </a:p>
          <a:p>
            <a:r>
              <a:rPr lang="en-IE" dirty="0">
                <a:latin typeface="Rubik"/>
              </a:rPr>
              <a:t>E</a:t>
            </a:r>
            <a:r>
              <a:rPr lang="en-IE" dirty="0" smtClean="0">
                <a:latin typeface="Rubik"/>
              </a:rPr>
              <a:t>nhancing or geographic spread so our </a:t>
            </a:r>
            <a:br>
              <a:rPr lang="en-IE" dirty="0" smtClean="0">
                <a:latin typeface="Rubik"/>
              </a:rPr>
            </a:br>
            <a:r>
              <a:rPr lang="en-IE" dirty="0" smtClean="0">
                <a:latin typeface="Rubik"/>
              </a:rPr>
              <a:t>campaigns are truly national</a:t>
            </a:r>
          </a:p>
          <a:p>
            <a:r>
              <a:rPr lang="en-IE" dirty="0" smtClean="0">
                <a:latin typeface="Rubik"/>
              </a:rPr>
              <a:t>Quarterly briefing meetings &amp; training as required – </a:t>
            </a:r>
            <a:br>
              <a:rPr lang="en-IE" dirty="0" smtClean="0">
                <a:latin typeface="Rubik"/>
              </a:rPr>
            </a:br>
            <a:r>
              <a:rPr lang="en-IE" dirty="0" smtClean="0">
                <a:latin typeface="Rubik"/>
              </a:rPr>
              <a:t>lobbying, local media, etc.</a:t>
            </a:r>
          </a:p>
          <a:p>
            <a:r>
              <a:rPr lang="en-IE" dirty="0" smtClean="0">
                <a:latin typeface="Rubik"/>
              </a:rPr>
              <a:t>Annual Campaigning Summer School / Summer Series event</a:t>
            </a:r>
          </a:p>
          <a:p>
            <a:endParaRPr lang="en-IE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6671" y="2248728"/>
            <a:ext cx="4081374" cy="272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95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IE" sz="2800" u="sng" dirty="0" smtClean="0">
                <a:latin typeface="Rubik"/>
              </a:rPr>
              <a:t>Role of the BCO</a:t>
            </a:r>
            <a:endParaRPr lang="en-IE" sz="2800" u="sng" dirty="0">
              <a:latin typeface="Rubi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latin typeface="Rubik"/>
              </a:rPr>
              <a:t>Providing local support to amplify our local campaigns</a:t>
            </a:r>
          </a:p>
          <a:p>
            <a:r>
              <a:rPr lang="en-IE" dirty="0" smtClean="0">
                <a:latin typeface="Rubik"/>
              </a:rPr>
              <a:t>Constituency level lobbying on priority </a:t>
            </a:r>
            <a:r>
              <a:rPr lang="en-IE" dirty="0" err="1" smtClean="0">
                <a:latin typeface="Rubik"/>
              </a:rPr>
              <a:t>Fórsa</a:t>
            </a:r>
            <a:r>
              <a:rPr lang="en-IE" dirty="0" smtClean="0">
                <a:latin typeface="Rubik"/>
              </a:rPr>
              <a:t> issues &amp; </a:t>
            </a:r>
          </a:p>
          <a:p>
            <a:pPr marL="0" indent="0">
              <a:buNone/>
            </a:pPr>
            <a:r>
              <a:rPr lang="en-IE" dirty="0" smtClean="0">
                <a:latin typeface="Rubik"/>
              </a:rPr>
              <a:t>developing strong working relationships with local </a:t>
            </a:r>
            <a:br>
              <a:rPr lang="en-IE" dirty="0" smtClean="0">
                <a:latin typeface="Rubik"/>
              </a:rPr>
            </a:br>
            <a:r>
              <a:rPr lang="en-IE" dirty="0" smtClean="0">
                <a:latin typeface="Rubik"/>
              </a:rPr>
              <a:t>public representatives (‘All politics local’ in Ireland)</a:t>
            </a:r>
          </a:p>
          <a:p>
            <a:r>
              <a:rPr lang="en-IE" dirty="0" smtClean="0">
                <a:latin typeface="Rubik"/>
              </a:rPr>
              <a:t>Communicating with the branch on </a:t>
            </a:r>
            <a:r>
              <a:rPr lang="en-IE" dirty="0" err="1" smtClean="0">
                <a:latin typeface="Rubik"/>
              </a:rPr>
              <a:t>Fórsa’s</a:t>
            </a:r>
            <a:r>
              <a:rPr lang="en-IE" dirty="0" smtClean="0">
                <a:latin typeface="Rubik"/>
              </a:rPr>
              <a:t> national campaigning initiatives</a:t>
            </a:r>
          </a:p>
          <a:p>
            <a:r>
              <a:rPr lang="en-IE" dirty="0" smtClean="0">
                <a:latin typeface="Rubik"/>
              </a:rPr>
              <a:t>Engaging with local media – Leverage their influence outside of Dublin</a:t>
            </a:r>
          </a:p>
          <a:p>
            <a:endParaRPr lang="en-IE" dirty="0" smtClean="0">
              <a:latin typeface="+mn-lt"/>
            </a:endParaRPr>
          </a:p>
          <a:p>
            <a:endParaRPr lang="en-IE" dirty="0" smtClean="0">
              <a:latin typeface="+mn-lt"/>
            </a:endParaRPr>
          </a:p>
          <a:p>
            <a:endParaRPr lang="en-IE" dirty="0" smtClean="0">
              <a:latin typeface="+mn-lt"/>
            </a:endParaRPr>
          </a:p>
          <a:p>
            <a:endParaRPr lang="en-IE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8987" y="1212032"/>
            <a:ext cx="4182117" cy="278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9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IE" sz="2800" u="sng" dirty="0" smtClean="0">
                <a:latin typeface="Rubik"/>
              </a:rPr>
              <a:t>Role of the BCO</a:t>
            </a:r>
            <a:endParaRPr lang="en-IE" sz="2800" u="sng" dirty="0">
              <a:latin typeface="Rubi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dirty="0">
                <a:latin typeface="Rubik"/>
              </a:rPr>
              <a:t>Sourcing personal stories and </a:t>
            </a:r>
            <a:r>
              <a:rPr lang="en-IE" dirty="0" smtClean="0">
                <a:latin typeface="Rubik"/>
              </a:rPr>
              <a:t>testimonies to </a:t>
            </a:r>
            <a:r>
              <a:rPr lang="en-IE" dirty="0">
                <a:latin typeface="Rubik"/>
              </a:rPr>
              <a:t>boost our </a:t>
            </a:r>
            <a:r>
              <a:rPr lang="en-IE" dirty="0" smtClean="0">
                <a:latin typeface="Rubik"/>
              </a:rPr>
              <a:t/>
            </a:r>
            <a:br>
              <a:rPr lang="en-IE" dirty="0" smtClean="0">
                <a:latin typeface="Rubik"/>
              </a:rPr>
            </a:br>
            <a:r>
              <a:rPr lang="en-IE" dirty="0" smtClean="0">
                <a:latin typeface="Rubik"/>
              </a:rPr>
              <a:t>campaigns</a:t>
            </a:r>
          </a:p>
          <a:p>
            <a:r>
              <a:rPr lang="en-IE" dirty="0" smtClean="0">
                <a:latin typeface="Rubik"/>
              </a:rPr>
              <a:t>Assisting </a:t>
            </a:r>
            <a:r>
              <a:rPr lang="en-IE" dirty="0">
                <a:latin typeface="Rubik"/>
              </a:rPr>
              <a:t>with the organisation and promotion of local </a:t>
            </a:r>
            <a:r>
              <a:rPr lang="en-IE" dirty="0" smtClean="0">
                <a:latin typeface="Rubik"/>
              </a:rPr>
              <a:t/>
            </a:r>
            <a:br>
              <a:rPr lang="en-IE" dirty="0" smtClean="0">
                <a:latin typeface="Rubik"/>
              </a:rPr>
            </a:br>
            <a:r>
              <a:rPr lang="en-IE" dirty="0" smtClean="0">
                <a:latin typeface="Rubik"/>
              </a:rPr>
              <a:t>information </a:t>
            </a:r>
            <a:r>
              <a:rPr lang="en-IE" dirty="0">
                <a:latin typeface="Rubik"/>
              </a:rPr>
              <a:t>events or public meetings</a:t>
            </a:r>
          </a:p>
          <a:p>
            <a:r>
              <a:rPr lang="en-IE" dirty="0">
                <a:latin typeface="Rubik"/>
              </a:rPr>
              <a:t>Involving more members in our campaigns </a:t>
            </a:r>
            <a:r>
              <a:rPr lang="en-IE" dirty="0" smtClean="0">
                <a:latin typeface="Rubik"/>
              </a:rPr>
              <a:t>at a </a:t>
            </a:r>
            <a:r>
              <a:rPr lang="en-IE" dirty="0">
                <a:latin typeface="Rubik"/>
              </a:rPr>
              <a:t>county or constituency </a:t>
            </a:r>
            <a:r>
              <a:rPr lang="en-IE" dirty="0" smtClean="0">
                <a:latin typeface="Rubik"/>
              </a:rPr>
              <a:t>level</a:t>
            </a:r>
            <a:endParaRPr lang="en-IE" dirty="0">
              <a:latin typeface="Rubik"/>
            </a:endParaRPr>
          </a:p>
          <a:p>
            <a:r>
              <a:rPr lang="en-IE" dirty="0">
                <a:latin typeface="Rubik"/>
              </a:rPr>
              <a:t>Mobilising members for petitions, </a:t>
            </a:r>
            <a:r>
              <a:rPr lang="en-IE" dirty="0" smtClean="0">
                <a:latin typeface="Rubik"/>
              </a:rPr>
              <a:t>protests, actions </a:t>
            </a:r>
            <a:r>
              <a:rPr lang="en-IE" dirty="0">
                <a:latin typeface="Rubik"/>
              </a:rPr>
              <a:t>etc.</a:t>
            </a:r>
          </a:p>
          <a:p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3134" y="903151"/>
            <a:ext cx="3637965" cy="272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491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IE" sz="2800" u="sng" dirty="0" smtClean="0">
                <a:latin typeface="Rubik"/>
              </a:rPr>
              <a:t>The BCO Network</a:t>
            </a:r>
            <a:endParaRPr lang="en-IE" sz="2800" u="sng" dirty="0">
              <a:latin typeface="Rubi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latin typeface="Rubik"/>
              </a:rPr>
              <a:t>Breaking down silos</a:t>
            </a:r>
          </a:p>
          <a:p>
            <a:r>
              <a:rPr lang="en-IE" dirty="0" smtClean="0">
                <a:latin typeface="Rubik"/>
              </a:rPr>
              <a:t>Building community</a:t>
            </a:r>
            <a:endParaRPr lang="en-IE" dirty="0">
              <a:latin typeface="Rubik"/>
            </a:endParaRPr>
          </a:p>
          <a:p>
            <a:r>
              <a:rPr lang="en-IE" dirty="0" smtClean="0">
                <a:latin typeface="Rubik"/>
              </a:rPr>
              <a:t>Enhancing solidarity</a:t>
            </a:r>
          </a:p>
          <a:p>
            <a:r>
              <a:rPr lang="en-IE" dirty="0" smtClean="0">
                <a:latin typeface="Rubik"/>
              </a:rPr>
              <a:t>Objective: A cross-divisional, multi-branch group </a:t>
            </a:r>
            <a:br>
              <a:rPr lang="en-IE" dirty="0" smtClean="0">
                <a:latin typeface="Rubik"/>
              </a:rPr>
            </a:br>
            <a:r>
              <a:rPr lang="en-IE" dirty="0" smtClean="0">
                <a:latin typeface="Rubik"/>
              </a:rPr>
              <a:t>of activists in every county and constituency. </a:t>
            </a:r>
            <a:br>
              <a:rPr lang="en-IE" dirty="0" smtClean="0">
                <a:latin typeface="Rubik"/>
              </a:rPr>
            </a:br>
            <a:r>
              <a:rPr lang="en-IE" dirty="0" smtClean="0">
                <a:latin typeface="Rubik"/>
              </a:rPr>
              <a:t>A campaigning force to be reckoned with right across the country</a:t>
            </a:r>
            <a:endParaRPr lang="en-IE" dirty="0">
              <a:latin typeface="Rubik"/>
            </a:endParaRPr>
          </a:p>
          <a:p>
            <a:endParaRPr lang="en-IE" dirty="0"/>
          </a:p>
        </p:txBody>
      </p:sp>
      <p:pic>
        <p:nvPicPr>
          <p:cNvPr id="5" name="Picture 2" descr="Image may contain: 25 peop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395" y="1556058"/>
            <a:ext cx="4583219" cy="3060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819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IE" sz="2800" u="sng" dirty="0" smtClean="0">
                <a:latin typeface="Rubik"/>
              </a:rPr>
              <a:t>Campaigning Summer School / Series</a:t>
            </a:r>
            <a:endParaRPr lang="en-IE" sz="2800" u="sng" dirty="0">
              <a:latin typeface="Rubi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E" dirty="0" smtClean="0">
                <a:latin typeface="Rubik"/>
              </a:rPr>
              <a:t>For BCO’s and senior </a:t>
            </a:r>
            <a:r>
              <a:rPr lang="en-IE" dirty="0">
                <a:latin typeface="Rubik"/>
              </a:rPr>
              <a:t>union </a:t>
            </a:r>
            <a:r>
              <a:rPr lang="en-IE" dirty="0" smtClean="0">
                <a:latin typeface="Rubik"/>
              </a:rPr>
              <a:t>activists </a:t>
            </a:r>
          </a:p>
          <a:p>
            <a:r>
              <a:rPr lang="en-IE" dirty="0" smtClean="0">
                <a:latin typeface="Rubik"/>
              </a:rPr>
              <a:t>Designed </a:t>
            </a:r>
            <a:r>
              <a:rPr lang="en-IE" dirty="0">
                <a:latin typeface="Rubik"/>
              </a:rPr>
              <a:t>to equip </a:t>
            </a:r>
            <a:r>
              <a:rPr lang="en-IE" dirty="0" smtClean="0">
                <a:latin typeface="Rubik"/>
              </a:rPr>
              <a:t>key </a:t>
            </a:r>
            <a:r>
              <a:rPr lang="en-IE" dirty="0" err="1" smtClean="0">
                <a:latin typeface="Rubik"/>
              </a:rPr>
              <a:t>Fórsa</a:t>
            </a:r>
            <a:r>
              <a:rPr lang="en-IE" dirty="0" smtClean="0">
                <a:latin typeface="Rubik"/>
              </a:rPr>
              <a:t> activists with </a:t>
            </a:r>
            <a:r>
              <a:rPr lang="en-IE" dirty="0">
                <a:latin typeface="Rubik"/>
              </a:rPr>
              <a:t>the </a:t>
            </a:r>
            <a:r>
              <a:rPr lang="en-IE" dirty="0" smtClean="0">
                <a:latin typeface="Rubik"/>
              </a:rPr>
              <a:t>skills and tools </a:t>
            </a:r>
            <a:r>
              <a:rPr lang="en-IE" dirty="0">
                <a:latin typeface="Rubik"/>
              </a:rPr>
              <a:t>to </a:t>
            </a:r>
            <a:r>
              <a:rPr lang="en-IE" dirty="0" smtClean="0">
                <a:latin typeface="Rubik"/>
              </a:rPr>
              <a:t/>
            </a:r>
            <a:br>
              <a:rPr lang="en-IE" dirty="0" smtClean="0">
                <a:latin typeface="Rubik"/>
              </a:rPr>
            </a:br>
            <a:r>
              <a:rPr lang="en-IE" dirty="0" smtClean="0">
                <a:latin typeface="Rubik"/>
              </a:rPr>
              <a:t>contribute effectively to </a:t>
            </a:r>
            <a:r>
              <a:rPr lang="en-IE" dirty="0" err="1" smtClean="0">
                <a:latin typeface="Rubik"/>
              </a:rPr>
              <a:t>Fórsa’s</a:t>
            </a:r>
            <a:r>
              <a:rPr lang="en-IE" dirty="0" smtClean="0">
                <a:latin typeface="Rubik"/>
              </a:rPr>
              <a:t> campaigns nationally and locally</a:t>
            </a:r>
            <a:endParaRPr lang="en-IE" dirty="0">
              <a:latin typeface="Rubik"/>
            </a:endParaRPr>
          </a:p>
          <a:p>
            <a:r>
              <a:rPr lang="en-IE" dirty="0">
                <a:latin typeface="Rubik"/>
              </a:rPr>
              <a:t>Training modules and guest </a:t>
            </a:r>
            <a:r>
              <a:rPr lang="en-IE" dirty="0" smtClean="0">
                <a:latin typeface="Rubik"/>
              </a:rPr>
              <a:t>speakers</a:t>
            </a:r>
          </a:p>
          <a:p>
            <a:r>
              <a:rPr lang="en-GB" dirty="0" smtClean="0">
                <a:latin typeface="Rubik"/>
              </a:rPr>
              <a:t>An opportunity </a:t>
            </a:r>
            <a:r>
              <a:rPr lang="en-GB" dirty="0">
                <a:latin typeface="Rubik"/>
              </a:rPr>
              <a:t>to talk about the bigger issues and challenges. To think about new ideas. To learn new tools, skills and approaches. To move outside our comfort zone and have </a:t>
            </a:r>
            <a:r>
              <a:rPr lang="en-GB" dirty="0" smtClean="0">
                <a:latin typeface="Rubik"/>
              </a:rPr>
              <a:t>perceptions </a:t>
            </a:r>
            <a:r>
              <a:rPr lang="en-GB" dirty="0">
                <a:latin typeface="Rubik"/>
              </a:rPr>
              <a:t>challenged. </a:t>
            </a:r>
            <a:r>
              <a:rPr lang="en-GB" dirty="0" smtClean="0">
                <a:latin typeface="Rubik"/>
              </a:rPr>
              <a:t>To motivate and inspire</a:t>
            </a:r>
            <a:endParaRPr lang="en-IE" dirty="0">
              <a:latin typeface="Rubik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0410" y="415904"/>
            <a:ext cx="2568010" cy="342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7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orsa_MasterTheme">
  <a:themeElements>
    <a:clrScheme name="Forsa_MasterColours">
      <a:dk1>
        <a:sysClr val="windowText" lastClr="000000"/>
      </a:dk1>
      <a:lt1>
        <a:sysClr val="window" lastClr="FFFFFF"/>
      </a:lt1>
      <a:dk2>
        <a:srgbClr val="3E8B94"/>
      </a:dk2>
      <a:lt2>
        <a:srgbClr val="78952C"/>
      </a:lt2>
      <a:accent1>
        <a:srgbClr val="F05662"/>
      </a:accent1>
      <a:accent2>
        <a:srgbClr val="D44E5B"/>
      </a:accent2>
      <a:accent3>
        <a:srgbClr val="20AA97"/>
      </a:accent3>
      <a:accent4>
        <a:srgbClr val="27B67A"/>
      </a:accent4>
      <a:accent5>
        <a:srgbClr val="00A39D"/>
      </a:accent5>
      <a:accent6>
        <a:srgbClr val="7BE1D8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Forsa_MasterTheme</Template>
  <TotalTime>2983</TotalTime>
  <Words>738</Words>
  <Application>Microsoft Office PowerPoint</Application>
  <PresentationFormat>Widescreen</PresentationFormat>
  <Paragraphs>110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Galaxie Polaris Bold</vt:lpstr>
      <vt:lpstr>Galaxie Polaris Book</vt:lpstr>
      <vt:lpstr>Rubik</vt:lpstr>
      <vt:lpstr>Wingdings</vt:lpstr>
      <vt:lpstr>Forsa_MasterTheme</vt:lpstr>
      <vt:lpstr>Role of Branch Campaigns Officers Joe O’Connor, Director of Campaigning BCO Meeting – 12 January 2021   </vt:lpstr>
      <vt:lpstr>Campaigning in Fórsa</vt:lpstr>
      <vt:lpstr>Effective Campaigning – Letting it RIP</vt:lpstr>
      <vt:lpstr>How BCOs came about</vt:lpstr>
      <vt:lpstr>Branch Campaigns Officers</vt:lpstr>
      <vt:lpstr>Role of the BCO</vt:lpstr>
      <vt:lpstr>Role of the BCO</vt:lpstr>
      <vt:lpstr>The BCO Network</vt:lpstr>
      <vt:lpstr>Campaigning Summer School / Series</vt:lpstr>
      <vt:lpstr>Strategic Plan – Campaigning &amp; Influencing</vt:lpstr>
      <vt:lpstr>Strategic Plan – Campaigning &amp; Influencing</vt:lpstr>
      <vt:lpstr>Campaigning Work Programme 2021 Joe O’Connor, Director of Campaigning BCO Meeting – 12 January 2021   </vt:lpstr>
      <vt:lpstr>Review of relevant conference motions</vt:lpstr>
      <vt:lpstr>Review of relevant conference motions</vt:lpstr>
      <vt:lpstr>National priority campaigns</vt:lpstr>
      <vt:lpstr>Divisional engagements</vt:lpstr>
      <vt:lpstr>Health &amp; Welfare priority campaigns</vt:lpstr>
      <vt:lpstr>Education priority campaigns</vt:lpstr>
      <vt:lpstr>LGLS / Muno priority campaigns</vt:lpstr>
      <vt:lpstr>Civil Service priority campaigns</vt:lpstr>
      <vt:lpstr>Services &amp; Enterprises priority campaigns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Roisin Nolan</dc:creator>
  <cp:lastModifiedBy>Joe OConnor</cp:lastModifiedBy>
  <cp:revision>106</cp:revision>
  <cp:lastPrinted>2018-09-19T10:10:35Z</cp:lastPrinted>
  <dcterms:created xsi:type="dcterms:W3CDTF">2018-01-15T12:24:09Z</dcterms:created>
  <dcterms:modified xsi:type="dcterms:W3CDTF">2021-01-14T15:16:29Z</dcterms:modified>
</cp:coreProperties>
</file>