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compatMode="1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51" r:id="rId3"/>
    <p:sldId id="303" r:id="rId4"/>
    <p:sldId id="313" r:id="rId5"/>
    <p:sldId id="257" r:id="rId6"/>
    <p:sldId id="322" r:id="rId7"/>
    <p:sldId id="439" r:id="rId8"/>
    <p:sldId id="258" r:id="rId9"/>
    <p:sldId id="259" r:id="rId10"/>
    <p:sldId id="304" r:id="rId11"/>
    <p:sldId id="453" r:id="rId12"/>
    <p:sldId id="317" r:id="rId13"/>
    <p:sldId id="318" r:id="rId14"/>
    <p:sldId id="319" r:id="rId15"/>
    <p:sldId id="306" r:id="rId16"/>
    <p:sldId id="307" r:id="rId17"/>
    <p:sldId id="312" r:id="rId18"/>
    <p:sldId id="454" r:id="rId19"/>
    <p:sldId id="455" r:id="rId20"/>
  </p:sldIdLst>
  <p:sldSz cx="13004800" cy="9753600"/>
  <p:notesSz cx="6858000" cy="9144000"/>
  <p:defaultTextStyle>
    <a:defPPr>
      <a:defRPr lang="en-GB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panose="020B0403020202020204" pitchFamily="34" charset="0"/>
        <a:ea typeface="+mn-ea"/>
        <a:cs typeface="+mn-cs"/>
        <a:sym typeface="Helvetica Light" pitchFamily="2" charset="0"/>
      </a:defRPr>
    </a:lvl1pPr>
    <a:lvl2pPr marL="342900" indent="1143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panose="020B0403020202020204" pitchFamily="34" charset="0"/>
        <a:ea typeface="+mn-ea"/>
        <a:cs typeface="+mn-cs"/>
        <a:sym typeface="Helvetica Light" pitchFamily="2" charset="0"/>
      </a:defRPr>
    </a:lvl2pPr>
    <a:lvl3pPr marL="685800" indent="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panose="020B0403020202020204" pitchFamily="34" charset="0"/>
        <a:ea typeface="+mn-ea"/>
        <a:cs typeface="+mn-cs"/>
        <a:sym typeface="Helvetica Light" pitchFamily="2" charset="0"/>
      </a:defRPr>
    </a:lvl3pPr>
    <a:lvl4pPr marL="1028700" indent="3429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panose="020B0403020202020204" pitchFamily="34" charset="0"/>
        <a:ea typeface="+mn-ea"/>
        <a:cs typeface="+mn-cs"/>
        <a:sym typeface="Helvetica Light" pitchFamily="2" charset="0"/>
      </a:defRPr>
    </a:lvl4pPr>
    <a:lvl5pPr marL="1371600" indent="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panose="020B0403020202020204" pitchFamily="34" charset="0"/>
        <a:ea typeface="+mn-ea"/>
        <a:cs typeface="+mn-cs"/>
        <a:sym typeface="Helvetica Light" pitchFamily="2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panose="020B0403020202020204" pitchFamily="34" charset="0"/>
        <a:ea typeface="+mn-ea"/>
        <a:cs typeface="+mn-cs"/>
        <a:sym typeface="Helvetica Light" pitchFamily="2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panose="020B0403020202020204" pitchFamily="34" charset="0"/>
        <a:ea typeface="+mn-ea"/>
        <a:cs typeface="+mn-cs"/>
        <a:sym typeface="Helvetica Light" pitchFamily="2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panose="020B0403020202020204" pitchFamily="34" charset="0"/>
        <a:ea typeface="+mn-ea"/>
        <a:cs typeface="+mn-cs"/>
        <a:sym typeface="Helvetica Light" pitchFamily="2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panose="020B0403020202020204" pitchFamily="34" charset="0"/>
        <a:ea typeface="+mn-ea"/>
        <a:cs typeface="+mn-cs"/>
        <a:sym typeface="Helvetica Light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5" autoAdjust="0"/>
    <p:restoredTop sz="92746"/>
  </p:normalViewPr>
  <p:slideViewPr>
    <p:cSldViewPr>
      <p:cViewPr varScale="1">
        <p:scale>
          <a:sx n="80" d="100"/>
          <a:sy n="80" d="100"/>
        </p:scale>
        <p:origin x="2120" y="2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409CA09-7055-3C46-B53E-B9DB853968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>
              <a:defRPr sz="1200">
                <a:latin typeface="Helvetica Light" charset="0"/>
                <a:sym typeface="Helvetica Light" charset="0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A5A14B4-F1D4-A844-A789-7EC2363E6C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>
              <a:defRPr sz="1200">
                <a:latin typeface="Helvetica Light" charset="0"/>
                <a:sym typeface="Helvetica Light" charset="0"/>
              </a:defRPr>
            </a:lvl1pPr>
          </a:lstStyle>
          <a:p>
            <a:pPr>
              <a:defRPr/>
            </a:pPr>
            <a:fld id="{CA8CA054-E0DB-CC49-A192-EEF7F975479D}" type="datetimeFigureOut">
              <a:rPr lang="en-GB" altLang="x-none"/>
              <a:pPr>
                <a:defRPr/>
              </a:pPr>
              <a:t>16/03/2021</a:t>
            </a:fld>
            <a:endParaRPr lang="en-GB" altLang="x-none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F920C8AA-9897-FC4D-9F63-58BDC7E98D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>
              <a:defRPr sz="1200">
                <a:latin typeface="Helvetica Light" charset="0"/>
                <a:sym typeface="Helvetica Light" charset="0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EA917F19-1AE7-184C-A406-FF62B2224AA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ym typeface="Helvetica Light" panose="020B0403020202020204" pitchFamily="34" charset="0"/>
              </a:defRPr>
            </a:lvl1pPr>
          </a:lstStyle>
          <a:p>
            <a:pPr>
              <a:defRPr/>
            </a:pPr>
            <a:fld id="{693A0259-8DC6-4A48-8AC2-02C2FB067A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E137377-EC43-FE48-A1D5-F0227CCD4AE0}"/>
              </a:ext>
            </a:extLst>
          </p:cNvPr>
          <p:cNvSpPr>
            <a:spLocks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0AF0F50-2476-354D-BBD0-336BD6D70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GB" noProof="0">
                <a:sym typeface="Noteworthy Bold" charset="0"/>
              </a:rPr>
              <a:t>Second level</a:t>
            </a:r>
          </a:p>
          <a:p>
            <a:pPr lvl="2"/>
            <a:r>
              <a:rPr lang="en-GB" noProof="0">
                <a:sym typeface="Noteworthy Bold" charset="0"/>
              </a:rPr>
              <a:t>Third level</a:t>
            </a:r>
          </a:p>
          <a:p>
            <a:pPr lvl="3"/>
            <a:r>
              <a:rPr lang="en-GB" noProof="0">
                <a:sym typeface="Noteworthy Bold" charset="0"/>
              </a:rPr>
              <a:t>Fourth level</a:t>
            </a:r>
          </a:p>
          <a:p>
            <a:pPr lvl="4"/>
            <a:r>
              <a:rPr lang="en-GB" noProof="0">
                <a:sym typeface="Noteworthy 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panose="02000400000000000000" pitchFamily="2" charset="77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panose="02000400000000000000" pitchFamily="2" charset="77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panose="02000400000000000000" pitchFamily="2" charset="77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panose="02000400000000000000" pitchFamily="2" charset="77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panose="02000400000000000000" pitchFamily="2" charset="77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DD153DF-B5F1-9E40-BB54-F9326644A6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D45A83EF-C504-5C43-97B2-A78A36BF9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Noteworthy Bold" panose="02000400000000000000" pitchFamily="2" charset="7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27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34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27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04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45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455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335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925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31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80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73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26FE111-1248-044E-A4DD-3469AD59F309}"/>
              </a:ext>
            </a:extLst>
          </p:cNvPr>
          <p:cNvSpPr>
            <a:spLocks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>
                <a:sym typeface="Helvetica Light" pitchFamily="2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66D5119-8E5B-1845-857B-81CDE8AF68AE}"/>
              </a:ext>
            </a:extLst>
          </p:cNvPr>
          <p:cNvSpPr>
            <a:spLocks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>
                <a:sym typeface="Helvetica Light" pitchFamily="2" charset="0"/>
              </a:rPr>
              <a:t>Click to edit Master text styles</a:t>
            </a:r>
          </a:p>
          <a:p>
            <a:pPr lvl="1"/>
            <a:r>
              <a:rPr lang="en-GB" altLang="en-US">
                <a:sym typeface="Helvetica Light" pitchFamily="2" charset="0"/>
              </a:rPr>
              <a:t>Second level</a:t>
            </a:r>
          </a:p>
          <a:p>
            <a:pPr lvl="2"/>
            <a:r>
              <a:rPr lang="en-GB" altLang="en-US">
                <a:sym typeface="Helvetica Light" pitchFamily="2" charset="0"/>
              </a:rPr>
              <a:t>Third level</a:t>
            </a:r>
          </a:p>
          <a:p>
            <a:pPr lvl="3"/>
            <a:r>
              <a:rPr lang="en-GB" altLang="en-US">
                <a:sym typeface="Helvetica Light" pitchFamily="2" charset="0"/>
              </a:rPr>
              <a:t>Fourth level</a:t>
            </a:r>
          </a:p>
          <a:p>
            <a:pPr lvl="4"/>
            <a:r>
              <a:rPr lang="en-GB" altLang="en-US">
                <a:sym typeface="Helvetica Light" pitchFamily="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pitchFamily="2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pitchFamily="2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pitchFamily="2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pitchFamily="2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pitchFamily="2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9pPr>
    </p:titleStyle>
    <p:bodyStyle>
      <a:lvl1pPr marL="381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pitchFamily="2" charset="0"/>
        </a:defRPr>
      </a:lvl1pPr>
      <a:lvl2pPr marL="762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pitchFamily="2" charset="0"/>
        </a:defRPr>
      </a:lvl2pPr>
      <a:lvl3pPr marL="1143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pitchFamily="2" charset="0"/>
        </a:defRPr>
      </a:lvl3pPr>
      <a:lvl4pPr marL="1524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pitchFamily="2" charset="0"/>
        </a:defRPr>
      </a:lvl4pPr>
      <a:lvl5pPr marL="1905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pitchFamily="2" charset="0"/>
        </a:defRPr>
      </a:lvl5pPr>
      <a:lvl6pPr marL="23622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6pPr>
      <a:lvl7pPr marL="28194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7pPr>
      <a:lvl8pPr marL="32766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8pPr>
      <a:lvl9pPr marL="37338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aguecomms.ie/" TargetMode="External"/><Relationship Id="rId2" Type="http://schemas.openxmlformats.org/officeDocument/2006/relationships/hyperlink" Target="mailto:pat@montaguecomms.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>
            <a:extLst>
              <a:ext uri="{FF2B5EF4-FFF2-40B4-BE49-F238E27FC236}">
                <a16:creationId xmlns:a16="http://schemas.microsoft.com/office/drawing/2014/main" id="{5263CC9F-21E5-364B-AB30-0CAF1A917514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4101" name="AutoShape 2">
              <a:extLst>
                <a:ext uri="{FF2B5EF4-FFF2-40B4-BE49-F238E27FC236}">
                  <a16:creationId xmlns:a16="http://schemas.microsoft.com/office/drawing/2014/main" id="{EE087D42-13BD-7F48-8436-06A5FC58D1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4102" name="AutoShape 3">
              <a:extLst>
                <a:ext uri="{FF2B5EF4-FFF2-40B4-BE49-F238E27FC236}">
                  <a16:creationId xmlns:a16="http://schemas.microsoft.com/office/drawing/2014/main" id="{CC486D0A-610E-2040-A961-48761157D1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4103" name="AutoShape 4">
              <a:extLst>
                <a:ext uri="{FF2B5EF4-FFF2-40B4-BE49-F238E27FC236}">
                  <a16:creationId xmlns:a16="http://schemas.microsoft.com/office/drawing/2014/main" id="{8F96F06B-C99C-AC4D-9A86-F8C026866E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4104" name="AutoShape 5">
              <a:extLst>
                <a:ext uri="{FF2B5EF4-FFF2-40B4-BE49-F238E27FC236}">
                  <a16:creationId xmlns:a16="http://schemas.microsoft.com/office/drawing/2014/main" id="{6825AFA6-6EA7-E045-9B23-F892BF85E9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4105" name="AutoShape 6">
              <a:extLst>
                <a:ext uri="{FF2B5EF4-FFF2-40B4-BE49-F238E27FC236}">
                  <a16:creationId xmlns:a16="http://schemas.microsoft.com/office/drawing/2014/main" id="{3FE9D4C3-E6DE-0D4A-B358-49BC1FB770E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4098" name="Rectangle 9">
            <a:extLst>
              <a:ext uri="{FF2B5EF4-FFF2-40B4-BE49-F238E27FC236}">
                <a16:creationId xmlns:a16="http://schemas.microsoft.com/office/drawing/2014/main" id="{CD214CCB-7AD5-324E-8558-A37712A47C7B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828675" y="2889250"/>
            <a:ext cx="10498138" cy="1890713"/>
          </a:xfrm>
        </p:spPr>
        <p:txBody>
          <a:bodyPr lIns="116709" tIns="66691" rIns="116709" bIns="66691"/>
          <a:lstStyle/>
          <a:p>
            <a:pPr algn="l" defTabSz="1200150" eaLnBrk="1"/>
            <a:br>
              <a:rPr lang="en-GB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br>
              <a:rPr lang="en-GB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GB" altLang="en-US" sz="48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Public Speaking Training for Fórsa Trade Union</a:t>
            </a:r>
            <a:br>
              <a:rPr lang="en-GB" altLang="en-US" sz="44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br>
              <a:rPr lang="en-GB" altLang="en-US" sz="44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GB" altLang="en-US" sz="4400"/>
          </a:p>
        </p:txBody>
      </p:sp>
      <p:sp>
        <p:nvSpPr>
          <p:cNvPr id="4099" name="Rectangle 10">
            <a:extLst>
              <a:ext uri="{FF2B5EF4-FFF2-40B4-BE49-F238E27FC236}">
                <a16:creationId xmlns:a16="http://schemas.microsoft.com/office/drawing/2014/main" id="{A9EC8FAC-CAF1-ED45-8590-5E34D4D7FA47}"/>
              </a:ext>
            </a:extLst>
          </p:cNvPr>
          <p:cNvSpPr>
            <a:spLocks/>
          </p:cNvSpPr>
          <p:nvPr>
            <p:ph type="body" idx="1"/>
          </p:nvPr>
        </p:nvSpPr>
        <p:spPr>
          <a:xfrm>
            <a:off x="2371725" y="5110163"/>
            <a:ext cx="9801225" cy="2528887"/>
          </a:xfrm>
        </p:spPr>
        <p:txBody>
          <a:bodyPr lIns="116709" tIns="66691" rIns="116709" bIns="66691" anchor="t"/>
          <a:lstStyle/>
          <a:p>
            <a:pPr marL="0" indent="0" algn="r" defTabSz="1200150" eaLnBrk="1">
              <a:lnSpc>
                <a:spcPct val="90000"/>
              </a:lnSpc>
              <a:spcBef>
                <a:spcPts val="700"/>
              </a:spcBef>
              <a:buSzTx/>
              <a:buFontTx/>
              <a:buNone/>
            </a:pPr>
            <a:r>
              <a:rPr lang="en-GB" altLang="en-US" sz="4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Pat Montague,</a:t>
            </a:r>
          </a:p>
          <a:p>
            <a:pPr marL="0" indent="0" algn="r" defTabSz="1200150" eaLnBrk="1">
              <a:lnSpc>
                <a:spcPct val="90000"/>
              </a:lnSpc>
              <a:spcBef>
                <a:spcPts val="700"/>
              </a:spcBef>
              <a:buSzTx/>
              <a:buFontTx/>
              <a:buNone/>
            </a:pPr>
            <a:r>
              <a:rPr lang="en-IE" altLang="en-US" sz="4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Change Advocate, Strategist and Capacity Builder,</a:t>
            </a:r>
            <a:endParaRPr lang="en-GB" altLang="en-US" sz="4200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algn="r" defTabSz="1200150" eaLnBrk="1">
              <a:lnSpc>
                <a:spcPct val="90000"/>
              </a:lnSpc>
              <a:spcBef>
                <a:spcPts val="700"/>
              </a:spcBef>
              <a:buSzTx/>
              <a:buFontTx/>
              <a:buNone/>
            </a:pPr>
            <a:r>
              <a:rPr lang="en-GB" altLang="en-US" sz="4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March 2021.</a:t>
            </a:r>
            <a:endParaRPr lang="en-GB" alt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777C7A9-0F20-294E-8DBB-418941F9E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344488"/>
            <a:ext cx="4852987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">
            <a:extLst>
              <a:ext uri="{FF2B5EF4-FFF2-40B4-BE49-F238E27FC236}">
                <a16:creationId xmlns:a16="http://schemas.microsoft.com/office/drawing/2014/main" id="{26E80D31-B98C-9B46-A272-2CBAD5FD88EB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13318" name="AutoShape 2">
              <a:extLst>
                <a:ext uri="{FF2B5EF4-FFF2-40B4-BE49-F238E27FC236}">
                  <a16:creationId xmlns:a16="http://schemas.microsoft.com/office/drawing/2014/main" id="{209A5BAF-835F-4645-862F-743BE281390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3319" name="AutoShape 3">
              <a:extLst>
                <a:ext uri="{FF2B5EF4-FFF2-40B4-BE49-F238E27FC236}">
                  <a16:creationId xmlns:a16="http://schemas.microsoft.com/office/drawing/2014/main" id="{B1CF75B7-BE17-4D4B-A14A-CA68A1B226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3320" name="AutoShape 4">
              <a:extLst>
                <a:ext uri="{FF2B5EF4-FFF2-40B4-BE49-F238E27FC236}">
                  <a16:creationId xmlns:a16="http://schemas.microsoft.com/office/drawing/2014/main" id="{1E117A1F-04F2-624A-B3C7-F774109F1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3321" name="AutoShape 5">
              <a:extLst>
                <a:ext uri="{FF2B5EF4-FFF2-40B4-BE49-F238E27FC236}">
                  <a16:creationId xmlns:a16="http://schemas.microsoft.com/office/drawing/2014/main" id="{FD920612-9CD2-5042-A237-5D2BABC4F1E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3322" name="AutoShape 6">
              <a:extLst>
                <a:ext uri="{FF2B5EF4-FFF2-40B4-BE49-F238E27FC236}">
                  <a16:creationId xmlns:a16="http://schemas.microsoft.com/office/drawing/2014/main" id="{9DF73BB4-D338-D045-B246-41F0A5FAF5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13314" name="Rectangle 9">
            <a:extLst>
              <a:ext uri="{FF2B5EF4-FFF2-40B4-BE49-F238E27FC236}">
                <a16:creationId xmlns:a16="http://schemas.microsoft.com/office/drawing/2014/main" id="{55F99963-EB4A-A24B-9563-F62B59E55DC8}"/>
              </a:ext>
            </a:extLst>
          </p:cNvPr>
          <p:cNvSpPr>
            <a:spLocks/>
          </p:cNvSpPr>
          <p:nvPr>
            <p:ph type="title" idx="4294967295"/>
          </p:nvPr>
        </p:nvSpPr>
        <p:spPr>
          <a:xfrm>
            <a:off x="598488" y="773113"/>
            <a:ext cx="11704637" cy="8566150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Public Speaking</a:t>
            </a:r>
            <a:endParaRPr lang="en-GB" altLang="en-US" sz="4800"/>
          </a:p>
        </p:txBody>
      </p:sp>
      <p:sp>
        <p:nvSpPr>
          <p:cNvPr id="13315" name="AutoShape 13" descr="9k=">
            <a:extLst>
              <a:ext uri="{FF2B5EF4-FFF2-40B4-BE49-F238E27FC236}">
                <a16:creationId xmlns:a16="http://schemas.microsoft.com/office/drawing/2014/main" id="{6A2F8C67-8352-5644-B9D7-187BC9C31D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15063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>
              <a:latin typeface="Helvetica Light" pitchFamily="2" charset="0"/>
            </a:endParaRPr>
          </a:p>
        </p:txBody>
      </p:sp>
      <p:sp>
        <p:nvSpPr>
          <p:cNvPr id="13316" name="AutoShape 15" descr="9k=">
            <a:extLst>
              <a:ext uri="{FF2B5EF4-FFF2-40B4-BE49-F238E27FC236}">
                <a16:creationId xmlns:a16="http://schemas.microsoft.com/office/drawing/2014/main" id="{B41EAA99-A6E0-7E4E-9F50-4F5D51356D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15063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>
              <a:latin typeface="Helvetica Light" pitchFamily="2" charset="0"/>
            </a:endParaRPr>
          </a:p>
        </p:txBody>
      </p:sp>
      <p:pic>
        <p:nvPicPr>
          <p:cNvPr id="13317" name="Picture 17" descr="ANd9GcQNdb6XsMu-sO037mgKImDMmQpY4BL-20YF1WJebtAlAZipWgZm">
            <a:extLst>
              <a:ext uri="{FF2B5EF4-FFF2-40B4-BE49-F238E27FC236}">
                <a16:creationId xmlns:a16="http://schemas.microsoft.com/office/drawing/2014/main" id="{827DC660-5DDC-D847-A736-ADA218562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362325"/>
            <a:ext cx="360045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">
            <a:extLst>
              <a:ext uri="{FF2B5EF4-FFF2-40B4-BE49-F238E27FC236}">
                <a16:creationId xmlns:a16="http://schemas.microsoft.com/office/drawing/2014/main" id="{9A29AF56-3B76-E54A-B8D3-9658DAA6D141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14341" name="AutoShape 2">
              <a:extLst>
                <a:ext uri="{FF2B5EF4-FFF2-40B4-BE49-F238E27FC236}">
                  <a16:creationId xmlns:a16="http://schemas.microsoft.com/office/drawing/2014/main" id="{953BB1E9-53CE-7249-A6C8-AD6DD1085A5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4342" name="AutoShape 3">
              <a:extLst>
                <a:ext uri="{FF2B5EF4-FFF2-40B4-BE49-F238E27FC236}">
                  <a16:creationId xmlns:a16="http://schemas.microsoft.com/office/drawing/2014/main" id="{4A7A22BB-4D0A-A845-BCFB-A018608D9F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4343" name="AutoShape 4">
              <a:extLst>
                <a:ext uri="{FF2B5EF4-FFF2-40B4-BE49-F238E27FC236}">
                  <a16:creationId xmlns:a16="http://schemas.microsoft.com/office/drawing/2014/main" id="{F6E35D99-0D77-474B-8196-C4D2F1F6BB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4344" name="AutoShape 5">
              <a:extLst>
                <a:ext uri="{FF2B5EF4-FFF2-40B4-BE49-F238E27FC236}">
                  <a16:creationId xmlns:a16="http://schemas.microsoft.com/office/drawing/2014/main" id="{48E032C0-467B-A34F-9A64-D28D164FFA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4345" name="AutoShape 6">
              <a:extLst>
                <a:ext uri="{FF2B5EF4-FFF2-40B4-BE49-F238E27FC236}">
                  <a16:creationId xmlns:a16="http://schemas.microsoft.com/office/drawing/2014/main" id="{744F6013-FCBD-2240-8DB7-7EABED8726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14338" name="Rectangle 9">
            <a:extLst>
              <a:ext uri="{FF2B5EF4-FFF2-40B4-BE49-F238E27FC236}">
                <a16:creationId xmlns:a16="http://schemas.microsoft.com/office/drawing/2014/main" id="{4313C215-5BBC-E242-87AA-00F1CF7CCBD9}"/>
              </a:ext>
            </a:extLst>
          </p:cNvPr>
          <p:cNvSpPr>
            <a:spLocks/>
          </p:cNvSpPr>
          <p:nvPr>
            <p:ph type="title" idx="4294967295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IE" altLang="en-US" sz="4800">
                <a:latin typeface="Arial" panose="020B0604020202020204" pitchFamily="34" charset="0"/>
                <a:cs typeface="Arial" panose="020B0604020202020204" pitchFamily="34" charset="0"/>
              </a:rPr>
              <a:t>Preparing Your Presentation</a:t>
            </a:r>
            <a:endParaRPr lang="en-GB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10">
            <a:extLst>
              <a:ext uri="{FF2B5EF4-FFF2-40B4-BE49-F238E27FC236}">
                <a16:creationId xmlns:a16="http://schemas.microsoft.com/office/drawing/2014/main" id="{F16FCB10-01A9-AC45-A50D-07CDA425AF7F}"/>
              </a:ext>
            </a:extLst>
          </p:cNvPr>
          <p:cNvSpPr>
            <a:spLocks/>
          </p:cNvSpPr>
          <p:nvPr>
            <p:ph type="body" idx="4294967295"/>
          </p:nvPr>
        </p:nvSpPr>
        <p:spPr>
          <a:xfrm>
            <a:off x="712788" y="2225675"/>
            <a:ext cx="7085012" cy="7188200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600">
                <a:latin typeface="Arial" panose="020B0604020202020204" pitchFamily="34" charset="0"/>
                <a:cs typeface="Arial" panose="020B0604020202020204" pitchFamily="34" charset="0"/>
              </a:rPr>
              <a:t>Prepare an outline first –skeleton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600">
                <a:latin typeface="Arial" panose="020B0604020202020204" pitchFamily="34" charset="0"/>
                <a:cs typeface="Arial" panose="020B0604020202020204" pitchFamily="34" charset="0"/>
              </a:rPr>
              <a:t>Write your presentation out fully first – don’t edit/criticise it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600">
                <a:latin typeface="Arial" panose="020B0604020202020204" pitchFamily="34" charset="0"/>
                <a:cs typeface="Arial" panose="020B0604020202020204" pitchFamily="34" charset="0"/>
              </a:rPr>
              <a:t>Be creative!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600">
                <a:latin typeface="Arial" panose="020B0604020202020204" pitchFamily="34" charset="0"/>
                <a:cs typeface="Arial" panose="020B0604020202020204" pitchFamily="34" charset="0"/>
              </a:rPr>
              <a:t>Rewrite it to make sure it’s in line with outline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600">
                <a:latin typeface="Arial" panose="020B0604020202020204" pitchFamily="34" charset="0"/>
                <a:cs typeface="Arial" panose="020B0604020202020204" pitchFamily="34" charset="0"/>
              </a:rPr>
              <a:t>Edit, re-edit and edit again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600">
                <a:latin typeface="Arial" panose="020B0604020202020204" pitchFamily="34" charset="0"/>
                <a:cs typeface="Arial" panose="020B0604020202020204" pitchFamily="34" charset="0"/>
              </a:rPr>
              <a:t>Use a spell-check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600">
                <a:latin typeface="Arial" panose="020B0604020202020204" pitchFamily="34" charset="0"/>
                <a:cs typeface="Arial" panose="020B0604020202020204" pitchFamily="34" charset="0"/>
              </a:rPr>
              <a:t>Think about big words – replace with more commonly used</a:t>
            </a:r>
          </a:p>
        </p:txBody>
      </p:sp>
      <p:pic>
        <p:nvPicPr>
          <p:cNvPr id="14340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83C5A35-5F8F-0C4F-A0DD-F296D6C7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2262188"/>
            <a:ext cx="5207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">
            <a:extLst>
              <a:ext uri="{FF2B5EF4-FFF2-40B4-BE49-F238E27FC236}">
                <a16:creationId xmlns:a16="http://schemas.microsoft.com/office/drawing/2014/main" id="{C9530F64-6049-6748-82B5-97AEB503070B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15365" name="AutoShape 2">
              <a:extLst>
                <a:ext uri="{FF2B5EF4-FFF2-40B4-BE49-F238E27FC236}">
                  <a16:creationId xmlns:a16="http://schemas.microsoft.com/office/drawing/2014/main" id="{3640948B-88DB-0243-A6B1-4701EEC916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5366" name="AutoShape 3">
              <a:extLst>
                <a:ext uri="{FF2B5EF4-FFF2-40B4-BE49-F238E27FC236}">
                  <a16:creationId xmlns:a16="http://schemas.microsoft.com/office/drawing/2014/main" id="{8E47EF11-F166-1845-8C86-DE5AE68390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5367" name="AutoShape 4">
              <a:extLst>
                <a:ext uri="{FF2B5EF4-FFF2-40B4-BE49-F238E27FC236}">
                  <a16:creationId xmlns:a16="http://schemas.microsoft.com/office/drawing/2014/main" id="{91037AFD-D086-0148-9BDB-D6BB239B1D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5368" name="AutoShape 5">
              <a:extLst>
                <a:ext uri="{FF2B5EF4-FFF2-40B4-BE49-F238E27FC236}">
                  <a16:creationId xmlns:a16="http://schemas.microsoft.com/office/drawing/2014/main" id="{C9D1CEDD-5184-E247-A900-62FE1DCA2E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5369" name="AutoShape 6">
              <a:extLst>
                <a:ext uri="{FF2B5EF4-FFF2-40B4-BE49-F238E27FC236}">
                  <a16:creationId xmlns:a16="http://schemas.microsoft.com/office/drawing/2014/main" id="{2C69176C-0E3A-7D49-8D0E-F9AECA2342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15362" name="Rectangle 9">
            <a:extLst>
              <a:ext uri="{FF2B5EF4-FFF2-40B4-BE49-F238E27FC236}">
                <a16:creationId xmlns:a16="http://schemas.microsoft.com/office/drawing/2014/main" id="{EAF18846-330D-8E45-B668-8EED23CCA7B7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Using Prompts</a:t>
            </a:r>
            <a:endParaRPr lang="en-GB" altLang="en-US" sz="4800"/>
          </a:p>
        </p:txBody>
      </p:sp>
      <p:sp>
        <p:nvSpPr>
          <p:cNvPr id="15363" name="Rectangle 10">
            <a:extLst>
              <a:ext uri="{FF2B5EF4-FFF2-40B4-BE49-F238E27FC236}">
                <a16:creationId xmlns:a16="http://schemas.microsoft.com/office/drawing/2014/main" id="{4F0E4AFC-8150-7848-9531-5D6A8F97B251}"/>
              </a:ext>
            </a:extLst>
          </p:cNvPr>
          <p:cNvSpPr>
            <a:spLocks/>
          </p:cNvSpPr>
          <p:nvPr>
            <p:ph type="body" idx="1"/>
          </p:nvPr>
        </p:nvSpPr>
        <p:spPr>
          <a:xfrm>
            <a:off x="649288" y="2474913"/>
            <a:ext cx="9655175" cy="6289675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4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If you can, try not to use a script – can be boring and monotonous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4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Too formal and unfriendly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4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Use notes/cards to remind you of key ideas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4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Maybe write down introduction and ending – key parts of speech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IE" altLang="en-US" sz="4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Eases you in and helps you make a strong finish</a:t>
            </a:r>
            <a:endParaRPr lang="en-GB" altLang="en-US" sz="44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5364" name="Picture 11" descr="pasted-image">
            <a:extLst>
              <a:ext uri="{FF2B5EF4-FFF2-40B4-BE49-F238E27FC236}">
                <a16:creationId xmlns:a16="http://schemas.microsoft.com/office/drawing/2014/main" id="{AFFBD4C3-F36E-9C4F-B704-4B8F9BED7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50" y="3363913"/>
            <a:ext cx="25273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>
            <a:extLst>
              <a:ext uri="{FF2B5EF4-FFF2-40B4-BE49-F238E27FC236}">
                <a16:creationId xmlns:a16="http://schemas.microsoft.com/office/drawing/2014/main" id="{EAD362F6-DE76-C146-A230-CC026F1EDCA1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16389" name="AutoShape 2">
              <a:extLst>
                <a:ext uri="{FF2B5EF4-FFF2-40B4-BE49-F238E27FC236}">
                  <a16:creationId xmlns:a16="http://schemas.microsoft.com/office/drawing/2014/main" id="{260C2ACE-6F30-4349-AD2D-68A51916F40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6390" name="AutoShape 3">
              <a:extLst>
                <a:ext uri="{FF2B5EF4-FFF2-40B4-BE49-F238E27FC236}">
                  <a16:creationId xmlns:a16="http://schemas.microsoft.com/office/drawing/2014/main" id="{90D0D7F6-5498-D542-99D9-0ADC6466D6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6391" name="AutoShape 4">
              <a:extLst>
                <a:ext uri="{FF2B5EF4-FFF2-40B4-BE49-F238E27FC236}">
                  <a16:creationId xmlns:a16="http://schemas.microsoft.com/office/drawing/2014/main" id="{F9AA798D-6219-B744-89A3-60BB4F35DE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6392" name="AutoShape 5">
              <a:extLst>
                <a:ext uri="{FF2B5EF4-FFF2-40B4-BE49-F238E27FC236}">
                  <a16:creationId xmlns:a16="http://schemas.microsoft.com/office/drawing/2014/main" id="{31770E86-282C-E144-8A54-3EDA5765AB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6393" name="AutoShape 6">
              <a:extLst>
                <a:ext uri="{FF2B5EF4-FFF2-40B4-BE49-F238E27FC236}">
                  <a16:creationId xmlns:a16="http://schemas.microsoft.com/office/drawing/2014/main" id="{634EECC2-947B-C64B-B9B9-5D295E32F48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16386" name="Rectangle 9">
            <a:extLst>
              <a:ext uri="{FF2B5EF4-FFF2-40B4-BE49-F238E27FC236}">
                <a16:creationId xmlns:a16="http://schemas.microsoft.com/office/drawing/2014/main" id="{FE56F73E-0E8F-2C41-9FF6-02809F8CE035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Managing Your Nerves</a:t>
            </a:r>
            <a:endParaRPr lang="en-GB" altLang="en-US" sz="4800"/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AD7D8A9D-451A-7D4C-863A-95F2729CA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9925" y="2500313"/>
            <a:ext cx="8640763" cy="6697662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Audience wants you to do well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Allow plenty of time for preparation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Be confident and engage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You don’t look as nervous as you feel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Break the ice with audience at start 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If all else fails, don’t panic – breathe deeply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Move and speak slowly, stand or sit straight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Grip the podium, face your audience and look them in the eye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Smile and keep your body open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  <a:sym typeface="Arial" pitchFamily="34" charset="0"/>
              </a:rPr>
              <a:t>If there is a problem, ask the audience for help</a:t>
            </a:r>
            <a:endParaRPr lang="en-GB" sz="3200" dirty="0">
              <a:sym typeface="Helvetica Light" charset="0"/>
            </a:endParaRP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  <a:buFontTx/>
              <a:buNone/>
              <a:defRPr/>
            </a:pPr>
            <a:endParaRPr lang="en-GB" dirty="0">
              <a:sym typeface="Helvetica Light" charset="0"/>
            </a:endParaRPr>
          </a:p>
        </p:txBody>
      </p:sp>
      <p:pic>
        <p:nvPicPr>
          <p:cNvPr id="16388" name="Picture 11" descr="pasted-image">
            <a:extLst>
              <a:ext uri="{FF2B5EF4-FFF2-40B4-BE49-F238E27FC236}">
                <a16:creationId xmlns:a16="http://schemas.microsoft.com/office/drawing/2014/main" id="{6FEBAF11-67FF-234E-B26F-9E032FF3B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238" y="2711450"/>
            <a:ext cx="31623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>
            <a:extLst>
              <a:ext uri="{FF2B5EF4-FFF2-40B4-BE49-F238E27FC236}">
                <a16:creationId xmlns:a16="http://schemas.microsoft.com/office/drawing/2014/main" id="{3D6EC0B8-ED85-9248-BF3D-24D6D33CDEDD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17413" name="AutoShape 2">
              <a:extLst>
                <a:ext uri="{FF2B5EF4-FFF2-40B4-BE49-F238E27FC236}">
                  <a16:creationId xmlns:a16="http://schemas.microsoft.com/office/drawing/2014/main" id="{01C766E7-8EF7-D34C-8D2F-9831C57E6C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7414" name="AutoShape 3">
              <a:extLst>
                <a:ext uri="{FF2B5EF4-FFF2-40B4-BE49-F238E27FC236}">
                  <a16:creationId xmlns:a16="http://schemas.microsoft.com/office/drawing/2014/main" id="{87BF4D88-386B-C34B-BB68-76B6E46720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7415" name="AutoShape 4">
              <a:extLst>
                <a:ext uri="{FF2B5EF4-FFF2-40B4-BE49-F238E27FC236}">
                  <a16:creationId xmlns:a16="http://schemas.microsoft.com/office/drawing/2014/main" id="{5171353E-2B1D-194E-AD65-D55BCC6C35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7416" name="AutoShape 5">
              <a:extLst>
                <a:ext uri="{FF2B5EF4-FFF2-40B4-BE49-F238E27FC236}">
                  <a16:creationId xmlns:a16="http://schemas.microsoft.com/office/drawing/2014/main" id="{7F7710CA-A069-494E-85B4-6B86CAC9C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7417" name="AutoShape 6">
              <a:extLst>
                <a:ext uri="{FF2B5EF4-FFF2-40B4-BE49-F238E27FC236}">
                  <a16:creationId xmlns:a16="http://schemas.microsoft.com/office/drawing/2014/main" id="{CF434CC0-57B7-D94D-A61B-20B08DB258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17410" name="Rectangle 9">
            <a:extLst>
              <a:ext uri="{FF2B5EF4-FFF2-40B4-BE49-F238E27FC236}">
                <a16:creationId xmlns:a16="http://schemas.microsoft.com/office/drawing/2014/main" id="{8F843B22-CB81-1B4E-B3CB-923A64D0692C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Preparing Yourself</a:t>
            </a:r>
            <a:endParaRPr lang="en-GB" altLang="en-US" sz="4800"/>
          </a:p>
        </p:txBody>
      </p:sp>
      <p:sp>
        <p:nvSpPr>
          <p:cNvPr id="17411" name="Rectangle 10">
            <a:extLst>
              <a:ext uri="{FF2B5EF4-FFF2-40B4-BE49-F238E27FC236}">
                <a16:creationId xmlns:a16="http://schemas.microsoft.com/office/drawing/2014/main" id="{D7339F3C-76E1-AE4B-ABBC-E5567705923E}"/>
              </a:ext>
            </a:extLst>
          </p:cNvPr>
          <p:cNvSpPr>
            <a:spLocks/>
          </p:cNvSpPr>
          <p:nvPr>
            <p:ph type="body" idx="1"/>
          </p:nvPr>
        </p:nvSpPr>
        <p:spPr>
          <a:xfrm>
            <a:off x="649288" y="2284413"/>
            <a:ext cx="7856537" cy="6769100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Prepare out loud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Get a friend or colleague (Niall or Bernard) to critique – amend and improve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Time yourself – delete material if required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Turn up early and suss out the venue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Have equipment set up and work out room layout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 dry-run</a:t>
            </a:r>
          </a:p>
          <a:p>
            <a:pPr marL="449263" indent="-449263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You’re ready to perform!</a:t>
            </a:r>
          </a:p>
        </p:txBody>
      </p:sp>
      <p:pic>
        <p:nvPicPr>
          <p:cNvPr id="17412" name="Picture 14">
            <a:extLst>
              <a:ext uri="{FF2B5EF4-FFF2-40B4-BE49-F238E27FC236}">
                <a16:creationId xmlns:a16="http://schemas.microsoft.com/office/drawing/2014/main" id="{13E561AC-4E2D-F742-AECF-9A0BE0843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2227263"/>
            <a:ext cx="448627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>
            <a:extLst>
              <a:ext uri="{FF2B5EF4-FFF2-40B4-BE49-F238E27FC236}">
                <a16:creationId xmlns:a16="http://schemas.microsoft.com/office/drawing/2014/main" id="{9B241E77-D648-5C4D-A4DD-EF22A6DC9A05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18437" name="AutoShape 2">
              <a:extLst>
                <a:ext uri="{FF2B5EF4-FFF2-40B4-BE49-F238E27FC236}">
                  <a16:creationId xmlns:a16="http://schemas.microsoft.com/office/drawing/2014/main" id="{4D582BC1-0D7C-AC4D-9B01-805BFC3D86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8438" name="AutoShape 3">
              <a:extLst>
                <a:ext uri="{FF2B5EF4-FFF2-40B4-BE49-F238E27FC236}">
                  <a16:creationId xmlns:a16="http://schemas.microsoft.com/office/drawing/2014/main" id="{DF006F02-B822-9E40-9331-FB22021832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8439" name="AutoShape 4">
              <a:extLst>
                <a:ext uri="{FF2B5EF4-FFF2-40B4-BE49-F238E27FC236}">
                  <a16:creationId xmlns:a16="http://schemas.microsoft.com/office/drawing/2014/main" id="{4CD457CE-B3C7-8545-8E4E-6A4B5F171C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8440" name="AutoShape 5">
              <a:extLst>
                <a:ext uri="{FF2B5EF4-FFF2-40B4-BE49-F238E27FC236}">
                  <a16:creationId xmlns:a16="http://schemas.microsoft.com/office/drawing/2014/main" id="{F060A165-8649-E14A-B79A-1AEDE1F9DCE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8441" name="AutoShape 6">
              <a:extLst>
                <a:ext uri="{FF2B5EF4-FFF2-40B4-BE49-F238E27FC236}">
                  <a16:creationId xmlns:a16="http://schemas.microsoft.com/office/drawing/2014/main" id="{683DCBC5-54D8-9E4F-B1A9-331EA2309DE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18434" name="Rectangle 9">
            <a:extLst>
              <a:ext uri="{FF2B5EF4-FFF2-40B4-BE49-F238E27FC236}">
                <a16:creationId xmlns:a16="http://schemas.microsoft.com/office/drawing/2014/main" id="{156AD90A-07A2-2D4B-A8E8-AD360E668BC1}"/>
              </a:ext>
            </a:extLst>
          </p:cNvPr>
          <p:cNvSpPr>
            <a:spLocks/>
          </p:cNvSpPr>
          <p:nvPr>
            <p:ph type="title" idx="4294967295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IE" altLang="en-US" sz="4800">
                <a:latin typeface="Arial" panose="020B0604020202020204" pitchFamily="34" charset="0"/>
                <a:cs typeface="Arial" panose="020B0604020202020204" pitchFamily="34" charset="0"/>
              </a:rPr>
              <a:t>Thinking About Your Content</a:t>
            </a:r>
            <a:endParaRPr lang="en-GB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10">
            <a:extLst>
              <a:ext uri="{FF2B5EF4-FFF2-40B4-BE49-F238E27FC236}">
                <a16:creationId xmlns:a16="http://schemas.microsoft.com/office/drawing/2014/main" id="{9567EE10-FBC0-4C4E-828A-C81197F69F1B}"/>
              </a:ext>
            </a:extLst>
          </p:cNvPr>
          <p:cNvSpPr>
            <a:spLocks/>
          </p:cNvSpPr>
          <p:nvPr>
            <p:ph type="body" idx="4294967295"/>
          </p:nvPr>
        </p:nvSpPr>
        <p:spPr>
          <a:xfrm>
            <a:off x="649288" y="2474913"/>
            <a:ext cx="8589962" cy="6578600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400">
                <a:latin typeface="Arial" panose="020B0604020202020204" pitchFamily="34" charset="0"/>
                <a:cs typeface="Arial" panose="020B0604020202020204" pitchFamily="34" charset="0"/>
              </a:rPr>
              <a:t>Be clear on your key message – two/three stories to illustrate it 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400">
                <a:latin typeface="Arial" panose="020B0604020202020204" pitchFamily="34" charset="0"/>
                <a:cs typeface="Arial" panose="020B0604020202020204" pitchFamily="34" charset="0"/>
              </a:rPr>
              <a:t>Keep ‘thank yous’ to a minimum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400">
                <a:latin typeface="Arial" panose="020B0604020202020204" pitchFamily="34" charset="0"/>
                <a:cs typeface="Arial" panose="020B0604020202020204" pitchFamily="34" charset="0"/>
              </a:rPr>
              <a:t>You need to grab audience’s attention from the start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400">
                <a:latin typeface="Arial" panose="020B0604020202020204" pitchFamily="34" charset="0"/>
                <a:cs typeface="Arial" panose="020B0604020202020204" pitchFamily="34" charset="0"/>
              </a:rPr>
              <a:t>Begin with a framing story that suggests what the topic is all about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400">
                <a:latin typeface="Arial" panose="020B0604020202020204" pitchFamily="34" charset="0"/>
                <a:cs typeface="Arial" panose="020B0604020202020204" pitchFamily="34" charset="0"/>
              </a:rPr>
              <a:t>Think about examples to illustrate difficult to understand points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400">
                <a:latin typeface="Arial" panose="020B0604020202020204" pitchFamily="34" charset="0"/>
                <a:cs typeface="Arial" panose="020B0604020202020204" pitchFamily="34" charset="0"/>
              </a:rPr>
              <a:t>Tell anecdotes or find some good quotes online 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endParaRPr lang="en-GB" altLang="en-US" sz="3400"/>
          </a:p>
        </p:txBody>
      </p:sp>
      <p:pic>
        <p:nvPicPr>
          <p:cNvPr id="18436" name="Picture 13" descr="ANd9GcTHmggJ7GRcxENJ0i2EI7Jp0qGaoiIjLsejF80dXbGcA9AFUf7xtDLMWkDm">
            <a:extLst>
              <a:ext uri="{FF2B5EF4-FFF2-40B4-BE49-F238E27FC236}">
                <a16:creationId xmlns:a16="http://schemas.microsoft.com/office/drawing/2014/main" id="{33B7B3EF-0FC6-2646-9567-97EEF12C7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3100388"/>
            <a:ext cx="331311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>
            <a:extLst>
              <a:ext uri="{FF2B5EF4-FFF2-40B4-BE49-F238E27FC236}">
                <a16:creationId xmlns:a16="http://schemas.microsoft.com/office/drawing/2014/main" id="{9CBCB292-1DF3-1744-ABFD-71E752C752BD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19463" name="AutoShape 2">
              <a:extLst>
                <a:ext uri="{FF2B5EF4-FFF2-40B4-BE49-F238E27FC236}">
                  <a16:creationId xmlns:a16="http://schemas.microsoft.com/office/drawing/2014/main" id="{D0680F85-4703-1840-9F26-1D5EFBA901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9464" name="AutoShape 3">
              <a:extLst>
                <a:ext uri="{FF2B5EF4-FFF2-40B4-BE49-F238E27FC236}">
                  <a16:creationId xmlns:a16="http://schemas.microsoft.com/office/drawing/2014/main" id="{2E053E1F-F908-CB43-BB57-EE46F456FF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9465" name="AutoShape 4">
              <a:extLst>
                <a:ext uri="{FF2B5EF4-FFF2-40B4-BE49-F238E27FC236}">
                  <a16:creationId xmlns:a16="http://schemas.microsoft.com/office/drawing/2014/main" id="{306C60E5-B52D-DF4B-A6A1-ABCE74D501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9466" name="AutoShape 5">
              <a:extLst>
                <a:ext uri="{FF2B5EF4-FFF2-40B4-BE49-F238E27FC236}">
                  <a16:creationId xmlns:a16="http://schemas.microsoft.com/office/drawing/2014/main" id="{64CEDE5C-A038-AC40-9F04-2229FD3049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9467" name="AutoShape 6">
              <a:extLst>
                <a:ext uri="{FF2B5EF4-FFF2-40B4-BE49-F238E27FC236}">
                  <a16:creationId xmlns:a16="http://schemas.microsoft.com/office/drawing/2014/main" id="{85D563B3-B789-BC4C-AD07-EA005DFB83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19458" name="Rectangle 9">
            <a:extLst>
              <a:ext uri="{FF2B5EF4-FFF2-40B4-BE49-F238E27FC236}">
                <a16:creationId xmlns:a16="http://schemas.microsoft.com/office/drawing/2014/main" id="{AA66CD20-1DF9-3642-B433-03266DE03648}"/>
              </a:ext>
            </a:extLst>
          </p:cNvPr>
          <p:cNvSpPr>
            <a:spLocks/>
          </p:cNvSpPr>
          <p:nvPr>
            <p:ph type="title" idx="4294967295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IE" altLang="en-US" sz="4800">
                <a:latin typeface="Arial" panose="020B0604020202020204" pitchFamily="34" charset="0"/>
                <a:cs typeface="Arial" panose="020B0604020202020204" pitchFamily="34" charset="0"/>
              </a:rPr>
              <a:t>Timing is Vital</a:t>
            </a:r>
            <a:endParaRPr lang="en-GB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10">
            <a:extLst>
              <a:ext uri="{FF2B5EF4-FFF2-40B4-BE49-F238E27FC236}">
                <a16:creationId xmlns:a16="http://schemas.microsoft.com/office/drawing/2014/main" id="{D3E81165-9AB3-5248-8F8E-1B9355D4AEFD}"/>
              </a:ext>
            </a:extLst>
          </p:cNvPr>
          <p:cNvSpPr>
            <a:spLocks/>
          </p:cNvSpPr>
          <p:nvPr>
            <p:ph type="body" idx="4294967295"/>
          </p:nvPr>
        </p:nvSpPr>
        <p:spPr>
          <a:xfrm>
            <a:off x="649288" y="2474913"/>
            <a:ext cx="8085137" cy="6938962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Keep your speech short – no more than three or four minutes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Make your speech shorter than the allocated time – it will take longer to deliver in reality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Take your time at the beginning and end of your speech – slow down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Time it when you practice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Will help you prevent overruns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Need to edit, edit and edit again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AutoShape 13" descr="9k=">
            <a:extLst>
              <a:ext uri="{FF2B5EF4-FFF2-40B4-BE49-F238E27FC236}">
                <a16:creationId xmlns:a16="http://schemas.microsoft.com/office/drawing/2014/main" id="{9C37B1D7-9009-5B42-81E6-CBF85DAB47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>
              <a:latin typeface="Helvetica Light" pitchFamily="2" charset="0"/>
            </a:endParaRPr>
          </a:p>
        </p:txBody>
      </p:sp>
      <p:sp>
        <p:nvSpPr>
          <p:cNvPr id="19461" name="AutoShape 15" descr="9k=">
            <a:extLst>
              <a:ext uri="{FF2B5EF4-FFF2-40B4-BE49-F238E27FC236}">
                <a16:creationId xmlns:a16="http://schemas.microsoft.com/office/drawing/2014/main" id="{284E8BC6-3BE0-7746-BA66-2DE3DFD772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>
              <a:latin typeface="Helvetica Light" pitchFamily="2" charset="0"/>
            </a:endParaRPr>
          </a:p>
        </p:txBody>
      </p:sp>
      <p:pic>
        <p:nvPicPr>
          <p:cNvPr id="19462" name="Picture 17" descr="6a00d8341c3e8f53ef0134867b6bbe970c-pi">
            <a:extLst>
              <a:ext uri="{FF2B5EF4-FFF2-40B4-BE49-F238E27FC236}">
                <a16:creationId xmlns:a16="http://schemas.microsoft.com/office/drawing/2014/main" id="{0F74FD9A-1236-8046-B5B5-F6003E0C7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2644775"/>
            <a:ext cx="34480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>
            <a:extLst>
              <a:ext uri="{FF2B5EF4-FFF2-40B4-BE49-F238E27FC236}">
                <a16:creationId xmlns:a16="http://schemas.microsoft.com/office/drawing/2014/main" id="{CA0C8869-A6EE-D04E-ABB2-76D517B1235F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20490" name="AutoShape 2">
              <a:extLst>
                <a:ext uri="{FF2B5EF4-FFF2-40B4-BE49-F238E27FC236}">
                  <a16:creationId xmlns:a16="http://schemas.microsoft.com/office/drawing/2014/main" id="{9DD7AD4F-CBD9-D041-97EE-2039786FEB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20491" name="AutoShape 3">
              <a:extLst>
                <a:ext uri="{FF2B5EF4-FFF2-40B4-BE49-F238E27FC236}">
                  <a16:creationId xmlns:a16="http://schemas.microsoft.com/office/drawing/2014/main" id="{EF24CA0C-CC99-6F48-9AE9-C37602305F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20492" name="AutoShape 4">
              <a:extLst>
                <a:ext uri="{FF2B5EF4-FFF2-40B4-BE49-F238E27FC236}">
                  <a16:creationId xmlns:a16="http://schemas.microsoft.com/office/drawing/2014/main" id="{A54387EB-8C9D-E944-A4F5-C4360B1CD6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20493" name="AutoShape 5">
              <a:extLst>
                <a:ext uri="{FF2B5EF4-FFF2-40B4-BE49-F238E27FC236}">
                  <a16:creationId xmlns:a16="http://schemas.microsoft.com/office/drawing/2014/main" id="{E519C21A-6AEA-D74C-AF34-AE21DB9F8A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0494" name="AutoShape 6">
              <a:extLst>
                <a:ext uri="{FF2B5EF4-FFF2-40B4-BE49-F238E27FC236}">
                  <a16:creationId xmlns:a16="http://schemas.microsoft.com/office/drawing/2014/main" id="{B272228E-4568-1C4F-B574-1DB6073808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20482" name="Rectangle 9">
            <a:extLst>
              <a:ext uri="{FF2B5EF4-FFF2-40B4-BE49-F238E27FC236}">
                <a16:creationId xmlns:a16="http://schemas.microsoft.com/office/drawing/2014/main" id="{42B5AF1D-3491-6B47-B54D-B57FA6CC1AC7}"/>
              </a:ext>
            </a:extLst>
          </p:cNvPr>
          <p:cNvSpPr>
            <a:spLocks/>
          </p:cNvSpPr>
          <p:nvPr>
            <p:ph type="title" idx="4294967295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IE" altLang="en-US" sz="4800">
                <a:latin typeface="Arial" panose="020B0604020202020204" pitchFamily="34" charset="0"/>
                <a:cs typeface="Arial" panose="020B0604020202020204" pitchFamily="34" charset="0"/>
              </a:rPr>
              <a:t>Practice, Practice…</a:t>
            </a:r>
            <a:endParaRPr lang="en-GB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10">
            <a:extLst>
              <a:ext uri="{FF2B5EF4-FFF2-40B4-BE49-F238E27FC236}">
                <a16:creationId xmlns:a16="http://schemas.microsoft.com/office/drawing/2014/main" id="{AB5DD47B-ABCA-7C4B-9879-AB56D7E89F7F}"/>
              </a:ext>
            </a:extLst>
          </p:cNvPr>
          <p:cNvSpPr>
            <a:spLocks/>
          </p:cNvSpPr>
          <p:nvPr>
            <p:ph type="body" idx="4294967295"/>
          </p:nvPr>
        </p:nvSpPr>
        <p:spPr>
          <a:xfrm>
            <a:off x="649288" y="2474913"/>
            <a:ext cx="8085137" cy="6938962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You need to practice your speech out loud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How does it sound?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Is there anything missing?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What needs to be changed?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Record it on your computer or phone and listen back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Rehearse it in front of an audience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Get their feedback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>
                <a:latin typeface="Arial" panose="020B0604020202020204" pitchFamily="34" charset="0"/>
                <a:cs typeface="Arial" panose="020B0604020202020204" pitchFamily="34" charset="0"/>
              </a:rPr>
              <a:t>Amend or not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AutoShape 12" descr="9k=">
            <a:extLst>
              <a:ext uri="{FF2B5EF4-FFF2-40B4-BE49-F238E27FC236}">
                <a16:creationId xmlns:a16="http://schemas.microsoft.com/office/drawing/2014/main" id="{DB9A0CAC-446C-AB43-A0BF-30B4B2DCB4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>
              <a:latin typeface="Helvetica Light" pitchFamily="2" charset="0"/>
            </a:endParaRPr>
          </a:p>
        </p:txBody>
      </p:sp>
      <p:sp>
        <p:nvSpPr>
          <p:cNvPr id="20485" name="AutoShape 13" descr="9k=">
            <a:extLst>
              <a:ext uri="{FF2B5EF4-FFF2-40B4-BE49-F238E27FC236}">
                <a16:creationId xmlns:a16="http://schemas.microsoft.com/office/drawing/2014/main" id="{341308E0-8959-EB45-BFA4-A1D3B29C71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>
              <a:latin typeface="Helvetica Light" pitchFamily="2" charset="0"/>
            </a:endParaRPr>
          </a:p>
        </p:txBody>
      </p:sp>
      <p:sp>
        <p:nvSpPr>
          <p:cNvPr id="20486" name="AutoShape 16" descr="2Q==">
            <a:extLst>
              <a:ext uri="{FF2B5EF4-FFF2-40B4-BE49-F238E27FC236}">
                <a16:creationId xmlns:a16="http://schemas.microsoft.com/office/drawing/2014/main" id="{D9B5F328-C2BF-0C48-B564-D1BE1805D0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>
              <a:latin typeface="Helvetica Light" pitchFamily="2" charset="0"/>
            </a:endParaRPr>
          </a:p>
        </p:txBody>
      </p:sp>
      <p:sp>
        <p:nvSpPr>
          <p:cNvPr id="20487" name="AutoShape 18" descr="Z">
            <a:extLst>
              <a:ext uri="{FF2B5EF4-FFF2-40B4-BE49-F238E27FC236}">
                <a16:creationId xmlns:a16="http://schemas.microsoft.com/office/drawing/2014/main" id="{13FE1879-BFD2-4F4A-8842-0660EA5CB3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>
              <a:latin typeface="Helvetica Light" pitchFamily="2" charset="0"/>
            </a:endParaRPr>
          </a:p>
        </p:txBody>
      </p:sp>
      <p:sp>
        <p:nvSpPr>
          <p:cNvPr id="20488" name="AutoShape 20" descr="9k=">
            <a:extLst>
              <a:ext uri="{FF2B5EF4-FFF2-40B4-BE49-F238E27FC236}">
                <a16:creationId xmlns:a16="http://schemas.microsoft.com/office/drawing/2014/main" id="{72B83FE8-AC72-7F4E-BFEC-DFE74AD9FB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>
              <a:latin typeface="Helvetica Light" pitchFamily="2" charset="0"/>
            </a:endParaRPr>
          </a:p>
        </p:txBody>
      </p:sp>
      <p:pic>
        <p:nvPicPr>
          <p:cNvPr id="20489" name="Picture 22" descr="ANd9GcSWtt1gbLIBvd_vYuEHfKWZI1AnjoCt1zB-4R_Fkz1g_qsy6kkLDA">
            <a:extLst>
              <a:ext uri="{FF2B5EF4-FFF2-40B4-BE49-F238E27FC236}">
                <a16:creationId xmlns:a16="http://schemas.microsoft.com/office/drawing/2014/main" id="{AC7EAC67-C4C7-9B47-BDD1-EC96A57CB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3406775"/>
            <a:ext cx="396081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1">
            <a:extLst>
              <a:ext uri="{FF2B5EF4-FFF2-40B4-BE49-F238E27FC236}">
                <a16:creationId xmlns:a16="http://schemas.microsoft.com/office/drawing/2014/main" id="{11978495-944C-CA44-9E34-0435D096A782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21513" name="AutoShape 2">
              <a:extLst>
                <a:ext uri="{FF2B5EF4-FFF2-40B4-BE49-F238E27FC236}">
                  <a16:creationId xmlns:a16="http://schemas.microsoft.com/office/drawing/2014/main" id="{7C03A02E-5B46-EB4B-85CA-7F7D8E20BD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21514" name="AutoShape 3">
              <a:extLst>
                <a:ext uri="{FF2B5EF4-FFF2-40B4-BE49-F238E27FC236}">
                  <a16:creationId xmlns:a16="http://schemas.microsoft.com/office/drawing/2014/main" id="{A3914FCB-382C-FF4C-8211-D6106D9DCB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21515" name="AutoShape 4">
              <a:extLst>
                <a:ext uri="{FF2B5EF4-FFF2-40B4-BE49-F238E27FC236}">
                  <a16:creationId xmlns:a16="http://schemas.microsoft.com/office/drawing/2014/main" id="{C57EE49E-8548-524E-8108-B99551EFEE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21516" name="AutoShape 5">
              <a:extLst>
                <a:ext uri="{FF2B5EF4-FFF2-40B4-BE49-F238E27FC236}">
                  <a16:creationId xmlns:a16="http://schemas.microsoft.com/office/drawing/2014/main" id="{E3B53F12-982C-8E4F-94B8-07D15A8327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1517" name="AutoShape 6">
              <a:extLst>
                <a:ext uri="{FF2B5EF4-FFF2-40B4-BE49-F238E27FC236}">
                  <a16:creationId xmlns:a16="http://schemas.microsoft.com/office/drawing/2014/main" id="{37E26B72-8BD0-F640-9A61-29DDA0BC216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21506" name="Rectangle 9">
            <a:extLst>
              <a:ext uri="{FF2B5EF4-FFF2-40B4-BE49-F238E27FC236}">
                <a16:creationId xmlns:a16="http://schemas.microsoft.com/office/drawing/2014/main" id="{DF91B941-68BD-934A-B6BB-1A773F8CB484}"/>
              </a:ext>
            </a:extLst>
          </p:cNvPr>
          <p:cNvSpPr>
            <a:spLocks/>
          </p:cNvSpPr>
          <p:nvPr>
            <p:ph type="title" idx="4294967295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IE" altLang="en-US" sz="4800">
                <a:latin typeface="Arial" panose="020B0604020202020204" pitchFamily="34" charset="0"/>
                <a:cs typeface="Arial" panose="020B0604020202020204" pitchFamily="34" charset="0"/>
              </a:rPr>
              <a:t>Delivering Your Presentation</a:t>
            </a:r>
            <a:endParaRPr lang="en-GB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10">
            <a:extLst>
              <a:ext uri="{FF2B5EF4-FFF2-40B4-BE49-F238E27FC236}">
                <a16:creationId xmlns:a16="http://schemas.microsoft.com/office/drawing/2014/main" id="{03CF8ACF-E132-EA43-9CE6-35DEA902CD33}"/>
              </a:ext>
            </a:extLst>
          </p:cNvPr>
          <p:cNvSpPr>
            <a:spLocks/>
          </p:cNvSpPr>
          <p:nvPr>
            <p:ph type="body" idx="4294967295"/>
          </p:nvPr>
        </p:nvSpPr>
        <p:spPr>
          <a:xfrm>
            <a:off x="649288" y="2474913"/>
            <a:ext cx="7653337" cy="6938962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400">
                <a:latin typeface="Arial" panose="020B0604020202020204" pitchFamily="34" charset="0"/>
                <a:cs typeface="Arial" panose="020B0604020202020204" pitchFamily="34" charset="0"/>
              </a:rPr>
              <a:t>Don’t read your presentation – use cards with key points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400">
                <a:latin typeface="Arial" panose="020B0604020202020204" pitchFamily="34" charset="0"/>
                <a:cs typeface="Arial" panose="020B0604020202020204" pitchFamily="34" charset="0"/>
              </a:rPr>
              <a:t>Place your cards on the lectern or table in front of you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400">
                <a:latin typeface="Arial" panose="020B0604020202020204" pitchFamily="34" charset="0"/>
                <a:cs typeface="Arial" panose="020B0604020202020204" pitchFamily="34" charset="0"/>
              </a:rPr>
              <a:t>If you forget something, take a breath and look at your cards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400">
                <a:latin typeface="Arial" panose="020B0604020202020204" pitchFamily="34" charset="0"/>
                <a:cs typeface="Arial" panose="020B0604020202020204" pitchFamily="34" charset="0"/>
              </a:rPr>
              <a:t>Stand/sit up straight and look at your audience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400">
                <a:latin typeface="Arial" panose="020B0604020202020204" pitchFamily="34" charset="0"/>
                <a:cs typeface="Arial" panose="020B0604020202020204" pitchFamily="34" charset="0"/>
              </a:rPr>
              <a:t>Hold on to the lectern/table/chair to keep you straight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400">
                <a:latin typeface="Arial" panose="020B0604020202020204" pitchFamily="34" charset="0"/>
                <a:cs typeface="Arial" panose="020B0604020202020204" pitchFamily="34" charset="0"/>
              </a:rPr>
              <a:t>Project your voice so that you can be heard clearly – head up and looking forward</a:t>
            </a:r>
            <a:endParaRPr lang="en-GB" altLang="en-US" sz="3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AutoShape 13" descr="2Q==">
            <a:extLst>
              <a:ext uri="{FF2B5EF4-FFF2-40B4-BE49-F238E27FC236}">
                <a16:creationId xmlns:a16="http://schemas.microsoft.com/office/drawing/2014/main" id="{F76047AF-DA94-9B4F-A470-AAA07E216B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>
              <a:latin typeface="Helvetica Light" pitchFamily="2" charset="0"/>
            </a:endParaRPr>
          </a:p>
        </p:txBody>
      </p:sp>
      <p:sp>
        <p:nvSpPr>
          <p:cNvPr id="21509" name="AutoShape 15" descr="2Q==">
            <a:extLst>
              <a:ext uri="{FF2B5EF4-FFF2-40B4-BE49-F238E27FC236}">
                <a16:creationId xmlns:a16="http://schemas.microsoft.com/office/drawing/2014/main" id="{2D4A8D0A-2A8C-D541-931E-2BAFECA1CC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>
              <a:latin typeface="Helvetica Light" pitchFamily="2" charset="0"/>
            </a:endParaRPr>
          </a:p>
        </p:txBody>
      </p:sp>
      <p:sp>
        <p:nvSpPr>
          <p:cNvPr id="21510" name="AutoShape 17" descr="2Q==">
            <a:extLst>
              <a:ext uri="{FF2B5EF4-FFF2-40B4-BE49-F238E27FC236}">
                <a16:creationId xmlns:a16="http://schemas.microsoft.com/office/drawing/2014/main" id="{385D8DCE-A302-CE4B-B48A-1F9F9F36C3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>
              <a:latin typeface="Helvetica Light" pitchFamily="2" charset="0"/>
            </a:endParaRPr>
          </a:p>
        </p:txBody>
      </p:sp>
      <p:sp>
        <p:nvSpPr>
          <p:cNvPr id="21511" name="AutoShape 19" descr="Z">
            <a:extLst>
              <a:ext uri="{FF2B5EF4-FFF2-40B4-BE49-F238E27FC236}">
                <a16:creationId xmlns:a16="http://schemas.microsoft.com/office/drawing/2014/main" id="{1D3CDED8-42E2-D348-B0B8-F46CC2C4AD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/>
            <a:endParaRPr lang="en-US" altLang="en-US">
              <a:latin typeface="Helvetica Light" pitchFamily="2" charset="0"/>
            </a:endParaRPr>
          </a:p>
        </p:txBody>
      </p:sp>
      <p:pic>
        <p:nvPicPr>
          <p:cNvPr id="21512" name="Picture 2" descr="A picture containing person, suit, dressed&#10;&#10;Description automatically generated">
            <a:extLst>
              <a:ext uri="{FF2B5EF4-FFF2-40B4-BE49-F238E27FC236}">
                <a16:creationId xmlns:a16="http://schemas.microsoft.com/office/drawing/2014/main" id="{B4FB7CCF-276F-9E44-BB52-42391B40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2379663"/>
            <a:ext cx="45593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">
            <a:extLst>
              <a:ext uri="{FF2B5EF4-FFF2-40B4-BE49-F238E27FC236}">
                <a16:creationId xmlns:a16="http://schemas.microsoft.com/office/drawing/2014/main" id="{C35023C9-53EF-CD47-887B-CBD685F564C1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22533" name="AutoShape 2">
              <a:extLst>
                <a:ext uri="{FF2B5EF4-FFF2-40B4-BE49-F238E27FC236}">
                  <a16:creationId xmlns:a16="http://schemas.microsoft.com/office/drawing/2014/main" id="{905E40D2-60AC-1D4F-BA0E-2D874C1FF4C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22534" name="AutoShape 3">
              <a:extLst>
                <a:ext uri="{FF2B5EF4-FFF2-40B4-BE49-F238E27FC236}">
                  <a16:creationId xmlns:a16="http://schemas.microsoft.com/office/drawing/2014/main" id="{5DE5AC46-35E9-C546-9C7C-35C5062F07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22535" name="AutoShape 4">
              <a:extLst>
                <a:ext uri="{FF2B5EF4-FFF2-40B4-BE49-F238E27FC236}">
                  <a16:creationId xmlns:a16="http://schemas.microsoft.com/office/drawing/2014/main" id="{0F53B13B-0AE1-8D41-885D-85F222CBC4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22536" name="AutoShape 5">
              <a:extLst>
                <a:ext uri="{FF2B5EF4-FFF2-40B4-BE49-F238E27FC236}">
                  <a16:creationId xmlns:a16="http://schemas.microsoft.com/office/drawing/2014/main" id="{B39DE276-4162-0F46-9E72-D25A52D6B9B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2537" name="AutoShape 6">
              <a:extLst>
                <a:ext uri="{FF2B5EF4-FFF2-40B4-BE49-F238E27FC236}">
                  <a16:creationId xmlns:a16="http://schemas.microsoft.com/office/drawing/2014/main" id="{02F4494D-6164-804C-8F5F-25B48FDCD6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22530" name="Rectangle 9">
            <a:extLst>
              <a:ext uri="{FF2B5EF4-FFF2-40B4-BE49-F238E27FC236}">
                <a16:creationId xmlns:a16="http://schemas.microsoft.com/office/drawing/2014/main" id="{3503069C-5BD0-D643-8950-3DD26B02B768}"/>
              </a:ext>
            </a:extLst>
          </p:cNvPr>
          <p:cNvSpPr>
            <a:spLocks/>
          </p:cNvSpPr>
          <p:nvPr>
            <p:ph type="title" idx="4294967295"/>
          </p:nvPr>
        </p:nvSpPr>
        <p:spPr>
          <a:xfrm>
            <a:off x="649288" y="33496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IE" altLang="en-US" sz="4800">
                <a:latin typeface="Arial" panose="020B0604020202020204" pitchFamily="34" charset="0"/>
                <a:cs typeface="Arial" panose="020B0604020202020204" pitchFamily="34" charset="0"/>
              </a:rPr>
              <a:t>Appearance and Body Language</a:t>
            </a:r>
            <a:endParaRPr lang="en-GB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Rectangle 10">
            <a:extLst>
              <a:ext uri="{FF2B5EF4-FFF2-40B4-BE49-F238E27FC236}">
                <a16:creationId xmlns:a16="http://schemas.microsoft.com/office/drawing/2014/main" id="{4BBAAE59-09A2-FB4A-95D8-BEF4F7311439}"/>
              </a:ext>
            </a:extLst>
          </p:cNvPr>
          <p:cNvSpPr>
            <a:spLocks/>
          </p:cNvSpPr>
          <p:nvPr>
            <p:ph type="body" idx="4294967295"/>
          </p:nvPr>
        </p:nvSpPr>
        <p:spPr>
          <a:xfrm>
            <a:off x="506413" y="1863725"/>
            <a:ext cx="8374062" cy="7561263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600">
                <a:latin typeface="Arial" panose="020B0604020202020204" pitchFamily="34" charset="0"/>
                <a:cs typeface="Arial" panose="020B0604020202020204" pitchFamily="34" charset="0"/>
              </a:rPr>
              <a:t>How you look is important </a:t>
            </a:r>
            <a:r>
              <a:rPr lang="mr-IN" altLang="en-US" sz="36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IE" altLang="en-US" sz="3600">
                <a:latin typeface="Arial" panose="020B0604020202020204" pitchFamily="34" charset="0"/>
                <a:cs typeface="Arial" panose="020B0604020202020204" pitchFamily="34" charset="0"/>
              </a:rPr>
              <a:t> do you want them talking about clothes or presentation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600">
                <a:latin typeface="Arial" panose="020B0604020202020204" pitchFamily="34" charset="0"/>
                <a:cs typeface="Arial" panose="020B0604020202020204" pitchFamily="34" charset="0"/>
              </a:rPr>
              <a:t>Smart casual – what would impress you?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600">
                <a:latin typeface="Arial" panose="020B0604020202020204" pitchFamily="34" charset="0"/>
                <a:cs typeface="Arial" panose="020B0604020202020204" pitchFamily="34" charset="0"/>
              </a:rPr>
              <a:t>Your body language is critical for connecting with your audience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600">
                <a:latin typeface="Arial" panose="020B0604020202020204" pitchFamily="34" charset="0"/>
                <a:cs typeface="Arial" panose="020B0604020202020204" pitchFamily="34" charset="0"/>
              </a:rPr>
              <a:t>Convey enthusiasm for your topic and openness to audience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600">
                <a:latin typeface="Arial" panose="020B0604020202020204" pitchFamily="34" charset="0"/>
                <a:cs typeface="Arial" panose="020B0604020202020204" pitchFamily="34" charset="0"/>
              </a:rPr>
              <a:t>No folded arms or hands in pocket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600">
                <a:latin typeface="Arial" panose="020B0604020202020204" pitchFamily="34" charset="0"/>
                <a:cs typeface="Arial" panose="020B0604020202020204" pitchFamily="34" charset="0"/>
              </a:rPr>
              <a:t>Talk with your hands like an Italian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600">
                <a:latin typeface="Arial" panose="020B0604020202020204" pitchFamily="34" charset="0"/>
                <a:cs typeface="Arial" panose="020B0604020202020204" pitchFamily="34" charset="0"/>
              </a:rPr>
              <a:t>Don’t use aggressive gestures – only connect with already converted and alienate rest</a:t>
            </a:r>
            <a:endParaRPr lang="en-GB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2" name="Picture 2" descr="A picture containing text, person, indoor, computer&#10;&#10;Description automatically generated">
            <a:extLst>
              <a:ext uri="{FF2B5EF4-FFF2-40B4-BE49-F238E27FC236}">
                <a16:creationId xmlns:a16="http://schemas.microsoft.com/office/drawing/2014/main" id="{FCE17A5B-3F63-8B42-A4FB-D5440BD34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1798638"/>
            <a:ext cx="44005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143589EB-8F78-EC41-B0A8-0A91FD89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670050"/>
          </a:xfrm>
        </p:spPr>
        <p:txBody>
          <a:bodyPr/>
          <a:lstStyle/>
          <a:p>
            <a:pPr algn="l"/>
            <a:r>
              <a:rPr lang="en-US" altLang="en-US" sz="4800"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87FBC-87D3-B642-BB84-D31551FD7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25" y="2068513"/>
            <a:ext cx="6696075" cy="72009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700"/>
              </a:spcAft>
              <a:defRPr/>
            </a:pPr>
            <a:r>
              <a:rPr lang="en-US" sz="4000" dirty="0">
                <a:sym typeface="Helvetica Light" panose="020B0403020202020204" pitchFamily="34" charset="0"/>
              </a:rPr>
              <a:t>Twitter Handle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defRPr/>
            </a:pPr>
            <a:r>
              <a:rPr lang="en-US" sz="4000" dirty="0">
                <a:sym typeface="Helvetica Light" panose="020B0403020202020204" pitchFamily="34" charset="0"/>
              </a:rPr>
              <a:t>@</a:t>
            </a:r>
            <a:r>
              <a:rPr lang="en-US" sz="4000" dirty="0" err="1">
                <a:sym typeface="Helvetica Light" panose="020B0403020202020204" pitchFamily="34" charset="0"/>
              </a:rPr>
              <a:t>patmontague</a:t>
            </a:r>
            <a:endParaRPr lang="en-US" sz="4000" dirty="0">
              <a:sym typeface="Helvetica Light" panose="020B0403020202020204" pitchFamily="34" charset="0"/>
            </a:endParaRPr>
          </a:p>
          <a:p>
            <a:pPr marL="381000" lvl="1" indent="0">
              <a:spcBef>
                <a:spcPts val="0"/>
              </a:spcBef>
              <a:spcAft>
                <a:spcPts val="700"/>
              </a:spcAft>
              <a:buFontTx/>
              <a:buNone/>
              <a:defRPr/>
            </a:pPr>
            <a:endParaRPr lang="en-US" sz="4000" dirty="0">
              <a:sym typeface="Helvetica Light" panose="020B0403020202020204" pitchFamily="34" charset="0"/>
            </a:endParaRPr>
          </a:p>
          <a:p>
            <a:pPr>
              <a:spcBef>
                <a:spcPts val="0"/>
              </a:spcBef>
              <a:spcAft>
                <a:spcPts val="700"/>
              </a:spcAft>
              <a:defRPr/>
            </a:pPr>
            <a:r>
              <a:rPr lang="en-US" sz="4000" dirty="0">
                <a:sym typeface="Helvetica Light" panose="020B0403020202020204" pitchFamily="34" charset="0"/>
              </a:rPr>
              <a:t>Email Address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defRPr/>
            </a:pPr>
            <a:r>
              <a:rPr lang="en-US" sz="4000" dirty="0">
                <a:sym typeface="Helvetica Light" panose="020B0403020202020204" pitchFamily="34" charset="0"/>
                <a:hlinkClick r:id="rId2"/>
              </a:rPr>
              <a:t>pat@montaguecomms.ie</a:t>
            </a:r>
            <a:endParaRPr lang="en-US" sz="4000" dirty="0">
              <a:sym typeface="Helvetica Light" panose="020B0403020202020204" pitchFamily="34" charset="0"/>
            </a:endParaRPr>
          </a:p>
          <a:p>
            <a:pPr marL="381000" lvl="1" indent="0">
              <a:spcBef>
                <a:spcPts val="0"/>
              </a:spcBef>
              <a:spcAft>
                <a:spcPts val="700"/>
              </a:spcAft>
              <a:buFontTx/>
              <a:buNone/>
              <a:defRPr/>
            </a:pPr>
            <a:endParaRPr lang="en-US" sz="4000" dirty="0">
              <a:sym typeface="Helvetica Light" panose="020B0403020202020204" pitchFamily="34" charset="0"/>
            </a:endParaRPr>
          </a:p>
          <a:p>
            <a:pPr>
              <a:spcBef>
                <a:spcPts val="0"/>
              </a:spcBef>
              <a:spcAft>
                <a:spcPts val="700"/>
              </a:spcAft>
              <a:defRPr/>
            </a:pPr>
            <a:r>
              <a:rPr lang="en-US" sz="4000" dirty="0">
                <a:sym typeface="Helvetica Light" panose="020B0403020202020204" pitchFamily="34" charset="0"/>
              </a:rPr>
              <a:t>Website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defRPr/>
            </a:pPr>
            <a:r>
              <a:rPr lang="en-US" sz="4000" dirty="0">
                <a:sym typeface="Helvetica Light" panose="020B0403020202020204" pitchFamily="34" charset="0"/>
                <a:hlinkClick r:id="rId3"/>
              </a:rPr>
              <a:t>www.montaguecomms.ie</a:t>
            </a:r>
            <a:endParaRPr lang="en-US" sz="4000" dirty="0">
              <a:sym typeface="Helvetica Light" panose="020B0403020202020204" pitchFamily="34" charset="0"/>
            </a:endParaRP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1B80EDF2-AD32-7547-B269-29714271E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2500313"/>
            <a:ext cx="5138738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>
            <a:extLst>
              <a:ext uri="{FF2B5EF4-FFF2-40B4-BE49-F238E27FC236}">
                <a16:creationId xmlns:a16="http://schemas.microsoft.com/office/drawing/2014/main" id="{4170F04A-9AB5-4540-A533-CDB91CE3C222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6148" name="AutoShape 2">
              <a:extLst>
                <a:ext uri="{FF2B5EF4-FFF2-40B4-BE49-F238E27FC236}">
                  <a16:creationId xmlns:a16="http://schemas.microsoft.com/office/drawing/2014/main" id="{5A619B4D-D3B4-6048-9394-1351DAA8CF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6149" name="AutoShape 3">
              <a:extLst>
                <a:ext uri="{FF2B5EF4-FFF2-40B4-BE49-F238E27FC236}">
                  <a16:creationId xmlns:a16="http://schemas.microsoft.com/office/drawing/2014/main" id="{41F6BD8F-598D-F643-8E0A-AB3E9563D7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6150" name="AutoShape 4">
              <a:extLst>
                <a:ext uri="{FF2B5EF4-FFF2-40B4-BE49-F238E27FC236}">
                  <a16:creationId xmlns:a16="http://schemas.microsoft.com/office/drawing/2014/main" id="{52D57FFA-5608-8043-A24C-0CE26864D2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6151" name="AutoShape 5">
              <a:extLst>
                <a:ext uri="{FF2B5EF4-FFF2-40B4-BE49-F238E27FC236}">
                  <a16:creationId xmlns:a16="http://schemas.microsoft.com/office/drawing/2014/main" id="{E333657B-0F88-1C47-9EF9-E69C700E67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6152" name="AutoShape 6">
              <a:extLst>
                <a:ext uri="{FF2B5EF4-FFF2-40B4-BE49-F238E27FC236}">
                  <a16:creationId xmlns:a16="http://schemas.microsoft.com/office/drawing/2014/main" id="{25B06743-D1EC-C54A-8E78-4D0D0F2A76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6146" name="Rectangle 9">
            <a:extLst>
              <a:ext uri="{FF2B5EF4-FFF2-40B4-BE49-F238E27FC236}">
                <a16:creationId xmlns:a16="http://schemas.microsoft.com/office/drawing/2014/main" id="{D1125091-3738-884D-81BD-71AD930740F8}"/>
              </a:ext>
            </a:extLst>
          </p:cNvPr>
          <p:cNvSpPr>
            <a:spLocks/>
          </p:cNvSpPr>
          <p:nvPr>
            <p:ph type="title" idx="4294967295"/>
          </p:nvPr>
        </p:nvSpPr>
        <p:spPr>
          <a:xfrm>
            <a:off x="598488" y="773113"/>
            <a:ext cx="11704637" cy="8566150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Some Basics</a:t>
            </a:r>
            <a:endParaRPr lang="en-GB" altLang="en-US" sz="4800"/>
          </a:p>
        </p:txBody>
      </p:sp>
      <p:pic>
        <p:nvPicPr>
          <p:cNvPr id="6147" name="Picture 13" descr="ANd9GcQ9RNLIupeyejL42KvdslgjtYXus2OoHq-46hsPLgC5HeN2lmNq-g">
            <a:extLst>
              <a:ext uri="{FF2B5EF4-FFF2-40B4-BE49-F238E27FC236}">
                <a16:creationId xmlns:a16="http://schemas.microsoft.com/office/drawing/2014/main" id="{C74406DB-B1AE-9C4B-B6B3-F97EABC3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176588"/>
            <a:ext cx="33115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>
            <a:extLst>
              <a:ext uri="{FF2B5EF4-FFF2-40B4-BE49-F238E27FC236}">
                <a16:creationId xmlns:a16="http://schemas.microsoft.com/office/drawing/2014/main" id="{53B65769-E5EE-284C-8DC9-4D0894E1B004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7174" name="AutoShape 2">
              <a:extLst>
                <a:ext uri="{FF2B5EF4-FFF2-40B4-BE49-F238E27FC236}">
                  <a16:creationId xmlns:a16="http://schemas.microsoft.com/office/drawing/2014/main" id="{ADAAA648-DF4B-FB4A-B7C5-F6F81B725D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7175" name="AutoShape 3">
              <a:extLst>
                <a:ext uri="{FF2B5EF4-FFF2-40B4-BE49-F238E27FC236}">
                  <a16:creationId xmlns:a16="http://schemas.microsoft.com/office/drawing/2014/main" id="{9F18A5D0-AF21-4F43-B959-67FEC9A4FF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7176" name="AutoShape 4">
              <a:extLst>
                <a:ext uri="{FF2B5EF4-FFF2-40B4-BE49-F238E27FC236}">
                  <a16:creationId xmlns:a16="http://schemas.microsoft.com/office/drawing/2014/main" id="{F36A1B36-5F9E-5A4E-879F-25D8108FB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7177" name="AutoShape 5">
              <a:extLst>
                <a:ext uri="{FF2B5EF4-FFF2-40B4-BE49-F238E27FC236}">
                  <a16:creationId xmlns:a16="http://schemas.microsoft.com/office/drawing/2014/main" id="{256D254C-4D42-EA48-9E28-FC54528BD7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7178" name="AutoShape 6">
              <a:extLst>
                <a:ext uri="{FF2B5EF4-FFF2-40B4-BE49-F238E27FC236}">
                  <a16:creationId xmlns:a16="http://schemas.microsoft.com/office/drawing/2014/main" id="{D610AE57-A8DE-6C48-BCBE-318EABFF3E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7170" name="Rectangle 9">
            <a:extLst>
              <a:ext uri="{FF2B5EF4-FFF2-40B4-BE49-F238E27FC236}">
                <a16:creationId xmlns:a16="http://schemas.microsoft.com/office/drawing/2014/main" id="{700F2E97-49EB-4445-8442-84B19D7635D2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669925" y="773113"/>
            <a:ext cx="11704638" cy="1500187"/>
          </a:xfrm>
        </p:spPr>
        <p:txBody>
          <a:bodyPr lIns="116709" tIns="66691" rIns="116709" bIns="66691"/>
          <a:lstStyle/>
          <a:p>
            <a:pPr algn="l" defTabSz="1200150" eaLnBrk="1"/>
            <a:br>
              <a:rPr lang="en-GB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Great Opportunity</a:t>
            </a:r>
            <a:b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GB" altLang="en-US" sz="4800"/>
          </a:p>
        </p:txBody>
      </p:sp>
      <p:sp>
        <p:nvSpPr>
          <p:cNvPr id="7171" name="Rectangle 10">
            <a:extLst>
              <a:ext uri="{FF2B5EF4-FFF2-40B4-BE49-F238E27FC236}">
                <a16:creationId xmlns:a16="http://schemas.microsoft.com/office/drawing/2014/main" id="{9E01E52E-D9EE-E241-A7C5-AF7026270AF6}"/>
              </a:ext>
            </a:extLst>
          </p:cNvPr>
          <p:cNvSpPr>
            <a:spLocks/>
          </p:cNvSpPr>
          <p:nvPr>
            <p:ph type="body" idx="1"/>
          </p:nvPr>
        </p:nvSpPr>
        <p:spPr>
          <a:xfrm>
            <a:off x="600075" y="2624138"/>
            <a:ext cx="8218488" cy="6789737"/>
          </a:xfrm>
        </p:spPr>
        <p:txBody>
          <a:bodyPr lIns="116709" tIns="66691" rIns="116709" bIns="66691" anchor="t"/>
          <a:lstStyle/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Speaking at Fórsa events or to politicians are great opportunities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Influence Government policy and one of largest and most respected unions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Motivate politicians and thousands of members to act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Connect with wider public through local media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Example of DCC activist Mark Wynne on Smoke-Free policies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‘Support Our Secretaries’ campaign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772EC175-6DE2-104B-8DA0-14796AD4F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3" y="4900613"/>
            <a:ext cx="353695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D80EF5A6-BB36-E941-B7E7-C48FAAE1B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663" y="2719388"/>
            <a:ext cx="3541712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>
            <a:extLst>
              <a:ext uri="{FF2B5EF4-FFF2-40B4-BE49-F238E27FC236}">
                <a16:creationId xmlns:a16="http://schemas.microsoft.com/office/drawing/2014/main" id="{F8C94D91-B674-ED48-8395-62DDA5A9D483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8197" name="AutoShape 2">
              <a:extLst>
                <a:ext uri="{FF2B5EF4-FFF2-40B4-BE49-F238E27FC236}">
                  <a16:creationId xmlns:a16="http://schemas.microsoft.com/office/drawing/2014/main" id="{4538B8AC-474F-3D4E-8A8D-4C4D185CBD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8198" name="AutoShape 3">
              <a:extLst>
                <a:ext uri="{FF2B5EF4-FFF2-40B4-BE49-F238E27FC236}">
                  <a16:creationId xmlns:a16="http://schemas.microsoft.com/office/drawing/2014/main" id="{5BD64592-D9BA-EA47-8C8E-F9A86FAD3E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8199" name="AutoShape 4">
              <a:extLst>
                <a:ext uri="{FF2B5EF4-FFF2-40B4-BE49-F238E27FC236}">
                  <a16:creationId xmlns:a16="http://schemas.microsoft.com/office/drawing/2014/main" id="{FA9D7276-48F9-2640-A522-45E6F1A510E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8200" name="AutoShape 5">
              <a:extLst>
                <a:ext uri="{FF2B5EF4-FFF2-40B4-BE49-F238E27FC236}">
                  <a16:creationId xmlns:a16="http://schemas.microsoft.com/office/drawing/2014/main" id="{88B4BF1B-B46B-4A46-8300-C8440999DA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8201" name="AutoShape 6">
              <a:extLst>
                <a:ext uri="{FF2B5EF4-FFF2-40B4-BE49-F238E27FC236}">
                  <a16:creationId xmlns:a16="http://schemas.microsoft.com/office/drawing/2014/main" id="{883C2C14-024B-F34B-A543-A517006723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8194" name="Rectangle 9">
            <a:extLst>
              <a:ext uri="{FF2B5EF4-FFF2-40B4-BE49-F238E27FC236}">
                <a16:creationId xmlns:a16="http://schemas.microsoft.com/office/drawing/2014/main" id="{F36B5E5D-07F1-D34F-B65A-62AA9172FD19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669925" y="773113"/>
            <a:ext cx="11704638" cy="1500187"/>
          </a:xfrm>
        </p:spPr>
        <p:txBody>
          <a:bodyPr lIns="116709" tIns="66691" rIns="116709" bIns="66691"/>
          <a:lstStyle/>
          <a:p>
            <a:pPr algn="l" defTabSz="1200150" eaLnBrk="1"/>
            <a:br>
              <a:rPr lang="en-GB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Singular Focus</a:t>
            </a:r>
            <a:b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GB" altLang="en-US" sz="4800"/>
          </a:p>
        </p:txBody>
      </p:sp>
      <p:sp>
        <p:nvSpPr>
          <p:cNvPr id="8195" name="Rectangle 10">
            <a:extLst>
              <a:ext uri="{FF2B5EF4-FFF2-40B4-BE49-F238E27FC236}">
                <a16:creationId xmlns:a16="http://schemas.microsoft.com/office/drawing/2014/main" id="{AF585849-AC8A-CA42-BC46-C6B629979279}"/>
              </a:ext>
            </a:extLst>
          </p:cNvPr>
          <p:cNvSpPr>
            <a:spLocks/>
          </p:cNvSpPr>
          <p:nvPr>
            <p:ph type="body" idx="1"/>
          </p:nvPr>
        </p:nvSpPr>
        <p:spPr>
          <a:xfrm>
            <a:off x="600075" y="2273300"/>
            <a:ext cx="7702550" cy="7140575"/>
          </a:xfrm>
        </p:spPr>
        <p:txBody>
          <a:bodyPr lIns="116709" tIns="66691" rIns="116709" bIns="66691" anchor="t"/>
          <a:lstStyle/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200">
                <a:latin typeface="Arial" panose="020B0604020202020204" pitchFamily="34" charset="0"/>
                <a:cs typeface="Arial" panose="020B0604020202020204" pitchFamily="34" charset="0"/>
              </a:rPr>
              <a:t>People don’t remember much of what they hear – so focus &amp; keep it simple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Concentrate on </a:t>
            </a:r>
            <a:r>
              <a:rPr lang="en-GB" altLang="en-US" sz="3200" b="1" u="sng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one theme</a:t>
            </a: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– make it stick in the memory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 do you want them to take away?</a:t>
            </a:r>
            <a:endParaRPr lang="en-GB" altLang="en-US" sz="32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Focus on what do you want people to do afterwards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Tell a great story to illustrate the theme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Spare the stats </a:t>
            </a:r>
            <a:r>
              <a:rPr lang="mr-IN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–</a:t>
            </a: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use one killer statistic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Not for your personal vanity – why are you of interest?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Make your message stand out</a:t>
            </a:r>
          </a:p>
          <a:p>
            <a:pPr marL="393700" indent="-39370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Clarity, simplicity and relevance</a:t>
            </a:r>
          </a:p>
        </p:txBody>
      </p:sp>
      <p:pic>
        <p:nvPicPr>
          <p:cNvPr id="8196" name="Picture 11" descr="pasted-image">
            <a:extLst>
              <a:ext uri="{FF2B5EF4-FFF2-40B4-BE49-F238E27FC236}">
                <a16:creationId xmlns:a16="http://schemas.microsoft.com/office/drawing/2014/main" id="{9DEC523F-C081-AF48-B09E-06168FF7E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2184400"/>
            <a:ext cx="42957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>
            <a:extLst>
              <a:ext uri="{FF2B5EF4-FFF2-40B4-BE49-F238E27FC236}">
                <a16:creationId xmlns:a16="http://schemas.microsoft.com/office/drawing/2014/main" id="{88697655-9002-454A-A0D0-6F0FDF6C5A52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9221" name="AutoShape 2">
              <a:extLst>
                <a:ext uri="{FF2B5EF4-FFF2-40B4-BE49-F238E27FC236}">
                  <a16:creationId xmlns:a16="http://schemas.microsoft.com/office/drawing/2014/main" id="{562023D9-CCB4-164E-97D0-25C1E3CC66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9222" name="AutoShape 3">
              <a:extLst>
                <a:ext uri="{FF2B5EF4-FFF2-40B4-BE49-F238E27FC236}">
                  <a16:creationId xmlns:a16="http://schemas.microsoft.com/office/drawing/2014/main" id="{3825F110-6528-5E4A-AE53-60736D8CE5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9223" name="AutoShape 4">
              <a:extLst>
                <a:ext uri="{FF2B5EF4-FFF2-40B4-BE49-F238E27FC236}">
                  <a16:creationId xmlns:a16="http://schemas.microsoft.com/office/drawing/2014/main" id="{ED429D42-D673-E34E-B683-56D845EF66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9224" name="AutoShape 5">
              <a:extLst>
                <a:ext uri="{FF2B5EF4-FFF2-40B4-BE49-F238E27FC236}">
                  <a16:creationId xmlns:a16="http://schemas.microsoft.com/office/drawing/2014/main" id="{86EFFAAA-6CE7-194C-9D69-A951A31134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9225" name="AutoShape 6">
              <a:extLst>
                <a:ext uri="{FF2B5EF4-FFF2-40B4-BE49-F238E27FC236}">
                  <a16:creationId xmlns:a16="http://schemas.microsoft.com/office/drawing/2014/main" id="{6C8F37C7-5584-B143-AA21-268F0992A7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9218" name="Rectangle 9">
            <a:extLst>
              <a:ext uri="{FF2B5EF4-FFF2-40B4-BE49-F238E27FC236}">
                <a16:creationId xmlns:a16="http://schemas.microsoft.com/office/drawing/2014/main" id="{AC5EC3AB-6749-AE42-A1A4-446085CDA242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GB" altLang="en-US" sz="47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Clear Message</a:t>
            </a:r>
            <a:endParaRPr lang="en-GB" altLang="en-US"/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502BFFF2-3870-4048-8C76-72D1147C4C27}"/>
              </a:ext>
            </a:extLst>
          </p:cNvPr>
          <p:cNvSpPr>
            <a:spLocks/>
          </p:cNvSpPr>
          <p:nvPr>
            <p:ph type="body" idx="1"/>
          </p:nvPr>
        </p:nvSpPr>
        <p:spPr>
          <a:xfrm>
            <a:off x="649288" y="2474913"/>
            <a:ext cx="8015287" cy="6578600"/>
          </a:xfrm>
        </p:spPr>
        <p:txBody>
          <a:bodyPr lIns="116709" tIns="66691" rIns="116709" bIns="66691" anchor="t"/>
          <a:lstStyle/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 clear on core message </a:t>
            </a:r>
            <a:r>
              <a:rPr lang="mr-IN" altLang="en-US" sz="3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–</a:t>
            </a:r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about action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Add supplementary information to support it 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 wary of too much detail and loads of figures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 do you want union or Government to do? 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 are the benefits to audience and wider community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Build speech around these points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Tell them what you are going to tell them; tell them; tell them again</a:t>
            </a:r>
          </a:p>
          <a:p>
            <a:pPr marL="449263" indent="-449263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endParaRPr lang="en-GB" altLang="en-US" sz="460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9EE695DF-7996-B846-8DFC-9798D7787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75" y="2474913"/>
            <a:ext cx="42291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>
            <a:extLst>
              <a:ext uri="{FF2B5EF4-FFF2-40B4-BE49-F238E27FC236}">
                <a16:creationId xmlns:a16="http://schemas.microsoft.com/office/drawing/2014/main" id="{9AB6D918-757C-2B45-AF76-4DACF98A9052}"/>
              </a:ext>
            </a:extLst>
          </p:cNvPr>
          <p:cNvGrpSpPr>
            <a:grpSpLocks/>
          </p:cNvGrpSpPr>
          <p:nvPr/>
        </p:nvGrpSpPr>
        <p:grpSpPr bwMode="auto">
          <a:xfrm>
            <a:off x="2767013" y="1800225"/>
            <a:ext cx="8124825" cy="1089025"/>
            <a:chOff x="1522411" y="774697"/>
            <a:chExt cx="10831516" cy="1452560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2F4DD3E4-8013-6745-9FF0-D06739E9C04C}"/>
                </a:ext>
              </a:extLst>
            </p:cNvPr>
            <p:cNvSpPr/>
            <p:nvPr/>
          </p:nvSpPr>
          <p:spPr>
            <a:xfrm flipH="1">
              <a:off x="6919122" y="774697"/>
              <a:ext cx="1587268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D9D8EC"/>
            </a:solidFill>
            <a:ln cap="flat">
              <a:noFill/>
              <a:prstDash val="solid"/>
            </a:ln>
          </p:spPr>
          <p:txBody>
            <a:bodyPr lIns="50015" tIns="50015" rIns="50015" bIns="50015" anchor="ctr">
              <a:normAutofit/>
            </a:bodyPr>
            <a:lstStyle/>
            <a:p>
              <a:pPr defTabSz="43814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latin typeface="Helvetica Light" pitchFamily="34"/>
                <a:sym typeface="Helvetica Light" panose="020B0403020202020204" pitchFamily="34" charset="0"/>
              </a:endParaRPr>
            </a:p>
          </p:txBody>
        </p:sp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73EB823F-7FDB-3548-A086-CA48AF84BBC5}"/>
                </a:ext>
              </a:extLst>
            </p:cNvPr>
            <p:cNvSpPr/>
            <p:nvPr/>
          </p:nvSpPr>
          <p:spPr>
            <a:xfrm flipH="1">
              <a:off x="10779357" y="774697"/>
              <a:ext cx="1574570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D9D8EC"/>
            </a:solidFill>
            <a:ln cap="flat">
              <a:noFill/>
              <a:prstDash val="solid"/>
            </a:ln>
          </p:spPr>
          <p:txBody>
            <a:bodyPr lIns="50015" tIns="50015" rIns="50015" bIns="50015" anchor="ctr">
              <a:normAutofit/>
            </a:bodyPr>
            <a:lstStyle/>
            <a:p>
              <a:pPr defTabSz="43814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latin typeface="Helvetica Light" pitchFamily="34"/>
                <a:sym typeface="Helvetica Light" panose="020B0403020202020204" pitchFamily="34" charset="0"/>
              </a:endParaRPr>
            </a:p>
          </p:txBody>
        </p:sp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CA5D0EFE-6673-C341-8B18-B67332B6722A}"/>
                </a:ext>
              </a:extLst>
            </p:cNvPr>
            <p:cNvSpPr/>
            <p:nvPr/>
          </p:nvSpPr>
          <p:spPr>
            <a:xfrm flipH="1">
              <a:off x="1522411" y="774697"/>
              <a:ext cx="1574570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D9D8EC"/>
            </a:solidFill>
            <a:ln cap="flat">
              <a:noFill/>
              <a:prstDash val="solid"/>
            </a:ln>
          </p:spPr>
          <p:txBody>
            <a:bodyPr lIns="50015" tIns="50015" rIns="50015" bIns="50015" anchor="ctr">
              <a:normAutofit/>
            </a:bodyPr>
            <a:lstStyle/>
            <a:p>
              <a:pPr defTabSz="43814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latin typeface="Helvetica Light" pitchFamily="34"/>
                <a:sym typeface="Helvetica Light" panose="020B0403020202020204" pitchFamily="34" charset="0"/>
              </a:endParaRPr>
            </a:p>
          </p:txBody>
        </p:sp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A0C900A8-8E9D-1D47-AA04-43B61BC7A679}"/>
                </a:ext>
              </a:extLst>
            </p:cNvPr>
            <p:cNvSpPr/>
            <p:nvPr/>
          </p:nvSpPr>
          <p:spPr>
            <a:xfrm flipH="1">
              <a:off x="8988919" y="774697"/>
              <a:ext cx="1574570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08" cap="flat">
              <a:solidFill>
                <a:srgbClr val="D9D8EC"/>
              </a:solidFill>
              <a:prstDash val="solid"/>
              <a:round/>
            </a:ln>
          </p:spPr>
          <p:txBody>
            <a:bodyPr lIns="0" tIns="0" rIns="0" bIns="0" anchor="ctr">
              <a:normAutofit/>
            </a:bodyPr>
            <a:lstStyle/>
            <a:p>
              <a:pPr defTabSz="43814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latin typeface="Helvetica Light" pitchFamily="34"/>
                <a:sym typeface="Helvetica Light" panose="020B0403020202020204" pitchFamily="34" charset="0"/>
              </a:endParaRP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1DE46369-1B99-264E-95CF-77BFB76F6AAF}"/>
                </a:ext>
              </a:extLst>
            </p:cNvPr>
            <p:cNvSpPr/>
            <p:nvPr/>
          </p:nvSpPr>
          <p:spPr>
            <a:xfrm flipH="1">
              <a:off x="3350944" y="774697"/>
              <a:ext cx="1574570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08" cap="flat">
              <a:solidFill>
                <a:srgbClr val="D9D8EC"/>
              </a:solidFill>
              <a:prstDash val="solid"/>
              <a:round/>
            </a:ln>
          </p:spPr>
          <p:txBody>
            <a:bodyPr lIns="0" tIns="0" rIns="0" bIns="0" anchor="ctr">
              <a:normAutofit/>
            </a:bodyPr>
            <a:lstStyle/>
            <a:p>
              <a:pPr defTabSz="43814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latin typeface="Helvetica Light" pitchFamily="34"/>
                <a:sym typeface="Helvetica Light" panose="020B0403020202020204" pitchFamily="34" charset="0"/>
              </a:endParaRPr>
            </a:p>
          </p:txBody>
        </p:sp>
      </p:grpSp>
      <p:sp>
        <p:nvSpPr>
          <p:cNvPr id="8" name="Rectangle 9">
            <a:extLst>
              <a:ext uri="{FF2B5EF4-FFF2-40B4-BE49-F238E27FC236}">
                <a16:creationId xmlns:a16="http://schemas.microsoft.com/office/drawing/2014/main" id="{6D466BB2-4D0D-A44C-AFD6-62A6DED429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5013" y="1022350"/>
            <a:ext cx="10156825" cy="1125538"/>
          </a:xfrm>
        </p:spPr>
        <p:txBody>
          <a:bodyPr lIns="87529" tIns="50015" rIns="87529" bIns="50015" rtlCol="0">
            <a:normAutofit fontScale="90000"/>
          </a:bodyPr>
          <a:lstStyle/>
          <a:p>
            <a:pPr algn="l" defTabSz="900108">
              <a:defRPr/>
            </a:pPr>
            <a:br>
              <a:rPr lang="en-GB" sz="2100" dirty="0">
                <a:latin typeface="Arial" pitchFamily="34"/>
                <a:cs typeface="Arial" pitchFamily="34"/>
                <a:sym typeface="Helvetica Light" panose="020B0403020202020204" pitchFamily="34" charset="0"/>
              </a:rPr>
            </a:br>
            <a:r>
              <a:rPr lang="en-GB" sz="53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Tell a Great Story</a:t>
            </a:r>
            <a:br>
              <a:rPr lang="en-GB" sz="3225" dirty="0">
                <a:latin typeface="Arial" pitchFamily="34"/>
                <a:cs typeface="Arial" pitchFamily="34"/>
                <a:sym typeface="Helvetica Light" panose="020B0403020202020204" pitchFamily="34" charset="0"/>
              </a:rPr>
            </a:br>
            <a:endParaRPr lang="en-GB" sz="3225" dirty="0">
              <a:sym typeface="Helvetica Light" panose="020B040302020202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B828CFEE-2CC8-334B-9D1B-7E6144B876D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9300" y="2355850"/>
            <a:ext cx="7256463" cy="7200900"/>
          </a:xfrm>
        </p:spPr>
        <p:txBody>
          <a:bodyPr lIns="87529" tIns="50015" rIns="87529" bIns="50015" rtlCol="0" anchor="t">
            <a:noAutofit/>
          </a:bodyPr>
          <a:lstStyle/>
          <a:p>
            <a:pPr defTabSz="900108">
              <a:spcBef>
                <a:spcPts val="525"/>
              </a:spcBef>
              <a:buClr>
                <a:srgbClr val="CCCCFF"/>
              </a:buClr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Tell great stories to illustrate your theme</a:t>
            </a:r>
          </a:p>
          <a:p>
            <a:pPr defTabSz="900108">
              <a:spcBef>
                <a:spcPts val="525"/>
              </a:spcBef>
              <a:buClr>
                <a:srgbClr val="CCCCFF"/>
              </a:buClr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Do some research – talk to colleagues</a:t>
            </a:r>
          </a:p>
          <a:p>
            <a:pPr marL="295276" indent="-295276" defTabSz="900108">
              <a:spcBef>
                <a:spcPts val="525"/>
              </a:spcBef>
              <a:buClr>
                <a:srgbClr val="CCCCFF"/>
              </a:buClr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Spare the stats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–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 use just one killer statistic</a:t>
            </a:r>
          </a:p>
          <a:p>
            <a:pPr marL="295276" indent="-295276" defTabSz="900108">
              <a:spcBef>
                <a:spcPts val="525"/>
              </a:spcBef>
              <a:buClr>
                <a:srgbClr val="CCCCFF"/>
              </a:buClr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Limit acronyms (DEC for example)</a:t>
            </a:r>
          </a:p>
          <a:p>
            <a:pPr marL="295276" indent="-295276" defTabSz="900108">
              <a:spcBef>
                <a:spcPts val="525"/>
              </a:spcBef>
              <a:buClr>
                <a:srgbClr val="CCCCFF"/>
              </a:buClr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This is about you and thousands of people like you</a:t>
            </a:r>
          </a:p>
          <a:p>
            <a:pPr marL="295276" indent="-295276" defTabSz="900108">
              <a:spcBef>
                <a:spcPts val="525"/>
              </a:spcBef>
              <a:buClr>
                <a:srgbClr val="CCCCFF"/>
              </a:buClr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Prepare in advance</a:t>
            </a:r>
          </a:p>
          <a:p>
            <a:pPr marL="295276" indent="-295276" defTabSz="900108">
              <a:spcBef>
                <a:spcPts val="525"/>
              </a:spcBef>
              <a:buClr>
                <a:srgbClr val="CCCCFF"/>
              </a:buClr>
              <a:defRPr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sym typeface="Helvetica Light" panose="020B0403020202020204" pitchFamily="34" charset="0"/>
              </a:rPr>
              <a:t>Localise and humanise!</a:t>
            </a:r>
          </a:p>
        </p:txBody>
      </p:sp>
      <p:pic>
        <p:nvPicPr>
          <p:cNvPr id="10244" name="Picture 11" descr="A picture containing person, sky, outdoor&#10;&#10;Description automatically generated">
            <a:extLst>
              <a:ext uri="{FF2B5EF4-FFF2-40B4-BE49-F238E27FC236}">
                <a16:creationId xmlns:a16="http://schemas.microsoft.com/office/drawing/2014/main" id="{89E4B5F6-9B80-234B-911F-15DC9B20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2355850"/>
            <a:ext cx="46005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>
            <a:extLst>
              <a:ext uri="{FF2B5EF4-FFF2-40B4-BE49-F238E27FC236}">
                <a16:creationId xmlns:a16="http://schemas.microsoft.com/office/drawing/2014/main" id="{58FEC7EC-A599-9D4A-97DE-D57E12FECA1E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11269" name="AutoShape 2">
              <a:extLst>
                <a:ext uri="{FF2B5EF4-FFF2-40B4-BE49-F238E27FC236}">
                  <a16:creationId xmlns:a16="http://schemas.microsoft.com/office/drawing/2014/main" id="{0502D090-051C-A24A-AE85-8F884E8F43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1270" name="AutoShape 3">
              <a:extLst>
                <a:ext uri="{FF2B5EF4-FFF2-40B4-BE49-F238E27FC236}">
                  <a16:creationId xmlns:a16="http://schemas.microsoft.com/office/drawing/2014/main" id="{A3BFD140-5DEC-3945-8A52-99C4F1FB4B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1271" name="AutoShape 4">
              <a:extLst>
                <a:ext uri="{FF2B5EF4-FFF2-40B4-BE49-F238E27FC236}">
                  <a16:creationId xmlns:a16="http://schemas.microsoft.com/office/drawing/2014/main" id="{3F5E5D0F-1353-864D-8C43-6DFAF0BE58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1272" name="AutoShape 5">
              <a:extLst>
                <a:ext uri="{FF2B5EF4-FFF2-40B4-BE49-F238E27FC236}">
                  <a16:creationId xmlns:a16="http://schemas.microsoft.com/office/drawing/2014/main" id="{FA16D821-1CAE-A74B-AF2F-E44D65923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1273" name="AutoShape 6">
              <a:extLst>
                <a:ext uri="{FF2B5EF4-FFF2-40B4-BE49-F238E27FC236}">
                  <a16:creationId xmlns:a16="http://schemas.microsoft.com/office/drawing/2014/main" id="{C495E78E-7451-D44D-A6FC-9BBEC62CB5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11266" name="Rectangle 9">
            <a:extLst>
              <a:ext uri="{FF2B5EF4-FFF2-40B4-BE49-F238E27FC236}">
                <a16:creationId xmlns:a16="http://schemas.microsoft.com/office/drawing/2014/main" id="{D5C969C3-ECD6-4B46-980A-5A4DD7C25A0B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Think about your Audience</a:t>
            </a:r>
            <a:endParaRPr lang="en-GB" altLang="en-US" sz="4800"/>
          </a:p>
        </p:txBody>
      </p:sp>
      <p:sp>
        <p:nvSpPr>
          <p:cNvPr id="11267" name="Rectangle 10">
            <a:extLst>
              <a:ext uri="{FF2B5EF4-FFF2-40B4-BE49-F238E27FC236}">
                <a16:creationId xmlns:a16="http://schemas.microsoft.com/office/drawing/2014/main" id="{09DC432C-0475-7043-A6F0-7D27DD4183AF}"/>
              </a:ext>
            </a:extLst>
          </p:cNvPr>
          <p:cNvSpPr>
            <a:spLocks/>
          </p:cNvSpPr>
          <p:nvPr>
            <p:ph type="body" idx="1"/>
          </p:nvPr>
        </p:nvSpPr>
        <p:spPr>
          <a:xfrm>
            <a:off x="649288" y="2486025"/>
            <a:ext cx="6573837" cy="6423025"/>
          </a:xfrm>
        </p:spPr>
        <p:txBody>
          <a:bodyPr lIns="116709" tIns="66691" rIns="116709" bIns="66691" anchor="t"/>
          <a:lstStyle/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Start with your audience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Who are you talking to?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Inside and outside the room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Not just your branch colleagues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Why are you talking to them?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 makes them tick? – get inside their heads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What’s the common ground? – build on it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Create a bridge from them to you – relate to their experience</a:t>
            </a:r>
            <a:r>
              <a:rPr lang="en-GB" altLang="en-US" sz="27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393700" indent="-393700" defTabSz="1200150" eaLnBrk="1">
              <a:lnSpc>
                <a:spcPct val="90000"/>
              </a:lnSpc>
              <a:spcBef>
                <a:spcPts val="700"/>
              </a:spcBef>
              <a:buClr>
                <a:srgbClr val="CCCCFF"/>
              </a:buClr>
            </a:pPr>
            <a:r>
              <a:rPr lang="en-IE" altLang="en-US" sz="3200">
                <a:latin typeface="Helvetica" pitchFamily="2" charset="0"/>
                <a:ea typeface="Helvetica" pitchFamily="2" charset="0"/>
                <a:cs typeface="Helvetica" pitchFamily="2" charset="0"/>
              </a:rPr>
              <a:t>Work the room</a:t>
            </a:r>
            <a:endParaRPr lang="en-GB" altLang="en-US" sz="320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11268" name="Picture 11" descr="image">
            <a:extLst>
              <a:ext uri="{FF2B5EF4-FFF2-40B4-BE49-F238E27FC236}">
                <a16:creationId xmlns:a16="http://schemas.microsoft.com/office/drawing/2014/main" id="{8ACA51C6-206F-5A45-ADE9-F922458CE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433638"/>
            <a:ext cx="491013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1">
            <a:extLst>
              <a:ext uri="{FF2B5EF4-FFF2-40B4-BE49-F238E27FC236}">
                <a16:creationId xmlns:a16="http://schemas.microsoft.com/office/drawing/2014/main" id="{D70C0FD7-36D2-7447-9027-296195168DD1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774700"/>
            <a:ext cx="10831512" cy="1452563"/>
            <a:chOff x="0" y="0"/>
            <a:chExt cx="853" cy="115"/>
          </a:xfrm>
        </p:grpSpPr>
        <p:sp>
          <p:nvSpPr>
            <p:cNvPr id="12295" name="AutoShape 2">
              <a:extLst>
                <a:ext uri="{FF2B5EF4-FFF2-40B4-BE49-F238E27FC236}">
                  <a16:creationId xmlns:a16="http://schemas.microsoft.com/office/drawing/2014/main" id="{37B4BB76-CFF2-8643-B70B-93A8FC305E5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2296" name="AutoShape 3">
              <a:extLst>
                <a:ext uri="{FF2B5EF4-FFF2-40B4-BE49-F238E27FC236}">
                  <a16:creationId xmlns:a16="http://schemas.microsoft.com/office/drawing/2014/main" id="{65B802C8-B0A3-254B-B23A-535B4C5FB9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2297" name="AutoShape 4">
              <a:extLst>
                <a:ext uri="{FF2B5EF4-FFF2-40B4-BE49-F238E27FC236}">
                  <a16:creationId xmlns:a16="http://schemas.microsoft.com/office/drawing/2014/main" id="{DC1C6E7A-4549-8E47-896C-E76340CC4F2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2298" name="AutoShape 5">
              <a:extLst>
                <a:ext uri="{FF2B5EF4-FFF2-40B4-BE49-F238E27FC236}">
                  <a16:creationId xmlns:a16="http://schemas.microsoft.com/office/drawing/2014/main" id="{7BC1D8BE-8AF9-D347-B91D-8654442F22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2299" name="AutoShape 6">
              <a:extLst>
                <a:ext uri="{FF2B5EF4-FFF2-40B4-BE49-F238E27FC236}">
                  <a16:creationId xmlns:a16="http://schemas.microsoft.com/office/drawing/2014/main" id="{4D91CA00-B537-D749-9333-22968D882B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pic>
        <p:nvPicPr>
          <p:cNvPr id="12290" name="Picture 9" descr="image">
            <a:extLst>
              <a:ext uri="{FF2B5EF4-FFF2-40B4-BE49-F238E27FC236}">
                <a16:creationId xmlns:a16="http://schemas.microsoft.com/office/drawing/2014/main" id="{543D4F65-50A8-274B-905A-1DB17AC86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075" y="3835400"/>
            <a:ext cx="186213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2291" name="Rectangle 10">
            <a:extLst>
              <a:ext uri="{FF2B5EF4-FFF2-40B4-BE49-F238E27FC236}">
                <a16:creationId xmlns:a16="http://schemas.microsoft.com/office/drawing/2014/main" id="{09F73C70-D72B-384B-B4AE-E561F7964CB1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649288" y="735013"/>
            <a:ext cx="11704637" cy="1500187"/>
          </a:xfrm>
        </p:spPr>
        <p:txBody>
          <a:bodyPr lIns="116709" tIns="66691" rIns="116709" bIns="66691"/>
          <a:lstStyle/>
          <a:p>
            <a:pPr algn="l" defTabSz="1200150" eaLnBrk="1"/>
            <a: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Tone and Tenor</a:t>
            </a:r>
            <a:endParaRPr lang="en-GB" altLang="en-US" sz="4800"/>
          </a:p>
        </p:txBody>
      </p:sp>
      <p:sp>
        <p:nvSpPr>
          <p:cNvPr id="12292" name="Rectangle 11">
            <a:extLst>
              <a:ext uri="{FF2B5EF4-FFF2-40B4-BE49-F238E27FC236}">
                <a16:creationId xmlns:a16="http://schemas.microsoft.com/office/drawing/2014/main" id="{68568C84-49EE-0945-BB1A-0D1706C0D3B6}"/>
              </a:ext>
            </a:extLst>
          </p:cNvPr>
          <p:cNvSpPr>
            <a:spLocks/>
          </p:cNvSpPr>
          <p:nvPr>
            <p:ph type="body" idx="1"/>
          </p:nvPr>
        </p:nvSpPr>
        <p:spPr>
          <a:xfrm>
            <a:off x="649288" y="2474913"/>
            <a:ext cx="6986587" cy="6561137"/>
          </a:xfrm>
        </p:spPr>
        <p:txBody>
          <a:bodyPr lIns="116709" tIns="66691" rIns="116709" bIns="66691" anchor="t"/>
          <a:lstStyle/>
          <a:p>
            <a:pPr marL="336550" indent="-33655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 need to be empathetic – you’re on their side</a:t>
            </a:r>
          </a:p>
          <a:p>
            <a:pPr marL="336550" indent="-33655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Focus on solutions – you want to make things better</a:t>
            </a:r>
          </a:p>
          <a:p>
            <a:pPr marL="336550" indent="-33655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However, sometimes we have to hold the line </a:t>
            </a:r>
          </a:p>
          <a:p>
            <a:pPr marL="336550" indent="-33655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If you’re criticising, do it with regret not relish</a:t>
            </a:r>
          </a:p>
          <a:p>
            <a:pPr marL="336550" indent="-33655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Better to be disappointed not angry</a:t>
            </a:r>
          </a:p>
          <a:p>
            <a:pPr marL="336550" indent="-336550" defTabSz="1200150" eaLnBrk="1">
              <a:spcBef>
                <a:spcPts val="700"/>
              </a:spcBef>
              <a:buClr>
                <a:srgbClr val="CCCCFF"/>
              </a:buClr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Talk about real people not ‘members’</a:t>
            </a:r>
            <a:br>
              <a:rPr lang="en-GB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GB" altLang="en-US"/>
          </a:p>
        </p:txBody>
      </p:sp>
      <p:pic>
        <p:nvPicPr>
          <p:cNvPr id="12293" name="Picture 12" descr="image">
            <a:extLst>
              <a:ext uri="{FF2B5EF4-FFF2-40B4-BE49-F238E27FC236}">
                <a16:creationId xmlns:a16="http://schemas.microsoft.com/office/drawing/2014/main" id="{1172FEB3-47A9-C146-A7F3-E9F5C8127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4015" r="11685" b="7669"/>
          <a:stretch>
            <a:fillRect/>
          </a:stretch>
        </p:blipFill>
        <p:spPr bwMode="auto">
          <a:xfrm>
            <a:off x="7918450" y="2419350"/>
            <a:ext cx="217646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2294" name="Picture 13" descr="image">
            <a:extLst>
              <a:ext uri="{FF2B5EF4-FFF2-40B4-BE49-F238E27FC236}">
                <a16:creationId xmlns:a16="http://schemas.microsoft.com/office/drawing/2014/main" id="{BE3167C6-D914-6E46-A94E-8A6EDE33B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9854" r="10851" b="11301"/>
          <a:stretch>
            <a:fillRect/>
          </a:stretch>
        </p:blipFill>
        <p:spPr bwMode="auto">
          <a:xfrm>
            <a:off x="7824788" y="5726113"/>
            <a:ext cx="3497262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 Light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1001</Words>
  <Application>Microsoft Macintosh PowerPoint</Application>
  <PresentationFormat>Custom</PresentationFormat>
  <Paragraphs>136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Helvetica Light</vt:lpstr>
      <vt:lpstr>Arial</vt:lpstr>
      <vt:lpstr>Noteworthy Bold</vt:lpstr>
      <vt:lpstr>Wingdings</vt:lpstr>
      <vt:lpstr>Helvetica</vt:lpstr>
      <vt:lpstr>Default Design</vt:lpstr>
      <vt:lpstr>  Public Speaking Training for Fórsa Trade Union  </vt:lpstr>
      <vt:lpstr>Connecting</vt:lpstr>
      <vt:lpstr>Some Basics</vt:lpstr>
      <vt:lpstr> Great Opportunity </vt:lpstr>
      <vt:lpstr> Singular Focus </vt:lpstr>
      <vt:lpstr>Clear Message</vt:lpstr>
      <vt:lpstr> Tell a Great Story </vt:lpstr>
      <vt:lpstr>Think about your Audience</vt:lpstr>
      <vt:lpstr>Tone and Tenor</vt:lpstr>
      <vt:lpstr>Public Speaking</vt:lpstr>
      <vt:lpstr>Preparing Your Presentation</vt:lpstr>
      <vt:lpstr>Using Prompts</vt:lpstr>
      <vt:lpstr>Managing Your Nerves</vt:lpstr>
      <vt:lpstr>Preparing Yourself</vt:lpstr>
      <vt:lpstr>Thinking About Your Content</vt:lpstr>
      <vt:lpstr>Timing is Vital</vt:lpstr>
      <vt:lpstr>Practice, Practice…</vt:lpstr>
      <vt:lpstr>Delivering Your Presentation</vt:lpstr>
      <vt:lpstr>Appearance and Body Language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Presentation and Media Training  for Union Officials  </dc:title>
  <cp:lastModifiedBy>Hazel Julia Gavigan</cp:lastModifiedBy>
  <cp:revision>47</cp:revision>
  <dcterms:modified xsi:type="dcterms:W3CDTF">2021-03-16T10:14:39Z</dcterms:modified>
</cp:coreProperties>
</file>