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53" r:id="rId1"/>
  </p:sldMasterIdLst>
  <p:notesMasterIdLst>
    <p:notesMasterId r:id="rId29"/>
  </p:notesMasterIdLst>
  <p:handoutMasterIdLst>
    <p:handoutMasterId r:id="rId30"/>
  </p:handoutMasterIdLst>
  <p:sldIdLst>
    <p:sldId id="369" r:id="rId2"/>
    <p:sldId id="438" r:id="rId3"/>
    <p:sldId id="449" r:id="rId4"/>
    <p:sldId id="450" r:id="rId5"/>
    <p:sldId id="451" r:id="rId6"/>
    <p:sldId id="452" r:id="rId7"/>
    <p:sldId id="373" r:id="rId8"/>
    <p:sldId id="453" r:id="rId9"/>
    <p:sldId id="454" r:id="rId10"/>
    <p:sldId id="455" r:id="rId11"/>
    <p:sldId id="456" r:id="rId12"/>
    <p:sldId id="419" r:id="rId13"/>
    <p:sldId id="457" r:id="rId14"/>
    <p:sldId id="458" r:id="rId15"/>
    <p:sldId id="398" r:id="rId16"/>
    <p:sldId id="459" r:id="rId17"/>
    <p:sldId id="280" r:id="rId18"/>
    <p:sldId id="440" r:id="rId19"/>
    <p:sldId id="443" r:id="rId20"/>
    <p:sldId id="427" r:id="rId21"/>
    <p:sldId id="437" r:id="rId22"/>
    <p:sldId id="460" r:id="rId23"/>
    <p:sldId id="401" r:id="rId24"/>
    <p:sldId id="423" r:id="rId25"/>
    <p:sldId id="424" r:id="rId26"/>
    <p:sldId id="433" r:id="rId27"/>
    <p:sldId id="430" r:id="rId28"/>
  </p:sldIdLst>
  <p:sldSz cx="9144000" cy="6858000" type="screen4x3"/>
  <p:notesSz cx="6805613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82"/>
    <p:restoredTop sz="92746"/>
  </p:normalViewPr>
  <p:slideViewPr>
    <p:cSldViewPr>
      <p:cViewPr varScale="1">
        <p:scale>
          <a:sx n="114" d="100"/>
          <a:sy n="114" d="100"/>
        </p:scale>
        <p:origin x="20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D7F1EBE4-4F29-9641-AF8A-9B79A4A164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599AD9E6-C380-E244-B2F4-F3077733867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9DA5ADF2-7815-5948-95B3-4FDA4FC2505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6261" name="Rectangle 5">
            <a:extLst>
              <a:ext uri="{FF2B5EF4-FFF2-40B4-BE49-F238E27FC236}">
                <a16:creationId xmlns:a16="http://schemas.microsoft.com/office/drawing/2014/main" id="{3DDBE423-F43E-DD42-AE4B-FC8EBF8BB61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987068A-D67F-A346-A037-4BB8F0F0C481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DD3D2B3-5FB8-1D4C-8FEE-86FA026E476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F2E12A7-F39B-0740-A33D-A1B0348F43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D177DFB-0A74-454D-AD3E-D3FF6A0F56D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90CBA97-AB7B-E343-8A1E-CC43091094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89513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A8C98850-0A80-0B4E-BD64-E926D7B444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7AC3EFC-CA0C-E744-A2D9-C215DDB01D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95AB8D0-B76E-BC4D-95EF-E7EEB87B72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8752FAF0-871F-9748-B787-148A17C341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832BFE48-F939-5D45-A5C4-369FE6B2F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8B5503DE-C815-F547-B17C-8E17446508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EF239D55-67AF-784B-B9BB-3DD1D32410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1038" y="4721225"/>
            <a:ext cx="5443537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1EE07B8-734E-2F48-A22B-C31BA5887D2F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91A55A8D-D989-BF4D-B01F-C217EAE8AFC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C14AED9B-B48C-1B45-A6B3-B04C225C26CB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BBE25A26-2C66-3F49-A61A-E515DFEA286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9542E7A-8389-4040-8EDA-72B599FD914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60665A6-B760-6F44-9009-BFE02937086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0E930DF9-7CEA-3F40-AD06-18481A944E72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751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51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98DBF4C1-9B07-7F4F-B19E-FF02D17DD4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8A645482-A388-924A-9237-E8CFCB513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8261658-1E5B-9140-9AF8-87E969680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1A788-A1F4-A54F-929E-8D803E83F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17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0CAB366-90AE-3641-B2F3-E004EFDC66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5C995B1-624D-924E-A1D4-5FDA529EBC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9DB65353-B658-1A4B-BCD4-A0F352937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D1B0C-FC7A-D64E-BC4E-5097DB452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23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4C27C9E-B801-1246-8B96-91A01FFD5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94B491E-3BCF-EF40-B16E-EBBCF23B3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2FE4E0A-DEFF-CD46-93EA-7FEC2100A2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AC2B1-BACB-B447-BE88-AA1A97794E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96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16B7BD4-FF38-9C48-8C2C-2A74A69869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B1B020A-F089-0D4D-9586-536EC554DF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667080C-2D46-CB43-9AE6-D179F87A19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80BAF-9FA8-E047-8B2B-8AECC48AC7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2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B2BC34F-D6B0-0A4E-B3D5-66288B8210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C527C32-9068-2344-A484-FCD4E86236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59CA9799-379A-3E41-881A-15B3DBDE5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3194-61DB-6849-B1C1-BEED42D2C6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93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E2C29B3-332F-094E-A892-F9E70502C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FE5384A-3B93-7E4E-B5FD-A73346C65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41769EF-021E-4D4D-98F6-FAD5D2D6C8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10E8-7D3E-374E-A260-EACDB6020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93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6864CB8-0E85-2E4A-9AD9-EAE155E63D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F2C4B34-F800-CF44-8ACE-EF0AAACCFF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85E097FB-68BF-144E-A3A1-932E5BBEF0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22523-A2EC-964A-B71D-618AE6429A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28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3F034D8-8E2E-ED4D-B016-B3571B178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D80BAEE-2EBA-584A-958A-638EDC9463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3E2D442-1987-CE44-9F31-79B4A429C8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F473A-9C6C-1F4C-A64B-CD71B1663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7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F178C3CB-3A91-044C-8E39-D8038ABBC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AD13365F-2E6F-3E46-A6EB-7307D0EE73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A10B1F8F-2D95-1349-B6FC-7B9D16443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7C88A-F9D0-1C46-9CE1-5118DA860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52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62F226B-00C0-4A47-8CEC-8E7C5C5BE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1466840-3BF3-4044-90DD-D3DFF79D0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C020289-8E55-C841-A653-8C9950421E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B6C93-26D7-6B41-B105-9B7C6F97CB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33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0BFC919-794A-9C47-A33A-BC14D073FD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97FC6F2-2A3A-414E-B7D6-88BBA5E69D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A33165B-6B12-454E-906A-1F8C228572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4BBF1-AD89-AB42-B52B-702EAA17E1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CE3A8032-D3BB-364F-B37C-68948EB4B686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86D921D0-FFD2-8148-9E11-AD784BA71577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EB26A1F9-30A6-AF4C-98D7-A66BB3118F1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F05FECB4-FA52-4045-B5E2-6B5113C9913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4FA2B529-4DD3-5F4A-9433-0EDF8E1B11CF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A7F6B0F0-32E9-8549-A559-26174D4D764C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27" name="Rectangle 8">
            <a:extLst>
              <a:ext uri="{FF2B5EF4-FFF2-40B4-BE49-F238E27FC236}">
                <a16:creationId xmlns:a16="http://schemas.microsoft.com/office/drawing/2014/main" id="{18C4559F-0040-2A46-8C59-5C836B8F8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9" name="Rectangle 9">
            <a:extLst>
              <a:ext uri="{FF2B5EF4-FFF2-40B4-BE49-F238E27FC236}">
                <a16:creationId xmlns:a16="http://schemas.microsoft.com/office/drawing/2014/main" id="{97779C9F-193B-BB49-9D00-EA168900A3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90" name="Rectangle 10">
            <a:extLst>
              <a:ext uri="{FF2B5EF4-FFF2-40B4-BE49-F238E27FC236}">
                <a16:creationId xmlns:a16="http://schemas.microsoft.com/office/drawing/2014/main" id="{3BA47CFC-D7F9-FC4D-B1FB-61B954A2F8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91" name="Rectangle 11">
            <a:extLst>
              <a:ext uri="{FF2B5EF4-FFF2-40B4-BE49-F238E27FC236}">
                <a16:creationId xmlns:a16="http://schemas.microsoft.com/office/drawing/2014/main" id="{B293DAE0-4F8B-5941-A8A2-436429F2A4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1E97ECEA-CB0E-7E46-BAB0-A3197A8FB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2">
            <a:extLst>
              <a:ext uri="{FF2B5EF4-FFF2-40B4-BE49-F238E27FC236}">
                <a16:creationId xmlns:a16="http://schemas.microsoft.com/office/drawing/2014/main" id="{8226A928-D99D-6B49-95FD-C0EB4F9E4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aguecomms.ie/" TargetMode="External"/><Relationship Id="rId2" Type="http://schemas.openxmlformats.org/officeDocument/2006/relationships/hyperlink" Target="mailto:pat@montaguecomms.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97480B25-A2D0-634C-90B5-595A285F85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772400" cy="2016125"/>
          </a:xfrm>
        </p:spPr>
        <p:txBody>
          <a:bodyPr/>
          <a:lstStyle/>
          <a:p>
            <a:pPr eaLnBrk="1" hangingPunct="1"/>
            <a:r>
              <a:rPr lang="en-IE" altLang="en-US"/>
              <a:t>How Irish Policymaking System Works and How to Influence It!</a:t>
            </a:r>
            <a:endParaRPr lang="en-US" altLang="en-US"/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0D9EFC0B-AC87-5545-80E2-C0D866603D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1050" y="4076700"/>
            <a:ext cx="6400800" cy="2592388"/>
          </a:xfrm>
        </p:spPr>
        <p:txBody>
          <a:bodyPr/>
          <a:lstStyle/>
          <a:p>
            <a:pPr eaLnBrk="1" hangingPunct="1"/>
            <a:r>
              <a:rPr lang="en-US" altLang="en-US" sz="2800"/>
              <a:t>Pat Montague,</a:t>
            </a:r>
          </a:p>
          <a:p>
            <a:pPr eaLnBrk="1" hangingPunct="1"/>
            <a:r>
              <a:rPr lang="en-US" altLang="en-US" sz="2800"/>
              <a:t>Change Advocate, Strategist and Capacity Builder, </a:t>
            </a:r>
          </a:p>
          <a:p>
            <a:pPr eaLnBrk="1" hangingPunct="1"/>
            <a:r>
              <a:rPr lang="en-IE" altLang="en-US" sz="2800"/>
              <a:t>Fórsa Trade Union BCO Training,</a:t>
            </a:r>
          </a:p>
          <a:p>
            <a:pPr eaLnBrk="1" hangingPunct="1"/>
            <a:r>
              <a:rPr lang="en-IE" altLang="en-US" sz="2800"/>
              <a:t>March 2021.</a:t>
            </a:r>
            <a:endParaRPr lang="en-US" altLang="en-US" sz="2800"/>
          </a:p>
        </p:txBody>
      </p:sp>
      <p:sp>
        <p:nvSpPr>
          <p:cNvPr id="15363" name="AutoShape 8" descr="data:image/jpeg;base64,/9j/4AAQSkZJRgABAQAAAQABAAD/2wCEAAkGBhQSEBQUERQWFBQWFhcaGRUWGBwbGhsaFSEXFR4gHxgfGyYiFxokGRYYITsiIycpLDgsGyIxNTAsNSYrLCkBCQoKDgsOGg8PGjUhHiQyNTU1NTUyMzA1NTUvLDMvMjI0MjUyLTQuNiwwLy81LTQ1NTUpLCkuKjUpLykyLywsLP/AABEIAF0AtgMBIgACEQEDEQH/xAAcAAEAAwEBAQEBAAAAAAAAAAAABAUGBwMCAQj/xAA9EAACAQIFAQYEBAIJBQEAAAABAgMAEQQFEiExBhNBUWFxgQciMpEUobHBI3QkQlJzgrPR4fAzNEOywhX/xAAbAQEAAwEBAQEAAAAAAAAAAAAAAwQFAgYHAf/EACkRAAICAgEDAgYDAQAAAAAAAAABAgMEERIFITETQRRRYYGR8CJxoUL/2gAMAwEAAhEDEQA/AO415YnFJGpeRlRRyzEAD3NetcP+K2fvNjWhueygsAvdqIDFiO8729PU13CHN6JK6/Uejq+C6wwcz6I8REzk2C6rEnyva59Kua/lqu6fC3PnxOCtKSzxOU1HkiyspJ7zY29qksq4raJbaeC2jTZrjuxheS19I2HiTsPzrm2MxzytqkYsfPgeg4Aroue4EzYd0X6iLj1G/wC1c0dCCQRYjYg8ivL9XlPlFf8AOv8ATOt3suum89eKVUZiY2IBBN7X2BHhvXQK5pkGXNNOgA2VgWPgAb/c8V0urXSZTdT5eN9jurehSlK1yUUpSgFKUoBSlKAUpSgFKUoBSlKAUpSgFck+KXRUvbnFwIZEcDtAouysotew3KkAb91dbpXcJOD2juE3B7R/MWDy+SVwkUbO54VQSf8Ab1Nb3O48RlGWwQxsUlxEjvK68qQEAQN3bW3H9k+Nb3qLraDBuEYM8hFyqW2B8SSPtXjmGbYHG5e8041QJuwIIdWFrWsbhvmFiD31+rLhOfD3XsX5xu4RtlB8GY34U9U4mTFGCWRpY2Rm+clipW3DHexva1bjqrGQx6dcKySNxfawG255PpVP08mGiwZxGVQkl20sXDM408ggkm3Gw23vVpm+VHFJCWZYpyv0Mee8i3O371Rz5ys5V1R/kl8v1GdkTTk9LRJ6XzhJVZFjEbLvpXgg7XqwzXOYsMmqZgoPA5J9B31B6c6d/D6mdgzsLbcAc+9c963xjSY2UMdkOlR4AW/ck1Z6XRZbBRt7NGZm5csSnlru+xucL8QcK7aSzJc8uth97m3vWkVri43BrgldU+HeMZ8HZjfQ7IPSysPtqtWllYsao8olPpvUp5NjrsRqKUpWcbwpSlAKUpQClKUApSlAKUpQClKUBhetev2w8hgw4GsfW5F9JO9gOCbd5+1ZrAfEvFo4MjLKvepUL9ioFj9x5VV9X4Zkx2ID3uZGYX7w3zD8j+VU9ecuyrfUffWj6BidNxfh4pwT2vP9/X2N31L03LjnXGYQdokqrdLgMpX5SNyAePGp+DwC5Zl0n4yPte3cBohYixFgCeO4m/parb4dRGPLlZ9gWdxfuU9/vYn3qFiettbFWhR4Sfpbckfpf2q1OynH1dJ6lL7/AHMaVl9zeKlyrg/6bSfZbNH0ukIwkRw0fZRMuoJ3jVzfxN++oOYdPxTY6OXtSHj0nsx36DqG/d5ivTE4OZ5oZIJAsAVTpvYaeT8trG67V7wy4c4jUrfOfXTc7bbc1b+NsrktaW3rbetr3aMC/EquX8u686XfT32TMTnHX2I7dxEwRFYgLpBvpNtyR327rV75r0++OiTGQKNbr/Ej4+ZflupPpwfzq/zP4fQTTGTU6ajdlW1iTyRcbE1osHhFijWOMWVRYCt6WRXBRdS0zzUMC66U45Mtxfjv7/NfI5JhOjcVI2nsWXxZ/lA/19r11HIcnXDQLEpvbdm8WPJ/53CrClQXZM7lp+C5idOqxG5R7sUpSqxoilKUApSlAKUpQClKUApSlAKUpQFN1D0pBjAO1BDjh12YeXgR5GqTAfCzDo4aR3lA/qmwB9bbkeV62lKglj1zlylHuXK87Iqh6cJtL9/B8diNOmw02tbutxb0tWLxHR8ay2bEIqX4awe3hzb3q/6qzQwYclNmY6QfC9yT62BrnDMSSTuTyTWL1bIpjOMJQ5NfXRqdLx7pRc4z4p/TZ1WTDgwlIzto0rv3WsN6y0WVyl9Ohgb8kbD3qH0bmzJMIiSUe4t4NyCPDi1b+uvh6urRja9x49mirb6nT5uHnffZnM6zhgxjQ2C7Ejkn9qrIcxkQ3Dn3Nx9q9c5wxSZr8Mbg+RqFXnczIv8AiJOUmmn+C7RVX6a0vJtcvxnaxh+L8jzHNSar8iwxSEatiSTb1/2qwr3OLKc6YSn5aWzAtUYzaj42KUpVgjFKUoBSlKAUpSgFKUoBSlKAUpSgFfmruquzDqTDwNpllVW507kgeJABsPWs2cUr4rHOk/ZoYISJl3CjxFufDbxoC/6nyozwFU+pTqUeNri32JrnEiFSQwII5B2P2rX43qpYZ8JH+IDIFbtmK83VChO1xe5O3vWplhQ/Myqbb3IG3uayM7piypKalpmthdSeLHg1tGJ6OyZmmWVgQiXIJ7zxt4gXreVTR9X4MtoE6XvYchb+Aa2k/eq+TqxRmKxCUdl2eki3/l1EAXte9rd9quYeLHEr4J7KmXlSyrObWjSYjCq4s6hh5/8ANqjwZNEhuE38yT+pr1wePSVS0bBgGZSR4qbEfevmPNImMgDj+EbSd2na+5PlUsqKpy5yim/norqycVpPsSSaA1mc56ow0uGxCRTKzmGSw3F7A8Eize1TsszKOHAwPM6ovZpux8h9zUxwXNKgZbn0GIJEMiuRyu4Yf4SAaj4jq3Cp9cyj5mW297psdrXsPHigLelU+Z9QxLhWmSVbFWCMNwXsbD1uO+vDIupo3wSSzSrdVUSMdrORxawF/IUBf0qqwfU+HmuIpA7AE6BcMbb7KQCfavPpbtjCZMQW1yOzhG/qKdgtu7YX96AuaVHwWPjmUtGwYBmUkdzLsRUebP4ELhpACjqjXvsz7qOO8UBYUqpg6rwrydms6F72AvsTxYHgn0NMI/8ATJ74gtZEPYEbR377+dr+/pQFtSqePq7CM+gTpqJsObE+Aa1ifepOOz6CFissqowUOQ39knSPXccc0BPpUDLM9gxF+xkV7cgbEeoO9KApegYQ+HadrNLNI5djzsSAPIDwqjzDBLFJmixgBexRrDgFtzbw3r0zrMpMrlZYCrxzEuEcH5GPNiDuPKo64ZtOYGR9bvho3LWtu92sBfYC1qAtnUdvlP8AdP8A5cVafN8D20EkQbSXQrfwv+1Z14v4+Vb8Ryf5cf8ApWkzTDNJC6pI0TEbOvII3oDKLjTh4VgzDCjsQAvaoA8e2wLDlT58+VTCF/8A14tNtP4Ta3FtTWt7VnB1HiMY/wCBkZAGOlpQnzEDf6dVgTatLHgwmaRKvCYPSPRWIFAffQv/AG8v8xN/7VmMw+bETwk2SbHwo/mtibe9Sc5zeTK5nSEq8crGQK4PyF+bEHcXFWeF6WEuDdnkPbTOJu1Atpdfpst+Bv399AWHV2WRtgJQVUCNCyWAGkoLi3h4e9ZiDGH8ThrwyTiLCRsiIAbM9rvY/b2qLN1JPjI5sO7Kojjd2ZV3fsgWt9VlBIHFXmOwJjwuHxkT6ZYYEBuLq6EA6SLjvPNAfGLmlmxWGljwc0TpIA7sAAY22YGx8L81O6LwKf0qQqC7YmVSSN7KRYelyT71A6ZzyfMJgzP2McRDGOMEayO5mJ+nyq46OW0eI/mpv1FAVeEhCNmsagBAuoKOAWRybDur8TJXny7BNFoLxCOQI/0vYcGveOL+Nmu/KL+cbGvJjLFlmFmhlKGKJSVtdXBA2Iv+dATMFnEb4iNMVhuwxAv2bMAVJtY6HHlfatPWC6dzB8yxCSTaUXDnUqIOWPeWJ9Nq3tAZnoP/AKEv8zN+orNdQxhnxang4zDA+6uKk5zmsmVzOkOl45mMgVx9DNzYg7javrG5TbBrKz6pJ8TDI7WsNyQABfYC5oC96xy6MZfKAijs0ulgBpKkWt4Vks6xTa8RubyRYJGPfZxc/e1vetv1it8BiP7tvy3qgwmSriJ8TE5IDYbDC45BAuCPQigNHmGSQnCPDoUIIyBsNrDY+t971kOkrYjFYd5hqZcECNW+6SSRg+Z0/rXknUWJmk/AF1FyY2mCnUVGx21WBI760OX5csOZKibKmCVQPR27/GgKX4ljsZIZIv4bsrqzLsSBpO9uaV9/FWO4w/8Aj/8Amv2gP//Z">
            <a:extLst>
              <a:ext uri="{FF2B5EF4-FFF2-40B4-BE49-F238E27FC236}">
                <a16:creationId xmlns:a16="http://schemas.microsoft.com/office/drawing/2014/main" id="{D11D7DC4-9B9D-A14E-9D9E-9A7F604D09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IE" altLang="en-US" sz="1800"/>
          </a:p>
        </p:txBody>
      </p:sp>
      <p:sp>
        <p:nvSpPr>
          <p:cNvPr id="15364" name="AutoShape 10" descr="data:image/jpeg;base64,/9j/4AAQSkZJRgABAQAAAQABAAD/2wCEAAkGBhQSEBQUERQWFBQWFhcaGRUWGBwbGhsaFSEXFR4gHxgfGyYiFxokGRYYITsiIycpLDgsGyIxNTAsNSYrLCkBCQoKDgsOGg8PGjUhHiQyNTU1NTUyMzA1NTUvLDMvMjI0MjUyLTQuNiwwLy81LTQ1NTUpLCkuKjUpLykyLywsLP/AABEIAF0AtgMBIgACEQEDEQH/xAAcAAEAAwEBAQEBAAAAAAAAAAAABAUGBwMCAQj/xAA9EAACAQIFAQYEBAIJBQEAAAABAgMAEQQFEiExBhNBUWFxgQciMpEUobHBI3QkQlJzgrPR4fAzNEOywhX/xAAbAQEAAwEBAQEAAAAAAAAAAAAAAwQFAgYHAf/EACkRAAICAgEDAgYDAQAAAAAAAAABAgMEERIFITETQRRRYYGR8CJxoUL/2gAMAwEAAhEDEQA/AO415YnFJGpeRlRRyzEAD3NetcP+K2fvNjWhueygsAvdqIDFiO8729PU13CHN6JK6/Uejq+C6wwcz6I8REzk2C6rEnyva59Kua/lqu6fC3PnxOCtKSzxOU1HkiyspJ7zY29qksq4raJbaeC2jTZrjuxheS19I2HiTsPzrm2MxzytqkYsfPgeg4Aroue4EzYd0X6iLj1G/wC1c0dCCQRYjYg8ivL9XlPlFf8AOv8ATOt3suum89eKVUZiY2IBBN7X2BHhvXQK5pkGXNNOgA2VgWPgAb/c8V0urXSZTdT5eN9jurehSlK1yUUpSgFKUoBSlKAUpSgFKUoBSlKAUpSgFck+KXRUvbnFwIZEcDtAouysotew3KkAb91dbpXcJOD2juE3B7R/MWDy+SVwkUbO54VQSf8Ab1Nb3O48RlGWwQxsUlxEjvK68qQEAQN3bW3H9k+Nb3qLraDBuEYM8hFyqW2B8SSPtXjmGbYHG5e8041QJuwIIdWFrWsbhvmFiD31+rLhOfD3XsX5xu4RtlB8GY34U9U4mTFGCWRpY2Rm+clipW3DHexva1bjqrGQx6dcKySNxfawG255PpVP08mGiwZxGVQkl20sXDM408ggkm3Gw23vVpm+VHFJCWZYpyv0Mee8i3O371Rz5ys5V1R/kl8v1GdkTTk9LRJ6XzhJVZFjEbLvpXgg7XqwzXOYsMmqZgoPA5J9B31B6c6d/D6mdgzsLbcAc+9c963xjSY2UMdkOlR4AW/ck1Z6XRZbBRt7NGZm5csSnlru+xucL8QcK7aSzJc8uth97m3vWkVri43BrgldU+HeMZ8HZjfQ7IPSysPtqtWllYsao8olPpvUp5NjrsRqKUpWcbwpSlAKUpQClKUApSlAKUpQClKUBhetev2w8hgw4GsfW5F9JO9gOCbd5+1ZrAfEvFo4MjLKvepUL9ioFj9x5VV9X4Zkx2ID3uZGYX7w3zD8j+VU9ecuyrfUffWj6BidNxfh4pwT2vP9/X2N31L03LjnXGYQdokqrdLgMpX5SNyAePGp+DwC5Zl0n4yPte3cBohYixFgCeO4m/parb4dRGPLlZ9gWdxfuU9/vYn3qFiettbFWhR4Sfpbckfpf2q1OynH1dJ6lL7/AHMaVl9zeKlyrg/6bSfZbNH0ukIwkRw0fZRMuoJ3jVzfxN++oOYdPxTY6OXtSHj0nsx36DqG/d5ivTE4OZ5oZIJAsAVTpvYaeT8trG67V7wy4c4jUrfOfXTc7bbc1b+NsrktaW3rbetr3aMC/EquX8u686XfT32TMTnHX2I7dxEwRFYgLpBvpNtyR327rV75r0++OiTGQKNbr/Ej4+ZflupPpwfzq/zP4fQTTGTU6ajdlW1iTyRcbE1osHhFijWOMWVRYCt6WRXBRdS0zzUMC66U45Mtxfjv7/NfI5JhOjcVI2nsWXxZ/lA/19r11HIcnXDQLEpvbdm8WPJ/53CrClQXZM7lp+C5idOqxG5R7sUpSqxoilKUApSlAKUpQClKUApSlAKUpQFN1D0pBjAO1BDjh12YeXgR5GqTAfCzDo4aR3lA/qmwB9bbkeV62lKglj1zlylHuXK87Iqh6cJtL9/B8diNOmw02tbutxb0tWLxHR8ay2bEIqX4awe3hzb3q/6qzQwYclNmY6QfC9yT62BrnDMSSTuTyTWL1bIpjOMJQ5NfXRqdLx7pRc4z4p/TZ1WTDgwlIzto0rv3WsN6y0WVyl9Ohgb8kbD3qH0bmzJMIiSUe4t4NyCPDi1b+uvh6urRja9x49mirb6nT5uHnffZnM6zhgxjQ2C7Ejkn9qrIcxkQ3Dn3Nx9q9c5wxSZr8Mbg+RqFXnczIv8AiJOUmmn+C7RVX6a0vJtcvxnaxh+L8jzHNSar8iwxSEatiSTb1/2qwr3OLKc6YSn5aWzAtUYzaj42KUpVgjFKUoBSlKAUpSgFKUoBSlKAUpSgFfmruquzDqTDwNpllVW507kgeJABsPWs2cUr4rHOk/ZoYISJl3CjxFufDbxoC/6nyozwFU+pTqUeNri32JrnEiFSQwII5B2P2rX43qpYZ8JH+IDIFbtmK83VChO1xe5O3vWplhQ/Myqbb3IG3uayM7piypKalpmthdSeLHg1tGJ6OyZmmWVgQiXIJ7zxt4gXreVTR9X4MtoE6XvYchb+Aa2k/eq+TqxRmKxCUdl2eki3/l1EAXte9rd9quYeLHEr4J7KmXlSyrObWjSYjCq4s6hh5/8ANqjwZNEhuE38yT+pr1wePSVS0bBgGZSR4qbEfevmPNImMgDj+EbSd2na+5PlUsqKpy5yim/norqycVpPsSSaA1mc56ow0uGxCRTKzmGSw3F7A8Eize1TsszKOHAwPM6ovZpux8h9zUxwXNKgZbn0GIJEMiuRyu4Yf4SAaj4jq3Cp9cyj5mW297psdrXsPHigLelU+Z9QxLhWmSVbFWCMNwXsbD1uO+vDIupo3wSSzSrdVUSMdrORxawF/IUBf0qqwfU+HmuIpA7AE6BcMbb7KQCfavPpbtjCZMQW1yOzhG/qKdgtu7YX96AuaVHwWPjmUtGwYBmUkdzLsRUebP4ELhpACjqjXvsz7qOO8UBYUqpg6rwrydms6F72AvsTxYHgn0NMI/8ATJ74gtZEPYEbR377+dr+/pQFtSqePq7CM+gTpqJsObE+Aa1ifepOOz6CFissqowUOQ39knSPXccc0BPpUDLM9gxF+xkV7cgbEeoO9KApegYQ+HadrNLNI5djzsSAPIDwqjzDBLFJmixgBexRrDgFtzbw3r0zrMpMrlZYCrxzEuEcH5GPNiDuPKo64ZtOYGR9bvho3LWtu92sBfYC1qAtnUdvlP8AdP8A5cVafN8D20EkQbSXQrfwv+1Z14v4+Vb8Ryf5cf8ApWkzTDNJC6pI0TEbOvII3oDKLjTh4VgzDCjsQAvaoA8e2wLDlT58+VTCF/8A14tNtP4Ta3FtTWt7VnB1HiMY/wCBkZAGOlpQnzEDf6dVgTatLHgwmaRKvCYPSPRWIFAffQv/AG8v8xN/7VmMw+bETwk2SbHwo/mtibe9Sc5zeTK5nSEq8crGQK4PyF+bEHcXFWeF6WEuDdnkPbTOJu1Atpdfpst+Bv399AWHV2WRtgJQVUCNCyWAGkoLi3h4e9ZiDGH8ThrwyTiLCRsiIAbM9rvY/b2qLN1JPjI5sO7Kojjd2ZV3fsgWt9VlBIHFXmOwJjwuHxkT6ZYYEBuLq6EA6SLjvPNAfGLmlmxWGljwc0TpIA7sAAY22YGx8L81O6LwKf0qQqC7YmVSSN7KRYelyT71A6ZzyfMJgzP2McRDGOMEayO5mJ+nyq46OW0eI/mpv1FAVeEhCNmsagBAuoKOAWRybDur8TJXny7BNFoLxCOQI/0vYcGveOL+Nmu/KL+cbGvJjLFlmFmhlKGKJSVtdXBA2Iv+dATMFnEb4iNMVhuwxAv2bMAVJtY6HHlfatPWC6dzB8yxCSTaUXDnUqIOWPeWJ9Nq3tAZnoP/AKEv8zN+orNdQxhnxang4zDA+6uKk5zmsmVzOkOl45mMgVx9DNzYg7javrG5TbBrKz6pJ8TDI7WsNyQABfYC5oC96xy6MZfKAijs0ulgBpKkWt4Vks6xTa8RubyRYJGPfZxc/e1vetv1it8BiP7tvy3qgwmSriJ8TE5IDYbDC45BAuCPQigNHmGSQnCPDoUIIyBsNrDY+t971kOkrYjFYd5hqZcECNW+6SSRg+Z0/rXknUWJmk/AF1FyY2mCnUVGx21WBI760OX5csOZKibKmCVQPR27/GgKX4ljsZIZIv4bsrqzLsSBpO9uaV9/FWO4w/8Aj/8Amv2gP//Z">
            <a:extLst>
              <a:ext uri="{FF2B5EF4-FFF2-40B4-BE49-F238E27FC236}">
                <a16:creationId xmlns:a16="http://schemas.microsoft.com/office/drawing/2014/main" id="{AE1545BE-F813-6F4B-986E-EA0FB0F65A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IE" altLang="en-US" sz="1800"/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74203C44-BB3C-834F-8A2A-E6CAED41A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3419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1310B9F5-29FC-A34E-B517-78FFA0431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/>
              <a:t>The Government</a:t>
            </a:r>
            <a:endParaRPr lang="en-US" altLang="en-US"/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A4A4012C-E327-6E4B-8AE0-6BF0467FF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19625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IE" altLang="en-US" sz="2400"/>
              <a:t>15 members of cabinet – head up 19 departments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/>
              <a:t>Currently 20 Ministers of State – junior ministers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/>
              <a:t>3 Super Juniors attend Cabinet but can’t vote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/>
              <a:t>Cabinet usually meets once a week – 10 am on Tuesday mornings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/>
              <a:t>Initiate and drive legislation – key focus for decision-making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/>
              <a:t>Decisions based on memoranda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/>
              <a:t>Discussions are confidential</a:t>
            </a:r>
            <a:endParaRPr lang="en-US" altLang="en-US" sz="2400"/>
          </a:p>
        </p:txBody>
      </p:sp>
      <p:sp>
        <p:nvSpPr>
          <p:cNvPr id="25603" name="AutoShape 7" descr="Image result for pictures of current irish government">
            <a:extLst>
              <a:ext uri="{FF2B5EF4-FFF2-40B4-BE49-F238E27FC236}">
                <a16:creationId xmlns:a16="http://schemas.microsoft.com/office/drawing/2014/main" id="{E7DDBBA1-D4EA-A643-9C02-E19459E3F8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25604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D2F16BB-164A-AD4F-9BC9-681E41A1B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00200"/>
            <a:ext cx="36607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E83C446-A258-AE49-BE9A-217A99DAB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/>
              <a:t>Civil Servants or Ministers</a:t>
            </a:r>
            <a:endParaRPr lang="en-GB" altLang="en-US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F857D1AB-9602-5243-9827-C66EE7069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59488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altLang="en-US" sz="2400"/>
              <a:t>Formal political responsibility lies with Ministers 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/>
              <a:t>Day-to-day matters dealt with by civil/public servants – very like British system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/>
              <a:t>Tasked with advising, preparing policy/legislation and implementing decisions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/>
              <a:t>Act as filters on policy matters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/>
              <a:t>Can also be key decision makers – more with some Ministers than others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/>
              <a:t>Important role can be played by Ministers of State too</a:t>
            </a:r>
            <a:endParaRPr lang="en-GB" altLang="en-US" sz="2400"/>
          </a:p>
        </p:txBody>
      </p:sp>
      <p:pic>
        <p:nvPicPr>
          <p:cNvPr id="26627" name="Picture 6" descr="http://2.bp.blogspot.com/-X84ltjS5GOw/T3tis87zLiI/AAAAAAAAETI/cHQlxXLWyiA/s1600/11-yes-prime-minister1.jpg">
            <a:extLst>
              <a:ext uri="{FF2B5EF4-FFF2-40B4-BE49-F238E27FC236}">
                <a16:creationId xmlns:a16="http://schemas.microsoft.com/office/drawing/2014/main" id="{F5841897-FF09-ED4D-BC65-CE79E88A1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133600"/>
            <a:ext cx="265747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026">
            <a:extLst>
              <a:ext uri="{FF2B5EF4-FFF2-40B4-BE49-F238E27FC236}">
                <a16:creationId xmlns:a16="http://schemas.microsoft.com/office/drawing/2014/main" id="{4C861428-A892-2347-9717-57688516B5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IE" altLang="en-US"/>
              <a:t>Government Very Secretive</a:t>
            </a:r>
            <a:endParaRPr lang="en-GB" altLang="en-US"/>
          </a:p>
        </p:txBody>
      </p:sp>
      <p:sp>
        <p:nvSpPr>
          <p:cNvPr id="27650" name="Rectangle 1027">
            <a:extLst>
              <a:ext uri="{FF2B5EF4-FFF2-40B4-BE49-F238E27FC236}">
                <a16:creationId xmlns:a16="http://schemas.microsoft.com/office/drawing/2014/main" id="{A4EBFE8F-F6CA-7846-849B-8405EB0227D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5267325" cy="4646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altLang="en-US" sz="2400"/>
              <a:t>Oireachtas open to scrutiny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/>
              <a:t>Government is not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/>
              <a:t>Cabinet confidentiality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/>
              <a:t>Introduced Freedom of Information in 1990s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/>
              <a:t>Had been reduced – last Government strengthened it again 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/>
              <a:t>Much policy-making done behind closed doors or in side meetings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/>
              <a:t>Finance Bill – many changes seem to emerge from nowhere</a:t>
            </a:r>
            <a:endParaRPr lang="en-GB" altLang="en-US" sz="2400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881F583D-C79A-3744-877A-94739CF0D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989138"/>
            <a:ext cx="32512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AF733B3-557E-884C-961C-4B2937204F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IE" altLang="en-US"/>
              <a:t>Evolving System</a:t>
            </a:r>
            <a:endParaRPr lang="en-GB" altLang="en-US"/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E3C19DBF-9845-0F48-A8AF-2CB718EFE7B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54102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IE" altLang="en-US" sz="2000"/>
              <a:t>Significant changes in operation of Government since 1990s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000"/>
              <a:t>Ongoing coalition governments eager to keep cohesion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000"/>
              <a:t>Avoid rows encountered by Albert Reynolds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000"/>
              <a:t>Memoranda circulated at draft stage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000"/>
              <a:t>Key policy issues signed off by Leaders and relevant Ministers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000"/>
              <a:t>Key role for Programme Managers and Advisors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000"/>
              <a:t>Office of Tánaiste has been reinstated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000"/>
              <a:t>Green Leader has office in Dept of Taoiseach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000"/>
              <a:t>Act as political buffers and drivers of change</a:t>
            </a:r>
            <a:endParaRPr lang="en-GB" altLang="en-US" sz="2000"/>
          </a:p>
        </p:txBody>
      </p:sp>
      <p:pic>
        <p:nvPicPr>
          <p:cNvPr id="28675" name="Picture 6" descr="http://blogs.sundaymercury.net/weirdscience/evolution-1.jpg">
            <a:extLst>
              <a:ext uri="{FF2B5EF4-FFF2-40B4-BE49-F238E27FC236}">
                <a16:creationId xmlns:a16="http://schemas.microsoft.com/office/drawing/2014/main" id="{CF3B05CD-321F-9D42-80B9-AC8F849D1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89138"/>
            <a:ext cx="32766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026">
            <a:extLst>
              <a:ext uri="{FF2B5EF4-FFF2-40B4-BE49-F238E27FC236}">
                <a16:creationId xmlns:a16="http://schemas.microsoft.com/office/drawing/2014/main" id="{838251E0-CDE6-EC42-9070-E840AF874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/>
              <a:t>Role of Parliament</a:t>
            </a:r>
            <a:endParaRPr lang="en-GB" altLang="en-US"/>
          </a:p>
        </p:txBody>
      </p:sp>
      <p:sp>
        <p:nvSpPr>
          <p:cNvPr id="29698" name="Rectangle 1027">
            <a:extLst>
              <a:ext uri="{FF2B5EF4-FFF2-40B4-BE49-F238E27FC236}">
                <a16:creationId xmlns:a16="http://schemas.microsoft.com/office/drawing/2014/main" id="{48B76916-50E6-EB48-9F32-A88BCD0C3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06963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IE" altLang="en-US" sz="2400"/>
              <a:t>In most European countries seen to have secondary role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/>
              <a:t>Changing face of Irish electoral politics since 1980s means bigger role for Parliament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/>
              <a:t>Big parties dependent on independents and smaller coalition parties – input into policy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/>
              <a:t>Government backbenchers can play important role in providing access and input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/>
              <a:t>Delegations and parliamentary party meetings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400"/>
              <a:t>Use of clinic cases</a:t>
            </a:r>
            <a:endParaRPr lang="en-GB" altLang="en-US" sz="2400"/>
          </a:p>
        </p:txBody>
      </p:sp>
      <p:pic>
        <p:nvPicPr>
          <p:cNvPr id="29699" name="Picture 1024">
            <a:extLst>
              <a:ext uri="{FF2B5EF4-FFF2-40B4-BE49-F238E27FC236}">
                <a16:creationId xmlns:a16="http://schemas.microsoft.com/office/drawing/2014/main" id="{C3FBF501-21BC-0B46-AAEE-801F7F0C8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3"/>
          <a:stretch>
            <a:fillRect/>
          </a:stretch>
        </p:blipFill>
        <p:spPr bwMode="auto">
          <a:xfrm>
            <a:off x="5364163" y="2349500"/>
            <a:ext cx="3635375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37A1030D-FC81-684E-AD7B-23F5225473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IE" altLang="en-US"/>
              <a:t>Accountability and Debate</a:t>
            </a:r>
            <a:endParaRPr lang="en-US" altLang="en-US"/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EA50DC3D-78EB-FB48-94A7-0F7D0B0715A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762500" cy="4530725"/>
          </a:xfrm>
        </p:spPr>
        <p:txBody>
          <a:bodyPr/>
          <a:lstStyle/>
          <a:p>
            <a:pPr eaLnBrk="1" hangingPunct="1"/>
            <a:r>
              <a:rPr lang="en-IE" altLang="en-US" sz="2400"/>
              <a:t>Parliamentary Questions – hold ministers to account</a:t>
            </a:r>
          </a:p>
          <a:p>
            <a:pPr eaLnBrk="1" hangingPunct="1"/>
            <a:r>
              <a:rPr lang="en-IE" altLang="en-US" sz="2400"/>
              <a:t>Answers prepared by civil servants</a:t>
            </a:r>
          </a:p>
          <a:p>
            <a:pPr eaLnBrk="1" hangingPunct="1"/>
            <a:r>
              <a:rPr lang="en-IE" altLang="en-US" sz="2400"/>
              <a:t>Priority, oral or written</a:t>
            </a:r>
          </a:p>
          <a:p>
            <a:pPr eaLnBrk="1" hangingPunct="1"/>
            <a:r>
              <a:rPr lang="en-IE" altLang="en-US" sz="2400"/>
              <a:t>Debates on issues of current concern</a:t>
            </a:r>
          </a:p>
          <a:p>
            <a:pPr eaLnBrk="1" hangingPunct="1"/>
            <a:r>
              <a:rPr lang="en-IE" altLang="en-US" sz="2400"/>
              <a:t>Motions – express a view on a matter but not binding</a:t>
            </a:r>
          </a:p>
          <a:p>
            <a:pPr eaLnBrk="1" hangingPunct="1"/>
            <a:r>
              <a:rPr lang="en-IE" altLang="en-US" sz="2400"/>
              <a:t>Adjournment debates</a:t>
            </a:r>
            <a:endParaRPr lang="en-US" altLang="en-US" sz="2400"/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986FD08D-779F-A643-B205-4F4D9A507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76475"/>
            <a:ext cx="41005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4136D3DA-B8A4-454A-AB04-96798D25F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Stronger Role</a:t>
            </a:r>
            <a:endParaRPr lang="en-GB" altLang="en-US"/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A4DAD47C-385F-9F4A-BA2B-4AD800490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91063" cy="4983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IE" altLang="en-US" sz="2400"/>
              <a:t>Part of agreement for last Government was stronger Dáil</a:t>
            </a:r>
          </a:p>
          <a:p>
            <a:pPr>
              <a:lnSpc>
                <a:spcPct val="90000"/>
              </a:lnSpc>
            </a:pPr>
            <a:r>
              <a:rPr lang="en-IE" altLang="en-US" sz="2400"/>
              <a:t>More consultation and discussion</a:t>
            </a:r>
          </a:p>
          <a:p>
            <a:pPr>
              <a:lnSpc>
                <a:spcPct val="90000"/>
              </a:lnSpc>
            </a:pPr>
            <a:r>
              <a:rPr lang="en-IE" altLang="en-US" sz="2400"/>
              <a:t>Stronger powers:</a:t>
            </a:r>
          </a:p>
          <a:p>
            <a:pPr lvl="1">
              <a:lnSpc>
                <a:spcPct val="90000"/>
              </a:lnSpc>
            </a:pPr>
            <a:r>
              <a:rPr lang="en-IE" altLang="en-US" sz="2000"/>
              <a:t>Management of own Business; </a:t>
            </a:r>
          </a:p>
          <a:p>
            <a:pPr lvl="1">
              <a:lnSpc>
                <a:spcPct val="90000"/>
              </a:lnSpc>
            </a:pPr>
            <a:r>
              <a:rPr lang="en-IE" altLang="en-US" sz="2000"/>
              <a:t>Stronger Office of Parliamentary Legal Advisor;</a:t>
            </a:r>
          </a:p>
          <a:p>
            <a:pPr lvl="1">
              <a:lnSpc>
                <a:spcPct val="90000"/>
              </a:lnSpc>
            </a:pPr>
            <a:r>
              <a:rPr lang="en-IE" altLang="en-US" sz="2000"/>
              <a:t>Pre and post legislative scrutiny by Committees;</a:t>
            </a:r>
          </a:p>
          <a:p>
            <a:pPr lvl="1">
              <a:lnSpc>
                <a:spcPct val="90000"/>
              </a:lnSpc>
            </a:pPr>
            <a:r>
              <a:rPr lang="en-IE" altLang="en-US" sz="2000"/>
              <a:t>Scrutiny of Budgets – Parliamentary Budget Office;</a:t>
            </a:r>
          </a:p>
          <a:p>
            <a:pPr lvl="1">
              <a:lnSpc>
                <a:spcPct val="90000"/>
              </a:lnSpc>
            </a:pPr>
            <a:r>
              <a:rPr lang="en-IE" altLang="en-US" sz="2000"/>
              <a:t>Resources for Committees and members;</a:t>
            </a:r>
          </a:p>
          <a:p>
            <a:pPr lvl="1">
              <a:lnSpc>
                <a:spcPct val="90000"/>
              </a:lnSpc>
            </a:pPr>
            <a:r>
              <a:rPr lang="en-IE" altLang="en-US" sz="2000"/>
              <a:t>Changes to rules on groups.</a:t>
            </a:r>
          </a:p>
        </p:txBody>
      </p:sp>
      <p:pic>
        <p:nvPicPr>
          <p:cNvPr id="31747" name="Picture 2" descr="A person wearing a black shirt&#10;&#10;Description automatically generated">
            <a:extLst>
              <a:ext uri="{FF2B5EF4-FFF2-40B4-BE49-F238E27FC236}">
                <a16:creationId xmlns:a16="http://schemas.microsoft.com/office/drawing/2014/main" id="{CE04790B-1D5C-E945-9E6C-445F4B973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1773238"/>
            <a:ext cx="383381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26">
            <a:extLst>
              <a:ext uri="{FF2B5EF4-FFF2-40B4-BE49-F238E27FC236}">
                <a16:creationId xmlns:a16="http://schemas.microsoft.com/office/drawing/2014/main" id="{11ABBEAB-391D-3F47-92BC-FABF45894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z="3400"/>
              <a:t>Development of Parliamentary Committees</a:t>
            </a:r>
            <a:endParaRPr lang="en-GB" altLang="en-US" sz="3400"/>
          </a:p>
        </p:txBody>
      </p:sp>
      <p:sp>
        <p:nvSpPr>
          <p:cNvPr id="32770" name="Rectangle 1027">
            <a:extLst>
              <a:ext uri="{FF2B5EF4-FFF2-40B4-BE49-F238E27FC236}">
                <a16:creationId xmlns:a16="http://schemas.microsoft.com/office/drawing/2014/main" id="{00D8779D-FF9E-924D-A9D5-1EE56F50C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67325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IE" altLang="en-US" sz="2000"/>
              <a:t>Effective committees relatively new development</a:t>
            </a:r>
          </a:p>
          <a:p>
            <a:pPr>
              <a:lnSpc>
                <a:spcPct val="80000"/>
              </a:lnSpc>
            </a:pPr>
            <a:r>
              <a:rPr lang="en-IE" altLang="en-US" sz="2000"/>
              <a:t>23 Oireachtas Committees – powers being enhanced and more resources</a:t>
            </a:r>
          </a:p>
          <a:p>
            <a:pPr>
              <a:lnSpc>
                <a:spcPct val="80000"/>
              </a:lnSpc>
            </a:pPr>
            <a:r>
              <a:rPr lang="en-IE" altLang="en-US" sz="2000"/>
              <a:t>Chairs are powerful positions – consolation prizes</a:t>
            </a:r>
          </a:p>
          <a:p>
            <a:pPr>
              <a:lnSpc>
                <a:spcPct val="80000"/>
              </a:lnSpc>
            </a:pPr>
            <a:r>
              <a:rPr lang="en-IE" altLang="en-US" sz="2000"/>
              <a:t>Scrutinise ministers (and others) and review all legislation – Committee Stage</a:t>
            </a:r>
          </a:p>
          <a:p>
            <a:pPr>
              <a:lnSpc>
                <a:spcPct val="80000"/>
              </a:lnSpc>
            </a:pPr>
            <a:r>
              <a:rPr lang="en-IE" altLang="en-US" sz="2000"/>
              <a:t>Can hold hearings on issues – platforms to raise important points 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000"/>
              <a:t>Nature of debate less confrontational, more collegiate – Ministers open to amendments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000"/>
              <a:t>Shortage of expert research support leaves need for outside advice and expertise</a:t>
            </a:r>
          </a:p>
        </p:txBody>
      </p:sp>
      <p:pic>
        <p:nvPicPr>
          <p:cNvPr id="32771" name="Picture 6" descr="http://s1.jrnl.ie/media/2012/07/Committee-room.jpg">
            <a:extLst>
              <a:ext uri="{FF2B5EF4-FFF2-40B4-BE49-F238E27FC236}">
                <a16:creationId xmlns:a16="http://schemas.microsoft.com/office/drawing/2014/main" id="{D9529503-19A5-6040-908C-A6845DB80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1417638"/>
            <a:ext cx="32893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48B371FB-F6C3-2743-BC80-E54B8D4E1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Local Authorities</a:t>
            </a: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A3028353-A225-3648-BFF2-B0E3C9BB53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1628775"/>
            <a:ext cx="4619625" cy="4954588"/>
          </a:xfrm>
        </p:spPr>
        <p:txBody>
          <a:bodyPr/>
          <a:lstStyle/>
          <a:p>
            <a:r>
              <a:rPr lang="en-US" altLang="en-US" sz="2400"/>
              <a:t>31 councils around the country for 26 counties</a:t>
            </a:r>
          </a:p>
          <a:p>
            <a:r>
              <a:rPr lang="en-US" altLang="en-US" sz="2400"/>
              <a:t>Elected for new five-year term last year</a:t>
            </a:r>
          </a:p>
          <a:p>
            <a:r>
              <a:rPr lang="en-US" altLang="en-US" sz="2400"/>
              <a:t>Responsible (ish) for:</a:t>
            </a:r>
          </a:p>
          <a:p>
            <a:pPr lvl="1"/>
            <a:r>
              <a:rPr lang="en-US" altLang="en-US" sz="2000"/>
              <a:t>Housing; </a:t>
            </a:r>
          </a:p>
          <a:p>
            <a:pPr lvl="1"/>
            <a:r>
              <a:rPr lang="en-US" altLang="en-US" sz="2000"/>
              <a:t>Roads/traffic; </a:t>
            </a:r>
          </a:p>
          <a:p>
            <a:pPr lvl="1"/>
            <a:r>
              <a:rPr lang="en-US" altLang="en-US" sz="2000"/>
              <a:t>Planning; </a:t>
            </a:r>
          </a:p>
          <a:p>
            <a:pPr lvl="1"/>
            <a:r>
              <a:rPr lang="en-US" altLang="en-US" sz="2000"/>
              <a:t>Waste; </a:t>
            </a:r>
          </a:p>
          <a:p>
            <a:pPr lvl="1"/>
            <a:r>
              <a:rPr lang="en-US" altLang="en-US" sz="2000"/>
              <a:t>Recreation;</a:t>
            </a:r>
          </a:p>
          <a:p>
            <a:pPr lvl="1"/>
            <a:r>
              <a:rPr lang="en-US" altLang="en-US" sz="2000"/>
              <a:t>Environmental protection;</a:t>
            </a:r>
          </a:p>
          <a:p>
            <a:pPr lvl="1"/>
            <a:r>
              <a:rPr lang="en-US" altLang="en-US" sz="2000"/>
              <a:t>Economic and community development.</a:t>
            </a:r>
          </a:p>
        </p:txBody>
      </p:sp>
      <p:pic>
        <p:nvPicPr>
          <p:cNvPr id="3379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A723CEA-0E70-344A-B82B-0315DE0AA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2133600"/>
            <a:ext cx="378618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DA407189-9EE6-CA4A-BCF6-66B4AA225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Weakened Sector</a:t>
            </a: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D2DB6CCA-5AF5-1244-B3C3-0D5638E71C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4546600" cy="4964112"/>
          </a:xfrm>
        </p:spPr>
        <p:txBody>
          <a:bodyPr/>
          <a:lstStyle/>
          <a:p>
            <a:r>
              <a:rPr lang="en-US" altLang="en-US" sz="1600"/>
              <a:t>Weakest local government in Europe</a:t>
            </a:r>
          </a:p>
          <a:p>
            <a:r>
              <a:rPr lang="en-US" altLang="en-US" sz="1600"/>
              <a:t>Other countries LAs look after education, health and social care</a:t>
            </a:r>
          </a:p>
          <a:p>
            <a:r>
              <a:rPr lang="en-US" altLang="en-US" sz="1600"/>
              <a:t>More power with executive rather than members – past abuse</a:t>
            </a:r>
          </a:p>
          <a:p>
            <a:r>
              <a:rPr lang="en-US" altLang="en-US" sz="1600"/>
              <a:t>Employment of staff, planning permission, housing allocation, contracts are executive roles</a:t>
            </a:r>
          </a:p>
          <a:p>
            <a:r>
              <a:rPr lang="en-US" altLang="en-US" sz="1600"/>
              <a:t>Other roles with Councillors</a:t>
            </a:r>
          </a:p>
          <a:p>
            <a:r>
              <a:rPr lang="en-US" altLang="en-US" sz="1600"/>
              <a:t>Since abolition of rates in 1977 most LA  funding comes from central government – weakens its hand</a:t>
            </a:r>
          </a:p>
          <a:p>
            <a:r>
              <a:rPr lang="en-US" altLang="en-US" sz="1600"/>
              <a:t>Apart from LPT, commercial rates and development levies</a:t>
            </a:r>
          </a:p>
          <a:p>
            <a:r>
              <a:rPr lang="en-US" altLang="en-US" sz="1600"/>
              <a:t>Councils meet once a month – evening time or afternoon</a:t>
            </a:r>
          </a:p>
          <a:p>
            <a:r>
              <a:rPr lang="en-US" altLang="en-US" sz="1600"/>
              <a:t>Most work done through area committees and SPCs – allow for community involvement</a:t>
            </a:r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34819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0312093A-CD2D-3344-AE7B-7DECCF306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00200"/>
            <a:ext cx="39243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C3AD46B-D41D-784B-B87E-218F34AC8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Connecting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F0FF32C8-4283-E547-A090-A58BF9B875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7838" y="1417638"/>
            <a:ext cx="4670425" cy="5068887"/>
          </a:xfrm>
        </p:spPr>
        <p:txBody>
          <a:bodyPr/>
          <a:lstStyle/>
          <a:p>
            <a:r>
              <a:rPr lang="en-US" altLang="en-US" sz="2400"/>
              <a:t>Twitter handle</a:t>
            </a:r>
          </a:p>
          <a:p>
            <a:pPr lvl="1"/>
            <a:r>
              <a:rPr lang="en-US" altLang="en-US" sz="2400"/>
              <a:t>@patmontague</a:t>
            </a:r>
          </a:p>
          <a:p>
            <a:r>
              <a:rPr lang="en-US" altLang="en-US" sz="2400"/>
              <a:t>Email address</a:t>
            </a:r>
          </a:p>
          <a:p>
            <a:pPr lvl="1"/>
            <a:r>
              <a:rPr lang="en-US" altLang="en-US" sz="2400">
                <a:hlinkClick r:id="rId2"/>
              </a:rPr>
              <a:t>pat@montaguecomms.ie</a:t>
            </a:r>
            <a:endParaRPr lang="en-US" altLang="en-US" sz="2400"/>
          </a:p>
          <a:p>
            <a:r>
              <a:rPr lang="en-US" altLang="en-US" sz="2400"/>
              <a:t>Website</a:t>
            </a:r>
          </a:p>
          <a:p>
            <a:pPr lvl="1"/>
            <a:r>
              <a:rPr lang="en-US" altLang="en-US" sz="2400">
                <a:hlinkClick r:id="rId3"/>
              </a:rPr>
              <a:t>www.montaguecomms.ie</a:t>
            </a:r>
            <a:endParaRPr lang="en-US" altLang="en-US" sz="2400"/>
          </a:p>
          <a:p>
            <a:pPr lvl="1"/>
            <a:endParaRPr lang="en-US" altLang="en-US" sz="2400"/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6669A1F9-3D67-BF48-8393-47A24FB6D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28775"/>
            <a:ext cx="39020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2BF2C991-364E-6A4F-A204-42FBEF41EC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What is Lobbying?</a:t>
            </a:r>
            <a:endParaRPr lang="en-US" altLang="en-US"/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F0B07C29-5578-8745-B614-37850BC46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91288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IE" altLang="en-US" sz="2400"/>
              <a:t>Engaging with politicians and unelected officials</a:t>
            </a:r>
          </a:p>
          <a:p>
            <a:pPr>
              <a:lnSpc>
                <a:spcPct val="90000"/>
              </a:lnSpc>
            </a:pPr>
            <a:r>
              <a:rPr lang="en-IE" altLang="en-US" sz="2400"/>
              <a:t>In the lobby of parliament or chamber</a:t>
            </a:r>
          </a:p>
          <a:p>
            <a:pPr>
              <a:lnSpc>
                <a:spcPct val="90000"/>
              </a:lnSpc>
            </a:pPr>
            <a:r>
              <a:rPr lang="en-IE" altLang="en-US" sz="2400"/>
              <a:t>There are limits on what is up for grabs</a:t>
            </a:r>
          </a:p>
          <a:p>
            <a:pPr>
              <a:lnSpc>
                <a:spcPct val="90000"/>
              </a:lnSpc>
            </a:pPr>
            <a:r>
              <a:rPr lang="en-IE" altLang="en-US" sz="2400"/>
              <a:t>Vast bulk of Budget based on last year’s Budget</a:t>
            </a:r>
          </a:p>
          <a:p>
            <a:pPr>
              <a:lnSpc>
                <a:spcPct val="90000"/>
              </a:lnSpc>
            </a:pPr>
            <a:r>
              <a:rPr lang="en-IE" altLang="en-US" sz="2400"/>
              <a:t>Financial constraints – EU Budget Rules</a:t>
            </a:r>
          </a:p>
          <a:p>
            <a:pPr>
              <a:lnSpc>
                <a:spcPct val="90000"/>
              </a:lnSpc>
            </a:pPr>
            <a:r>
              <a:rPr lang="en-IE" altLang="en-US" sz="2400"/>
              <a:t>More and more competing interests – becoming increasingly professionalised</a:t>
            </a:r>
          </a:p>
          <a:p>
            <a:pPr>
              <a:lnSpc>
                <a:spcPct val="90000"/>
              </a:lnSpc>
            </a:pPr>
            <a:r>
              <a:rPr lang="en-IE" altLang="en-US" sz="2400"/>
              <a:t>Varying degrees of power – members, ideology, personal relations</a:t>
            </a:r>
          </a:p>
        </p:txBody>
      </p:sp>
      <p:pic>
        <p:nvPicPr>
          <p:cNvPr id="35843" name="Picture 7">
            <a:extLst>
              <a:ext uri="{FF2B5EF4-FFF2-40B4-BE49-F238E27FC236}">
                <a16:creationId xmlns:a16="http://schemas.microsoft.com/office/drawing/2014/main" id="{5A6DFEA8-2110-3542-AFDE-BCE8A899A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989138"/>
            <a:ext cx="172720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AD1D2FFA-DB81-1E4A-9A95-7B360B1AD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Regulation of Lobbying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59E56D18-B051-FD4E-A271-57A907A68F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35525" cy="4997450"/>
          </a:xfrm>
        </p:spPr>
        <p:txBody>
          <a:bodyPr/>
          <a:lstStyle/>
          <a:p>
            <a:r>
              <a:rPr lang="en-US" altLang="en-US" sz="2400"/>
              <a:t>Regulation of Lobbying Act came into force in 2015</a:t>
            </a:r>
          </a:p>
          <a:p>
            <a:r>
              <a:rPr lang="en-US" altLang="en-US" sz="2400"/>
              <a:t>Three Step Test -- www.lobbying.ie</a:t>
            </a:r>
          </a:p>
          <a:p>
            <a:pPr lvl="1"/>
            <a:r>
              <a:rPr lang="en-US" altLang="en-US" sz="2000"/>
              <a:t>Are people being paid to lobby for organisation – employees or consultants</a:t>
            </a:r>
          </a:p>
          <a:p>
            <a:pPr lvl="1"/>
            <a:r>
              <a:rPr lang="en-US" altLang="en-US" sz="2000"/>
              <a:t>Relevant matter – policy, law, funding</a:t>
            </a:r>
          </a:p>
          <a:p>
            <a:pPr lvl="1"/>
            <a:r>
              <a:rPr lang="en-US" altLang="en-US" sz="2000"/>
              <a:t>Communicating with DPOs</a:t>
            </a:r>
          </a:p>
          <a:p>
            <a:r>
              <a:rPr lang="en-US" altLang="en-US" sz="2400"/>
              <a:t>If so, have to register – board decision</a:t>
            </a:r>
          </a:p>
          <a:p>
            <a:r>
              <a:rPr lang="en-US" altLang="en-US" sz="2400"/>
              <a:t>Make returns three times a year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695B0B55-9E54-D64D-B340-B2C2E6AF3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490913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2">
            <a:extLst>
              <a:ext uri="{FF2B5EF4-FFF2-40B4-BE49-F238E27FC236}">
                <a16:creationId xmlns:a16="http://schemas.microsoft.com/office/drawing/2014/main" id="{97A6C004-2B5F-994E-BB42-0721EE26779A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0" y="0"/>
            <a:chExt cx="853" cy="124"/>
          </a:xfrm>
        </p:grpSpPr>
        <p:sp>
          <p:nvSpPr>
            <p:cNvPr id="37893" name="AutoShape 3">
              <a:extLst>
                <a:ext uri="{FF2B5EF4-FFF2-40B4-BE49-F238E27FC236}">
                  <a16:creationId xmlns:a16="http://schemas.microsoft.com/office/drawing/2014/main" id="{15DF6E6D-C7F7-5045-A63E-FE5896829D7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248" tIns="72248" rIns="72248" bIns="72248" anchor="ctr"/>
            <a:lstStyle/>
            <a:p>
              <a:endParaRPr lang="en-US"/>
            </a:p>
          </p:txBody>
        </p:sp>
        <p:sp>
          <p:nvSpPr>
            <p:cNvPr id="37894" name="AutoShape 4">
              <a:extLst>
                <a:ext uri="{FF2B5EF4-FFF2-40B4-BE49-F238E27FC236}">
                  <a16:creationId xmlns:a16="http://schemas.microsoft.com/office/drawing/2014/main" id="{77FA09D1-8D47-5148-A28C-4FE90AB978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248" tIns="72248" rIns="72248" bIns="72248" anchor="ctr"/>
            <a:lstStyle/>
            <a:p>
              <a:endParaRPr lang="en-US"/>
            </a:p>
          </p:txBody>
        </p:sp>
        <p:sp>
          <p:nvSpPr>
            <p:cNvPr id="37895" name="AutoShape 5">
              <a:extLst>
                <a:ext uri="{FF2B5EF4-FFF2-40B4-BE49-F238E27FC236}">
                  <a16:creationId xmlns:a16="http://schemas.microsoft.com/office/drawing/2014/main" id="{9EF22052-C8A3-644C-88B3-B7B5F5C23C2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2248" tIns="72248" rIns="72248" bIns="72248" anchor="ctr"/>
            <a:lstStyle/>
            <a:p>
              <a:endParaRPr lang="en-US"/>
            </a:p>
          </p:txBody>
        </p:sp>
        <p:sp>
          <p:nvSpPr>
            <p:cNvPr id="37896" name="AutoShape 6">
              <a:extLst>
                <a:ext uri="{FF2B5EF4-FFF2-40B4-BE49-F238E27FC236}">
                  <a16:creationId xmlns:a16="http://schemas.microsoft.com/office/drawing/2014/main" id="{0F25C857-5CC5-BE41-9637-4A41267B38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7897" name="AutoShape 7">
              <a:extLst>
                <a:ext uri="{FF2B5EF4-FFF2-40B4-BE49-F238E27FC236}">
                  <a16:creationId xmlns:a16="http://schemas.microsoft.com/office/drawing/2014/main" id="{2E0B6515-3C0C-AF45-A9AC-B3BED6C5F1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37890" name="Rectangle 8">
            <a:extLst>
              <a:ext uri="{FF2B5EF4-FFF2-40B4-BE49-F238E27FC236}">
                <a16:creationId xmlns:a16="http://schemas.microsoft.com/office/drawing/2014/main" id="{889ADF41-239B-CE48-9ED6-9C224049CD8E}"/>
              </a:ext>
            </a:extLst>
          </p:cNvPr>
          <p:cNvSpPr>
            <a:spLocks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lIns="88896" tIns="50798" rIns="88896" bIns="50798" anchor="b"/>
          <a:lstStyle/>
          <a:p>
            <a:pPr defTabSz="1300163"/>
            <a:r>
              <a:rPr lang="en-GB" altLang="en-US" sz="3600">
                <a:cs typeface="Arial" panose="020B0604020202020204" pitchFamily="34" charset="0"/>
                <a:sym typeface="Arial" panose="020B0604020202020204" pitchFamily="34" charset="0"/>
              </a:rPr>
              <a:t>Accessible Playing Pitch</a:t>
            </a:r>
            <a:endParaRPr lang="en-GB" altLang="en-US" sz="3600"/>
          </a:p>
        </p:txBody>
      </p:sp>
      <p:sp>
        <p:nvSpPr>
          <p:cNvPr id="37891" name="Rectangle 9">
            <a:extLst>
              <a:ext uri="{FF2B5EF4-FFF2-40B4-BE49-F238E27FC236}">
                <a16:creationId xmlns:a16="http://schemas.microsoft.com/office/drawing/2014/main" id="{0B028492-59C2-D046-B926-9DE258926C2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57200" y="1196975"/>
            <a:ext cx="5483225" cy="5356225"/>
          </a:xfrm>
        </p:spPr>
        <p:txBody>
          <a:bodyPr lIns="88896" tIns="50798" rIns="88896" bIns="50798"/>
          <a:lstStyle/>
          <a:p>
            <a:pPr marL="258763" indent="-258763" defTabSz="1300163">
              <a:lnSpc>
                <a:spcPct val="80000"/>
              </a:lnSpc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Ireland’s political system very localised – multi-seat constituencies </a:t>
            </a:r>
          </a:p>
          <a:p>
            <a:pPr marL="258763" indent="-258763" defTabSz="1300163">
              <a:lnSpc>
                <a:spcPct val="80000"/>
              </a:lnSpc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Most TDs and Councillors live in constituencies – hold clinics or attend meetings of local groups</a:t>
            </a:r>
          </a:p>
          <a:p>
            <a:pPr marL="258763" indent="-258763" defTabSz="1300163">
              <a:lnSpc>
                <a:spcPct val="80000"/>
              </a:lnSpc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What's happening in local areas is extremely important</a:t>
            </a:r>
          </a:p>
          <a:p>
            <a:pPr marL="258763" indent="-258763" defTabSz="1300163">
              <a:lnSpc>
                <a:spcPct val="80000"/>
              </a:lnSpc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Irish political system relatively accessible – many points of access</a:t>
            </a:r>
          </a:p>
          <a:p>
            <a:pPr marL="258763" indent="-258763" defTabSz="1300163">
              <a:lnSpc>
                <a:spcPct val="80000"/>
              </a:lnSpc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For example TDs often put down PQs in response to local representations</a:t>
            </a:r>
          </a:p>
          <a:p>
            <a:pPr marL="258763" indent="-258763" defTabSz="1300163">
              <a:lnSpc>
                <a:spcPct val="80000"/>
              </a:lnSpc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Your case needs to be communicated ‘on the ground’</a:t>
            </a:r>
          </a:p>
          <a:p>
            <a:pPr marL="258763" indent="-258763" defTabSz="1300163">
              <a:lnSpc>
                <a:spcPct val="80000"/>
              </a:lnSpc>
              <a:buClr>
                <a:srgbClr val="CCCCFF"/>
              </a:buClr>
              <a:buFont typeface="Wingdings" pitchFamily="2" charset="2"/>
              <a:buChar char="•"/>
            </a:pPr>
            <a:r>
              <a:rPr lang="en-GB" altLang="en-US" sz="2400">
                <a:cs typeface="Arial" panose="020B0604020202020204" pitchFamily="34" charset="0"/>
                <a:sym typeface="Arial" panose="020B0604020202020204" pitchFamily="34" charset="0"/>
              </a:rPr>
              <a:t>Will make more impact than national representations on their own</a:t>
            </a:r>
            <a:endParaRPr lang="en-GB" altLang="en-US" sz="2400"/>
          </a:p>
        </p:txBody>
      </p:sp>
      <p:pic>
        <p:nvPicPr>
          <p:cNvPr id="37892" name="Picture 12" descr="image8">
            <a:extLst>
              <a:ext uri="{FF2B5EF4-FFF2-40B4-BE49-F238E27FC236}">
                <a16:creationId xmlns:a16="http://schemas.microsoft.com/office/drawing/2014/main" id="{9685EF31-9F0B-5D44-96A3-79BD01322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79613"/>
            <a:ext cx="2665413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C7C7FE23-F080-2146-8766-823C1B743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Not a Level Playing Pitch </a:t>
            </a:r>
            <a:endParaRPr lang="en-US" altLang="en-US"/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325EB050-7E1A-434E-9635-67DE5AA27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5770563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IE" altLang="en-US" sz="2000"/>
              <a:t>Very competitive environment – ltd resources</a:t>
            </a:r>
          </a:p>
          <a:p>
            <a:pPr>
              <a:lnSpc>
                <a:spcPct val="90000"/>
              </a:lnSpc>
            </a:pPr>
            <a:r>
              <a:rPr lang="en-IE" altLang="en-US" sz="2000"/>
              <a:t>Some groups have more access and influence</a:t>
            </a:r>
          </a:p>
          <a:p>
            <a:pPr>
              <a:lnSpc>
                <a:spcPct val="90000"/>
              </a:lnSpc>
            </a:pPr>
            <a:r>
              <a:rPr lang="en-IE" altLang="en-US" sz="2000"/>
              <a:t>Many policymakers (civil servants) challenge advocacy role of NGOs – funding constraints</a:t>
            </a:r>
          </a:p>
          <a:p>
            <a:pPr>
              <a:lnSpc>
                <a:spcPct val="90000"/>
              </a:lnSpc>
            </a:pPr>
            <a:r>
              <a:rPr lang="en-IE" altLang="en-US" sz="2000"/>
              <a:t>Key impact criterion – political power</a:t>
            </a:r>
          </a:p>
          <a:p>
            <a:pPr lvl="1">
              <a:lnSpc>
                <a:spcPct val="90000"/>
              </a:lnSpc>
            </a:pPr>
            <a:r>
              <a:rPr lang="en-IE" altLang="en-US" sz="2000"/>
              <a:t>Social partners</a:t>
            </a:r>
          </a:p>
          <a:p>
            <a:pPr lvl="1">
              <a:lnSpc>
                <a:spcPct val="90000"/>
              </a:lnSpc>
            </a:pPr>
            <a:r>
              <a:rPr lang="en-IE" altLang="en-US" sz="2000"/>
              <a:t>Significant commercial interests</a:t>
            </a:r>
          </a:p>
          <a:p>
            <a:pPr lvl="1">
              <a:lnSpc>
                <a:spcPct val="90000"/>
              </a:lnSpc>
            </a:pPr>
            <a:r>
              <a:rPr lang="en-IE" altLang="en-US" sz="2000"/>
              <a:t>Supporters of political process</a:t>
            </a:r>
          </a:p>
          <a:p>
            <a:pPr>
              <a:lnSpc>
                <a:spcPct val="90000"/>
              </a:lnSpc>
            </a:pPr>
            <a:r>
              <a:rPr lang="en-IE" altLang="en-US" sz="2000"/>
              <a:t>However, policymakers well-disposed to service providing organisations with national/local reach </a:t>
            </a:r>
          </a:p>
          <a:p>
            <a:pPr>
              <a:lnSpc>
                <a:spcPct val="90000"/>
              </a:lnSpc>
            </a:pPr>
            <a:r>
              <a:rPr lang="en-IE" altLang="en-US" sz="2000"/>
              <a:t>Very conscious of an organisation’s ‘mandate’ and extent to which they are ‘connected’</a:t>
            </a:r>
          </a:p>
          <a:p>
            <a:pPr>
              <a:lnSpc>
                <a:spcPct val="90000"/>
              </a:lnSpc>
            </a:pPr>
            <a:r>
              <a:rPr lang="en-IE" altLang="en-US" sz="2000"/>
              <a:t>Many examples of groups with limited power punching above their weight – CF sufferers</a:t>
            </a:r>
          </a:p>
          <a:p>
            <a:pPr>
              <a:lnSpc>
                <a:spcPct val="90000"/>
              </a:lnSpc>
            </a:pPr>
            <a:r>
              <a:rPr lang="en-IE" altLang="en-US" sz="2000"/>
              <a:t>Effective representation is the key</a:t>
            </a:r>
            <a:endParaRPr lang="en-US" altLang="en-US" sz="2000"/>
          </a:p>
        </p:txBody>
      </p:sp>
      <p:pic>
        <p:nvPicPr>
          <p:cNvPr id="38915" name="Picture 6" descr="http://blogwillis.zippykidcdn.com/wp-content/uploads/2012/07/unlevel-playing-field_645x400.jpg">
            <a:extLst>
              <a:ext uri="{FF2B5EF4-FFF2-40B4-BE49-F238E27FC236}">
                <a16:creationId xmlns:a16="http://schemas.microsoft.com/office/drawing/2014/main" id="{A928D465-0192-BA4C-BAD7-60EFDFE5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76475"/>
            <a:ext cx="29035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2">
            <a:extLst>
              <a:ext uri="{FF2B5EF4-FFF2-40B4-BE49-F238E27FC236}">
                <a16:creationId xmlns:a16="http://schemas.microsoft.com/office/drawing/2014/main" id="{997ADB75-4DDE-D04A-862A-5C1B8116A732}"/>
              </a:ext>
            </a:extLst>
          </p:cNvPr>
          <p:cNvGrpSpPr>
            <a:grpSpLocks/>
          </p:cNvGrpSpPr>
          <p:nvPr/>
        </p:nvGrpSpPr>
        <p:grpSpPr bwMode="auto">
          <a:xfrm>
            <a:off x="1946275" y="1085850"/>
            <a:ext cx="5711825" cy="830263"/>
            <a:chOff x="0" y="0"/>
            <a:chExt cx="853" cy="124"/>
          </a:xfrm>
        </p:grpSpPr>
        <p:sp>
          <p:nvSpPr>
            <p:cNvPr id="41989" name="AutoShape 3">
              <a:extLst>
                <a:ext uri="{FF2B5EF4-FFF2-40B4-BE49-F238E27FC236}">
                  <a16:creationId xmlns:a16="http://schemas.microsoft.com/office/drawing/2014/main" id="{84CFCC6A-233C-7743-BEA1-36223249753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4186" tIns="54186" rIns="54186" bIns="54186" anchor="ctr"/>
            <a:lstStyle/>
            <a:p>
              <a:endParaRPr lang="en-US"/>
            </a:p>
          </p:txBody>
        </p:sp>
        <p:sp>
          <p:nvSpPr>
            <p:cNvPr id="41990" name="AutoShape 4">
              <a:extLst>
                <a:ext uri="{FF2B5EF4-FFF2-40B4-BE49-F238E27FC236}">
                  <a16:creationId xmlns:a16="http://schemas.microsoft.com/office/drawing/2014/main" id="{5392E704-97A6-4842-A80F-0969DFC7AF8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4186" tIns="54186" rIns="54186" bIns="54186" anchor="ctr"/>
            <a:lstStyle/>
            <a:p>
              <a:endParaRPr lang="en-US"/>
            </a:p>
          </p:txBody>
        </p:sp>
        <p:sp>
          <p:nvSpPr>
            <p:cNvPr id="41991" name="AutoShape 5">
              <a:extLst>
                <a:ext uri="{FF2B5EF4-FFF2-40B4-BE49-F238E27FC236}">
                  <a16:creationId xmlns:a16="http://schemas.microsoft.com/office/drawing/2014/main" id="{F26C129E-7B51-FF4D-9477-5D8C5A843B3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4186" tIns="54186" rIns="54186" bIns="54186" anchor="ctr"/>
            <a:lstStyle/>
            <a:p>
              <a:endParaRPr lang="en-US"/>
            </a:p>
          </p:txBody>
        </p:sp>
        <p:sp>
          <p:nvSpPr>
            <p:cNvPr id="41992" name="AutoShape 6">
              <a:extLst>
                <a:ext uri="{FF2B5EF4-FFF2-40B4-BE49-F238E27FC236}">
                  <a16:creationId xmlns:a16="http://schemas.microsoft.com/office/drawing/2014/main" id="{FC351E77-84AB-B947-9E99-9CD01160CB8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1993" name="AutoShape 7">
              <a:extLst>
                <a:ext uri="{FF2B5EF4-FFF2-40B4-BE49-F238E27FC236}">
                  <a16:creationId xmlns:a16="http://schemas.microsoft.com/office/drawing/2014/main" id="{77CF3A46-57FE-6E40-AE77-0748C11365E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35842" name="Rectangle 8">
            <a:extLst>
              <a:ext uri="{FF2B5EF4-FFF2-40B4-BE49-F238E27FC236}">
                <a16:creationId xmlns:a16="http://schemas.microsoft.com/office/drawing/2014/main" id="{9A61016D-EAAA-6E44-B6E5-449538106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838" y="260350"/>
            <a:ext cx="7180262" cy="825500"/>
          </a:xfrm>
        </p:spPr>
        <p:txBody>
          <a:bodyPr lIns="66672" tIns="38099" rIns="66672" bIns="38099" rtlCol="0" anchor="b">
            <a:normAutofit/>
          </a:bodyPr>
          <a:lstStyle/>
          <a:p>
            <a:pPr defTabSz="975122">
              <a:defRPr/>
            </a:pPr>
            <a:r>
              <a:rPr lang="en-GB" altLang="en-US" dirty="0"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Persuade not Threaten</a:t>
            </a:r>
            <a:endParaRPr lang="en-GB" altLang="en-US" dirty="0">
              <a:latin typeface="+mn-lt"/>
            </a:endParaRPr>
          </a:p>
        </p:txBody>
      </p:sp>
      <p:sp>
        <p:nvSpPr>
          <p:cNvPr id="41987" name="Rectangle 9">
            <a:extLst>
              <a:ext uri="{FF2B5EF4-FFF2-40B4-BE49-F238E27FC236}">
                <a16:creationId xmlns:a16="http://schemas.microsoft.com/office/drawing/2014/main" id="{356A1121-EB0B-8046-B3BD-846470AE9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7838" y="1196975"/>
            <a:ext cx="6235700" cy="5400675"/>
          </a:xfrm>
        </p:spPr>
        <p:txBody>
          <a:bodyPr lIns="66672" tIns="38099" rIns="66672" bIns="38099"/>
          <a:lstStyle/>
          <a:p>
            <a:pPr defTabSz="974725"/>
            <a:r>
              <a:rPr lang="en-IE" altLang="en-US" sz="2000">
                <a:cs typeface="Arial" panose="020B0604020202020204" pitchFamily="34" charset="0"/>
              </a:rPr>
              <a:t>Ireland is a small country where everyone knows everyone else</a:t>
            </a:r>
          </a:p>
          <a:p>
            <a:pPr defTabSz="974725"/>
            <a:r>
              <a:rPr lang="en-IE" altLang="en-US" sz="2000">
                <a:cs typeface="Arial" panose="020B0604020202020204" pitchFamily="34" charset="0"/>
              </a:rPr>
              <a:t>Politics tends to work on consensual basis not ‘us and them’ – persuade across political spectrum</a:t>
            </a:r>
          </a:p>
          <a:p>
            <a:pPr defTabSz="974725">
              <a:buClr>
                <a:srgbClr val="CCCCFF"/>
              </a:buClr>
            </a:pPr>
            <a:r>
              <a:rPr lang="en-GB" altLang="en-US" sz="2000">
                <a:cs typeface="Arial" panose="020B0604020202020204" pitchFamily="34" charset="0"/>
                <a:sym typeface="Arial" panose="020B0604020202020204" pitchFamily="34" charset="0"/>
              </a:rPr>
              <a:t>Fórsa not only one lobbying and campaigning</a:t>
            </a:r>
          </a:p>
          <a:p>
            <a:pPr defTabSz="974725">
              <a:buClr>
                <a:srgbClr val="CCCCFF"/>
              </a:buClr>
            </a:pPr>
            <a:r>
              <a:rPr lang="en-GB" altLang="en-US" sz="2000">
                <a:cs typeface="Arial" panose="020B0604020202020204" pitchFamily="34" charset="0"/>
                <a:sym typeface="Arial" panose="020B0604020202020204" pitchFamily="34" charset="0"/>
              </a:rPr>
              <a:t>Multiple demands on elected reps – housing and health</a:t>
            </a:r>
          </a:p>
          <a:p>
            <a:pPr defTabSz="974725">
              <a:buClr>
                <a:srgbClr val="CCCCFF"/>
              </a:buClr>
            </a:pPr>
            <a:r>
              <a:rPr lang="en-GB" altLang="en-US" sz="2000">
                <a:cs typeface="Arial" panose="020B0604020202020204" pitchFamily="34" charset="0"/>
                <a:sym typeface="Arial" panose="020B0604020202020204" pitchFamily="34" charset="0"/>
              </a:rPr>
              <a:t>Need to persuade them on your issues</a:t>
            </a:r>
          </a:p>
          <a:p>
            <a:pPr defTabSz="974725">
              <a:buClr>
                <a:srgbClr val="CCCCFF"/>
              </a:buClr>
            </a:pPr>
            <a:r>
              <a:rPr lang="en-GB" altLang="en-US" sz="2000">
                <a:cs typeface="Arial" panose="020B0604020202020204" pitchFamily="34" charset="0"/>
                <a:sym typeface="Arial" panose="020B0604020202020204" pitchFamily="34" charset="0"/>
              </a:rPr>
              <a:t>Don't use threats, may work once – destroys relationships</a:t>
            </a:r>
          </a:p>
          <a:p>
            <a:pPr defTabSz="974725">
              <a:buClr>
                <a:srgbClr val="CCCCFF"/>
              </a:buClr>
            </a:pPr>
            <a:r>
              <a:rPr lang="en-GB" altLang="en-US" sz="2000">
                <a:cs typeface="Arial" panose="020B0604020202020204" pitchFamily="34" charset="0"/>
                <a:sym typeface="Arial" panose="020B0604020202020204" pitchFamily="34" charset="0"/>
              </a:rPr>
              <a:t>Can lead to adverse reaction – policy makers ‘dig in’</a:t>
            </a:r>
          </a:p>
          <a:p>
            <a:pPr defTabSz="974725">
              <a:buClr>
                <a:srgbClr val="CCCCFF"/>
              </a:buClr>
            </a:pPr>
            <a:r>
              <a:rPr lang="en-GB" altLang="en-US" sz="2000">
                <a:cs typeface="Arial" panose="020B0604020202020204" pitchFamily="34" charset="0"/>
                <a:sym typeface="Arial" panose="020B0604020202020204" pitchFamily="34" charset="0"/>
              </a:rPr>
              <a:t>High risk approach</a:t>
            </a:r>
          </a:p>
          <a:p>
            <a:pPr defTabSz="974725">
              <a:buClr>
                <a:srgbClr val="CCCCFF"/>
              </a:buClr>
            </a:pPr>
            <a:r>
              <a:rPr lang="en-GB" altLang="en-US" sz="2000">
                <a:cs typeface="Arial" panose="020B0604020202020204" pitchFamily="34" charset="0"/>
                <a:sym typeface="Arial" panose="020B0604020202020204" pitchFamily="34" charset="0"/>
              </a:rPr>
              <a:t>If politicians deliver – even if only in part – they expect acknowledgement not a slap</a:t>
            </a:r>
          </a:p>
          <a:p>
            <a:pPr defTabSz="974725">
              <a:buClr>
                <a:srgbClr val="CCCCFF"/>
              </a:buClr>
            </a:pPr>
            <a:r>
              <a:rPr lang="en-GB" altLang="en-US" sz="2000">
                <a:cs typeface="Arial" panose="020B0604020202020204" pitchFamily="34" charset="0"/>
                <a:sym typeface="Arial" panose="020B0604020202020204" pitchFamily="34" charset="0"/>
              </a:rPr>
              <a:t>You have strong case to make – do it!</a:t>
            </a:r>
          </a:p>
        </p:txBody>
      </p:sp>
      <p:pic>
        <p:nvPicPr>
          <p:cNvPr id="41988" name="Picture 12" descr="image10">
            <a:extLst>
              <a:ext uri="{FF2B5EF4-FFF2-40B4-BE49-F238E27FC236}">
                <a16:creationId xmlns:a16="http://schemas.microsoft.com/office/drawing/2014/main" id="{18672FDF-AD4C-B249-91E3-5BB933AAB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1085850"/>
            <a:ext cx="215741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2">
            <a:extLst>
              <a:ext uri="{FF2B5EF4-FFF2-40B4-BE49-F238E27FC236}">
                <a16:creationId xmlns:a16="http://schemas.microsoft.com/office/drawing/2014/main" id="{09C32F06-6E19-4846-8603-11429B41F822}"/>
              </a:ext>
            </a:extLst>
          </p:cNvPr>
          <p:cNvGrpSpPr>
            <a:grpSpLocks/>
          </p:cNvGrpSpPr>
          <p:nvPr/>
        </p:nvGrpSpPr>
        <p:grpSpPr bwMode="auto">
          <a:xfrm>
            <a:off x="1946275" y="1085850"/>
            <a:ext cx="5711825" cy="830263"/>
            <a:chOff x="0" y="0"/>
            <a:chExt cx="853" cy="124"/>
          </a:xfrm>
        </p:grpSpPr>
        <p:sp>
          <p:nvSpPr>
            <p:cNvPr id="43013" name="AutoShape 3">
              <a:extLst>
                <a:ext uri="{FF2B5EF4-FFF2-40B4-BE49-F238E27FC236}">
                  <a16:creationId xmlns:a16="http://schemas.microsoft.com/office/drawing/2014/main" id="{4A9AB73C-D42F-5A42-95AA-913A46DFAFC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25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4186" tIns="54186" rIns="54186" bIns="54186" anchor="ctr"/>
            <a:lstStyle/>
            <a:p>
              <a:endParaRPr lang="en-US"/>
            </a:p>
          </p:txBody>
        </p:sp>
        <p:sp>
          <p:nvSpPr>
            <p:cNvPr id="43014" name="AutoShape 4">
              <a:extLst>
                <a:ext uri="{FF2B5EF4-FFF2-40B4-BE49-F238E27FC236}">
                  <a16:creationId xmlns:a16="http://schemas.microsoft.com/office/drawing/2014/main" id="{E9B6D56C-F21B-AB46-AD32-6DA9881DAC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4186" tIns="54186" rIns="54186" bIns="54186" anchor="ctr"/>
            <a:lstStyle/>
            <a:p>
              <a:endParaRPr lang="en-US"/>
            </a:p>
          </p:txBody>
        </p:sp>
        <p:sp>
          <p:nvSpPr>
            <p:cNvPr id="43015" name="AutoShape 5">
              <a:extLst>
                <a:ext uri="{FF2B5EF4-FFF2-40B4-BE49-F238E27FC236}">
                  <a16:creationId xmlns:a16="http://schemas.microsoft.com/office/drawing/2014/main" id="{EE5F0347-7738-6D4E-83FE-80DB3EFF38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4186" tIns="54186" rIns="54186" bIns="54186" anchor="ctr"/>
            <a:lstStyle/>
            <a:p>
              <a:endParaRPr lang="en-US"/>
            </a:p>
          </p:txBody>
        </p:sp>
        <p:sp>
          <p:nvSpPr>
            <p:cNvPr id="43016" name="AutoShape 6">
              <a:extLst>
                <a:ext uri="{FF2B5EF4-FFF2-40B4-BE49-F238E27FC236}">
                  <a16:creationId xmlns:a16="http://schemas.microsoft.com/office/drawing/2014/main" id="{F99EE50F-C757-A84E-B9F4-E7D70F894C9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88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43017" name="AutoShape 7">
              <a:extLst>
                <a:ext uri="{FF2B5EF4-FFF2-40B4-BE49-F238E27FC236}">
                  <a16:creationId xmlns:a16="http://schemas.microsoft.com/office/drawing/2014/main" id="{4D3B71BC-6478-3640-A701-AE80BCFA62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44" y="0"/>
              <a:ext cx="124" cy="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10799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799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10799"/>
                    <a:pt x="0" y="10799"/>
                    <a:pt x="0" y="1079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>
              <a:solidFill>
                <a:srgbClr val="D9D8EC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43010" name="Rectangle 8">
            <a:extLst>
              <a:ext uri="{FF2B5EF4-FFF2-40B4-BE49-F238E27FC236}">
                <a16:creationId xmlns:a16="http://schemas.microsoft.com/office/drawing/2014/main" id="{74DB6AA4-4F56-6149-B32E-DFD528042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260350"/>
            <a:ext cx="6837363" cy="720725"/>
          </a:xfrm>
        </p:spPr>
        <p:txBody>
          <a:bodyPr lIns="66672" tIns="38099" rIns="66672" bIns="38099" anchor="b"/>
          <a:lstStyle/>
          <a:p>
            <a:pPr defTabSz="974725"/>
            <a:r>
              <a:rPr lang="en-GB" altLang="en-US">
                <a:cs typeface="Arial" panose="020B0604020202020204" pitchFamily="34" charset="0"/>
                <a:sym typeface="Arial" panose="020B0604020202020204" pitchFamily="34" charset="0"/>
              </a:rPr>
              <a:t>Communicating with Politicians</a:t>
            </a:r>
            <a:endParaRPr lang="en-GB" altLang="en-US"/>
          </a:p>
        </p:txBody>
      </p:sp>
      <p:sp>
        <p:nvSpPr>
          <p:cNvPr id="36867" name="Rectangle 9">
            <a:extLst>
              <a:ext uri="{FF2B5EF4-FFF2-40B4-BE49-F238E27FC236}">
                <a16:creationId xmlns:a16="http://schemas.microsoft.com/office/drawing/2014/main" id="{4D69FD08-73B1-FA4D-A9CD-6EF35E991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2925" y="1235075"/>
            <a:ext cx="5127625" cy="5218113"/>
          </a:xfrm>
        </p:spPr>
        <p:txBody>
          <a:bodyPr lIns="66672" tIns="38099" rIns="66672" bIns="38099" rtlCol="0">
            <a:normAutofit fontScale="25000" lnSpcReduction="20000"/>
          </a:bodyPr>
          <a:lstStyle/>
          <a:p>
            <a:pPr marL="342000" indent="-342000" defTabSz="975122">
              <a:spcBef>
                <a:spcPts val="480"/>
              </a:spcBef>
              <a:defRPr/>
            </a:pPr>
            <a:r>
              <a:rPr lang="en-IE" altLang="en-US" sz="9600" dirty="0"/>
              <a:t>Meet politicians face-to-face – visit their clinics or offices (post COVID restrictions)</a:t>
            </a:r>
          </a:p>
          <a:p>
            <a:pPr marL="342000" indent="-342000" defTabSz="975122">
              <a:spcBef>
                <a:spcPts val="480"/>
              </a:spcBef>
              <a:defRPr/>
            </a:pPr>
            <a:r>
              <a:rPr lang="en-IE" altLang="en-US" sz="9600" dirty="0"/>
              <a:t>Next best alternative is to call them by Zoom – still got facial contact</a:t>
            </a:r>
          </a:p>
          <a:p>
            <a:pPr marL="342000" indent="-342000" defTabSz="975122">
              <a:spcBef>
                <a:spcPts val="480"/>
              </a:spcBef>
              <a:defRPr/>
            </a:pPr>
            <a:r>
              <a:rPr lang="en-IE" altLang="en-US" sz="9600" dirty="0"/>
              <a:t>Contact </a:t>
            </a:r>
            <a:r>
              <a:rPr lang="en-IE" altLang="en-US" sz="9600" b="1" dirty="0"/>
              <a:t>all</a:t>
            </a:r>
            <a:r>
              <a:rPr lang="en-IE" altLang="en-US" sz="9600" dirty="0"/>
              <a:t> relevant Oireachtas or Council members – give them an equal chance to support </a:t>
            </a:r>
          </a:p>
          <a:p>
            <a:pPr marL="342000" indent="-342000" defTabSz="975122">
              <a:spcBef>
                <a:spcPts val="480"/>
              </a:spcBef>
              <a:defRPr/>
            </a:pPr>
            <a:r>
              <a:rPr lang="en-IE" altLang="en-US" sz="9600" dirty="0"/>
              <a:t>Keep in contact with them afterwards</a:t>
            </a:r>
          </a:p>
          <a:p>
            <a:pPr marL="342000" indent="-342000" defTabSz="975122">
              <a:spcBef>
                <a:spcPts val="480"/>
              </a:spcBef>
              <a:defRPr/>
            </a:pPr>
            <a:r>
              <a:rPr lang="en-IE" altLang="en-US" sz="9600" dirty="0"/>
              <a:t>Provide them with updates </a:t>
            </a:r>
          </a:p>
          <a:p>
            <a:pPr marL="342000" indent="-342000" defTabSz="975122">
              <a:spcBef>
                <a:spcPts val="480"/>
              </a:spcBef>
              <a:defRPr/>
            </a:pPr>
            <a:r>
              <a:rPr lang="en-IE" altLang="en-US" sz="9600" dirty="0"/>
              <a:t>Seek their support</a:t>
            </a:r>
          </a:p>
          <a:p>
            <a:pPr marL="342000" indent="-342000" defTabSz="975122">
              <a:spcBef>
                <a:spcPts val="480"/>
              </a:spcBef>
              <a:defRPr/>
            </a:pPr>
            <a:r>
              <a:rPr lang="en-IE" altLang="en-US" sz="9600" dirty="0"/>
              <a:t>Remember to thank them for their time and attention – courtesy is a long-term investment</a:t>
            </a:r>
            <a:endParaRPr lang="en-US" altLang="en-US" sz="9600" dirty="0"/>
          </a:p>
          <a:p>
            <a:pPr marL="234554" indent="-234554" defTabSz="975122">
              <a:lnSpc>
                <a:spcPct val="80000"/>
              </a:lnSpc>
              <a:spcBef>
                <a:spcPts val="525"/>
              </a:spcBef>
              <a:buFont typeface="Wingdings" pitchFamily="2" charset="2"/>
              <a:buNone/>
              <a:defRPr/>
            </a:pPr>
            <a:endParaRPr lang="en-GB" altLang="en-US" sz="1800" dirty="0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3012" name="Picture 2" descr="A picture containing text, building, outdoor, several&#10;&#10;Description automatically generated">
            <a:extLst>
              <a:ext uri="{FF2B5EF4-FFF2-40B4-BE49-F238E27FC236}">
                <a16:creationId xmlns:a16="http://schemas.microsoft.com/office/drawing/2014/main" id="{115A45F2-83C0-B04F-AB47-627152265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089025"/>
            <a:ext cx="32829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DCBAD151-DECC-A547-AD69-68A1E0658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Advance Preparation</a:t>
            </a:r>
            <a:endParaRPr lang="en-US" altLang="en-US"/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C5B03AC9-B328-264D-8C4E-BDEDA11B55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5986463" cy="5251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IE" altLang="en-US" sz="2800"/>
              <a:t>Nobody’s expecting you to be an expert on the economy</a:t>
            </a:r>
          </a:p>
          <a:p>
            <a:pPr>
              <a:lnSpc>
                <a:spcPct val="80000"/>
              </a:lnSpc>
            </a:pPr>
            <a:r>
              <a:rPr lang="en-IE" altLang="en-US" sz="2800"/>
              <a:t>They are interested in how you are doing – you are one of their constituents </a:t>
            </a:r>
          </a:p>
          <a:p>
            <a:pPr>
              <a:lnSpc>
                <a:spcPct val="80000"/>
              </a:lnSpc>
            </a:pPr>
            <a:r>
              <a:rPr lang="en-IE" altLang="en-US" sz="2800"/>
              <a:t>Give practical examples of the impact issues facing you is having particularly on their constituents!</a:t>
            </a:r>
          </a:p>
          <a:p>
            <a:pPr>
              <a:lnSpc>
                <a:spcPct val="80000"/>
              </a:lnSpc>
            </a:pPr>
            <a:r>
              <a:rPr lang="en-IE" altLang="en-US" sz="2800"/>
              <a:t>Tell stories – forget about stats!</a:t>
            </a:r>
          </a:p>
          <a:p>
            <a:pPr>
              <a:lnSpc>
                <a:spcPct val="80000"/>
              </a:lnSpc>
            </a:pPr>
            <a:r>
              <a:rPr lang="en-IE" altLang="en-US" sz="2800"/>
              <a:t>Think in advance about how providing better public services benefits everybody</a:t>
            </a:r>
          </a:p>
        </p:txBody>
      </p:sp>
      <p:pic>
        <p:nvPicPr>
          <p:cNvPr id="44035" name="Picture 5">
            <a:extLst>
              <a:ext uri="{FF2B5EF4-FFF2-40B4-BE49-F238E27FC236}">
                <a16:creationId xmlns:a16="http://schemas.microsoft.com/office/drawing/2014/main" id="{D917A686-1294-C741-B59B-A5F93BB9E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417638"/>
            <a:ext cx="2570163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F2364C27-969F-0247-997A-4C1857042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>
                <a:latin typeface="+mn-lt"/>
              </a:rPr>
              <a:t>Involve Wider Community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5BA24567-B327-FC49-B747-76DE3BC66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5851525" cy="5165725"/>
          </a:xfrm>
        </p:spPr>
        <p:txBody>
          <a:bodyPr/>
          <a:lstStyle/>
          <a:p>
            <a:r>
              <a:rPr lang="en-GB" altLang="en-US" sz="2800"/>
              <a:t>Brief family, friends and concerned community on issues</a:t>
            </a:r>
          </a:p>
          <a:p>
            <a:r>
              <a:rPr lang="en-IE" altLang="en-US" sz="2800"/>
              <a:t>Get them to raise it on the doorsteps</a:t>
            </a:r>
            <a:endParaRPr lang="en-GB" altLang="en-US" sz="2800"/>
          </a:p>
          <a:p>
            <a:r>
              <a:rPr lang="en-GB" altLang="en-US" sz="2800"/>
              <a:t>Distribute information, leaflets – stalls in local towns</a:t>
            </a:r>
          </a:p>
          <a:p>
            <a:r>
              <a:rPr lang="en-GB" altLang="en-US" sz="2800"/>
              <a:t>Ask them to lobby their politicians</a:t>
            </a:r>
          </a:p>
          <a:p>
            <a:r>
              <a:rPr lang="en-GB" altLang="en-US" sz="2800"/>
              <a:t>Write letters to local papers</a:t>
            </a:r>
          </a:p>
          <a:p>
            <a:r>
              <a:rPr lang="en-GB" altLang="en-US" sz="2800"/>
              <a:t>Participate in radio phone-in shows</a:t>
            </a:r>
          </a:p>
        </p:txBody>
      </p:sp>
      <p:pic>
        <p:nvPicPr>
          <p:cNvPr id="45059" name="Picture 5">
            <a:extLst>
              <a:ext uri="{FF2B5EF4-FFF2-40B4-BE49-F238E27FC236}">
                <a16:creationId xmlns:a16="http://schemas.microsoft.com/office/drawing/2014/main" id="{5B8BFD86-DD07-2F4B-84AF-7447164F0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1417638"/>
            <a:ext cx="27717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D1094695-0286-014A-951B-992DC4856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/>
              <a:t>Power to the People</a:t>
            </a:r>
            <a:endParaRPr lang="en-US" altLang="en-US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D94095FD-C817-184C-8958-E58DB621B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27688" cy="4530725"/>
          </a:xfrm>
        </p:spPr>
        <p:txBody>
          <a:bodyPr/>
          <a:lstStyle/>
          <a:p>
            <a:pPr eaLnBrk="1" hangingPunct="1"/>
            <a:r>
              <a:rPr lang="en-IE" altLang="en-US" sz="2400"/>
              <a:t>Irish Constitution – Bunreacht na hÉireann – adopted in 1937</a:t>
            </a:r>
          </a:p>
          <a:p>
            <a:pPr eaLnBrk="1" hangingPunct="1"/>
            <a:r>
              <a:rPr lang="en-US" altLang="en-US" sz="2400"/>
              <a:t>Constitution gives sovereignty to people who elect Oireachtas – Dáil</a:t>
            </a:r>
            <a:r>
              <a:rPr lang="en-IE" altLang="en-US" sz="2400"/>
              <a:t>, </a:t>
            </a:r>
            <a:r>
              <a:rPr lang="en-US" altLang="en-US" sz="2400"/>
              <a:t>Seanad</a:t>
            </a:r>
            <a:r>
              <a:rPr lang="en-IE" altLang="en-US" sz="2400"/>
              <a:t> and President</a:t>
            </a:r>
          </a:p>
          <a:p>
            <a:pPr eaLnBrk="1" hangingPunct="1"/>
            <a:r>
              <a:rPr lang="en-US" altLang="en-US" sz="2400"/>
              <a:t>Oireachtas legislates – makes laws</a:t>
            </a:r>
          </a:p>
          <a:p>
            <a:pPr eaLnBrk="1" hangingPunct="1"/>
            <a:r>
              <a:rPr lang="en-US" altLang="en-US" sz="2400"/>
              <a:t>Since Independence, Government has largely initiated laws – has been changing somewhat</a:t>
            </a:r>
          </a:p>
          <a:p>
            <a:pPr eaLnBrk="1" hangingPunct="1"/>
            <a:r>
              <a:rPr lang="en-US" altLang="en-US" sz="2400"/>
              <a:t>Ministers largely responsible for legislating in own areas</a:t>
            </a:r>
          </a:p>
        </p:txBody>
      </p:sp>
      <p:pic>
        <p:nvPicPr>
          <p:cNvPr id="17411" name="Picture 4">
            <a:extLst>
              <a:ext uri="{FF2B5EF4-FFF2-40B4-BE49-F238E27FC236}">
                <a16:creationId xmlns:a16="http://schemas.microsoft.com/office/drawing/2014/main" id="{851C0B2B-1808-4747-AA7E-D955BB788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05038"/>
            <a:ext cx="2519363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5F5B2870-929F-3F4B-B1E1-72256F30B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/>
              <a:t>Dáil Éireann</a:t>
            </a:r>
            <a:endParaRPr lang="en-US" altLang="en-US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FE70B140-06F8-314E-B81A-F13F9446B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5329237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IE" altLang="en-US" sz="2800"/>
              <a:t>160 TDs or deputies – they deputise on behalf of the people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/>
              <a:t>Elected at general election or by-elections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/>
              <a:t>At least every five years – most recent in February 2020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/>
              <a:t>Represent 39 constituencies – based largely on counties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/>
              <a:t>Multi-seat constituencies – three to five members</a:t>
            </a:r>
            <a:endParaRPr lang="en-US" altLang="en-US" sz="2800"/>
          </a:p>
        </p:txBody>
      </p:sp>
      <p:pic>
        <p:nvPicPr>
          <p:cNvPr id="18435" name="Picture 8" descr="http://upload.wikimedia.org/wikipedia/commons/thumb/8/8b/D%C3%A1il_Chamber.jpg/220px-D%C3%A1il_Chamber.jpg">
            <a:extLst>
              <a:ext uri="{FF2B5EF4-FFF2-40B4-BE49-F238E27FC236}">
                <a16:creationId xmlns:a16="http://schemas.microsoft.com/office/drawing/2014/main" id="{37FF01B5-207A-5D46-86FF-C1E4A8657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9138"/>
            <a:ext cx="3103563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926DF5FD-99AA-324D-B50A-F3CE395BA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/>
              <a:t>Dáil’s Functions</a:t>
            </a:r>
            <a:endParaRPr lang="en-US" altLang="en-US"/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0F631B82-3FB1-2743-8C2B-557081161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54663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IE" altLang="en-US" sz="2800"/>
              <a:t>Elect a Ceann Comhairle, Taoiseach and Government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/>
              <a:t>Pass the Budget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/>
              <a:t>Enact legislation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/>
              <a:t>Reality is until recently all legislation initiated by Government – Private Members Bills only proceeded if taken up by Government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/>
              <a:t>Can overrule the Seanad – because elected by the people</a:t>
            </a:r>
            <a:endParaRPr lang="en-US" altLang="en-US" sz="2800"/>
          </a:p>
        </p:txBody>
      </p:sp>
      <p:pic>
        <p:nvPicPr>
          <p:cNvPr id="19459" name="Picture 10" descr="http://s0.jrnl.ie/media/2012/11/dail-voting-3-390x285.png">
            <a:extLst>
              <a:ext uri="{FF2B5EF4-FFF2-40B4-BE49-F238E27FC236}">
                <a16:creationId xmlns:a16="http://schemas.microsoft.com/office/drawing/2014/main" id="{6B133EB8-F74D-CE42-8A7B-05A6A7261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12913"/>
            <a:ext cx="295275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1F7FD031-EAAC-E844-BF65-CB4FB9079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/>
              <a:t>Seanad’s Functions</a:t>
            </a:r>
            <a:endParaRPr lang="en-US" altLang="en-US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E8687AD2-746F-B547-A3D3-6BBF52877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59488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IE" altLang="en-US" sz="2400" dirty="0"/>
              <a:t>Elected after </a:t>
            </a:r>
            <a:r>
              <a:rPr lang="en-IE" altLang="en-US" sz="2400" dirty="0" err="1"/>
              <a:t>Dáil</a:t>
            </a:r>
            <a:r>
              <a:rPr lang="en-IE" altLang="en-US" sz="2400" dirty="0"/>
              <a:t> election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E" altLang="en-US" sz="2400" dirty="0"/>
              <a:t>60 members – 11 appointed by Taoiseach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E" altLang="en-US" sz="2400" dirty="0"/>
              <a:t>Others elected by Oireachtas members, councillors and some university graduates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E" altLang="en-US" sz="2400" dirty="0"/>
              <a:t>Less powerful than </a:t>
            </a:r>
            <a:r>
              <a:rPr lang="en-IE" altLang="en-US" sz="2400" dirty="0" err="1"/>
              <a:t>Dáil</a:t>
            </a:r>
            <a:r>
              <a:rPr lang="en-IE" altLang="en-US" sz="2400" dirty="0"/>
              <a:t> – takes a second look at laws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E" altLang="en-US" sz="2400" dirty="0"/>
              <a:t>Can be good venue to raise issues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IE" altLang="en-US" sz="2400" dirty="0"/>
              <a:t>Has limited role in financial matters – recommend not amend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IE" altLang="en-US" sz="2400" dirty="0"/>
          </a:p>
        </p:txBody>
      </p:sp>
      <p:pic>
        <p:nvPicPr>
          <p:cNvPr id="20483" name="Picture 8" descr="http://t3.gstatic.com/images?q=tbn:ANd9GcRhU8GwvLQWkmOeVNWBihiOTyfxOUAT8sU9s6H1ABsMCVKBrigR8-lW3GBVHg">
            <a:extLst>
              <a:ext uri="{FF2B5EF4-FFF2-40B4-BE49-F238E27FC236}">
                <a16:creationId xmlns:a16="http://schemas.microsoft.com/office/drawing/2014/main" id="{3643D927-25E8-8F47-864A-228E0A86A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00213"/>
            <a:ext cx="25193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ECCB2E30-0E28-3A46-BA3A-470D767289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/>
              <a:t>President</a:t>
            </a:r>
            <a:endParaRPr lang="en-US" altLang="en-US"/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28A85E7A-7F8B-8749-8004-ED886A440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6202363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IE" altLang="en-US" sz="2800"/>
              <a:t>Largely ceremonial role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/>
              <a:t>Limited powers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/>
              <a:t>Unlike US or France – more like constitutional monarch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/>
              <a:t>Seen as important national symbol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/>
              <a:t>Role revived by Mary Robinson and her successors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/>
              <a:t>Elected by people every seven years – if more than one nomination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800"/>
              <a:t>Oireachtas and councils can nominate</a:t>
            </a:r>
          </a:p>
        </p:txBody>
      </p:sp>
      <p:pic>
        <p:nvPicPr>
          <p:cNvPr id="21507" name="Picture 14" descr="http://upload.wikimedia.org/wikipedia/commons/thumb/5/5b/Michael_d_higgins.jpg/220px-Michael_d_higgins.jpg">
            <a:extLst>
              <a:ext uri="{FF2B5EF4-FFF2-40B4-BE49-F238E27FC236}">
                <a16:creationId xmlns:a16="http://schemas.microsoft.com/office/drawing/2014/main" id="{E6BEC074-1990-E245-BD98-962D955C4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00213"/>
            <a:ext cx="2095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92D85424-A663-0E49-8007-6DA69F364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/>
              <a:t>Ireland’s Electoral System</a:t>
            </a:r>
            <a:endParaRPr lang="en-US" altLang="en-US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E5A60409-2F0D-0A4F-AD6D-5F60BC3F0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5976937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IE" altLang="en-US" sz="2400"/>
              <a:t>PR STV – single-transferable vote version of PR</a:t>
            </a:r>
          </a:p>
          <a:p>
            <a:pPr>
              <a:lnSpc>
                <a:spcPct val="80000"/>
              </a:lnSpc>
            </a:pPr>
            <a:r>
              <a:rPr lang="en-IE" altLang="en-US" sz="2400"/>
              <a:t>Chosen in 19</a:t>
            </a:r>
            <a:r>
              <a:rPr lang="en-IE" altLang="en-US" sz="2400" baseline="30000"/>
              <a:t>th</a:t>
            </a:r>
            <a:r>
              <a:rPr lang="en-IE" altLang="en-US" sz="2400"/>
              <a:t> century because of Home Rule – designed to protect Unionists</a:t>
            </a:r>
          </a:p>
          <a:p>
            <a:pPr>
              <a:lnSpc>
                <a:spcPct val="80000"/>
              </a:lnSpc>
            </a:pPr>
            <a:r>
              <a:rPr lang="en-IE" altLang="en-US" sz="2400"/>
              <a:t>Ireland and Malta only countries with this system</a:t>
            </a:r>
          </a:p>
          <a:p>
            <a:pPr>
              <a:lnSpc>
                <a:spcPct val="80000"/>
              </a:lnSpc>
            </a:pPr>
            <a:r>
              <a:rPr lang="en-IE" altLang="en-US" sz="2400"/>
              <a:t>Multi-seat constituencies – three to five</a:t>
            </a:r>
          </a:p>
          <a:p>
            <a:pPr>
              <a:lnSpc>
                <a:spcPct val="80000"/>
              </a:lnSpc>
            </a:pPr>
            <a:r>
              <a:rPr lang="en-IE" altLang="en-US" sz="2400"/>
              <a:t>Ordinal ballot structure – choice over how many candidates can be supported</a:t>
            </a:r>
          </a:p>
          <a:p>
            <a:pPr>
              <a:lnSpc>
                <a:spcPct val="80000"/>
              </a:lnSpc>
            </a:pPr>
            <a:r>
              <a:rPr lang="en-IE" altLang="en-US" sz="2400"/>
              <a:t>Electoral formula – based on quota</a:t>
            </a:r>
          </a:p>
          <a:p>
            <a:pPr>
              <a:lnSpc>
                <a:spcPct val="80000"/>
              </a:lnSpc>
            </a:pPr>
            <a:r>
              <a:rPr lang="en-IE" altLang="en-US" sz="2400"/>
              <a:t>Proportional system – fairness</a:t>
            </a:r>
          </a:p>
          <a:p>
            <a:pPr>
              <a:lnSpc>
                <a:spcPct val="80000"/>
              </a:lnSpc>
            </a:pPr>
            <a:r>
              <a:rPr lang="en-IE" altLang="en-US" sz="2400"/>
              <a:t>Allows for constituency representation</a:t>
            </a:r>
          </a:p>
          <a:p>
            <a:pPr>
              <a:lnSpc>
                <a:spcPct val="80000"/>
              </a:lnSpc>
            </a:pPr>
            <a:r>
              <a:rPr lang="en-IE" altLang="en-US" sz="2400"/>
              <a:t>Electors have more choice and a greater chance of influencing outcomes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B31659D0-06DC-D342-BBCF-BBBCE6995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r="4349"/>
          <a:stretch>
            <a:fillRect/>
          </a:stretch>
        </p:blipFill>
        <p:spPr bwMode="auto">
          <a:xfrm>
            <a:off x="6443663" y="1628775"/>
            <a:ext cx="252095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">
            <a:extLst>
              <a:ext uri="{FF2B5EF4-FFF2-40B4-BE49-F238E27FC236}">
                <a16:creationId xmlns:a16="http://schemas.microsoft.com/office/drawing/2014/main" id="{348563E8-EF00-2C48-81C4-967B8D9B5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65D6E8AC-06B8-F44C-93A9-B36D3058EC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IE" altLang="en-US"/>
              <a:t>Political Consequences</a:t>
            </a:r>
            <a:endParaRPr lang="en-US" altLang="en-US"/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51658794-7F98-E54B-9BFB-D1CA4A1CAF0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641985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altLang="en-US" sz="2800"/>
              <a:t>Multi-seat constituencies – TDs and Councillors under pressure from own party and others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800"/>
              <a:t>Good local service vital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800"/>
              <a:t>Those who ignore constituencies can lose seats – including Ministers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800"/>
              <a:t>Irish politics very localised – TDs and Councillors focus on own area and their brief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800"/>
              <a:t>Less time for legislation and bigger picture issues</a:t>
            </a:r>
            <a:endParaRPr lang="en-US" altLang="en-US" sz="2800"/>
          </a:p>
        </p:txBody>
      </p:sp>
      <p:pic>
        <p:nvPicPr>
          <p:cNvPr id="24579" name="Picture 6" descr="http://farm1.staticflickr.com/179/445388659_2aab2a341b.jpg">
            <a:extLst>
              <a:ext uri="{FF2B5EF4-FFF2-40B4-BE49-F238E27FC236}">
                <a16:creationId xmlns:a16="http://schemas.microsoft.com/office/drawing/2014/main" id="{5E061ADA-DD3C-504E-B55B-1EEA098BB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916113"/>
            <a:ext cx="18891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2186</TotalTime>
  <Words>1598</Words>
  <Application>Microsoft Macintosh PowerPoint</Application>
  <PresentationFormat>On-screen Show (4:3)</PresentationFormat>
  <Paragraphs>215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Wingdings</vt:lpstr>
      <vt:lpstr>Times New Roman</vt:lpstr>
      <vt:lpstr>Watermark</vt:lpstr>
      <vt:lpstr>How Irish Policymaking System Works and How to Influence It!</vt:lpstr>
      <vt:lpstr>Connecting</vt:lpstr>
      <vt:lpstr>Power to the People</vt:lpstr>
      <vt:lpstr>Dáil Éireann</vt:lpstr>
      <vt:lpstr>Dáil’s Functions</vt:lpstr>
      <vt:lpstr>Seanad’s Functions</vt:lpstr>
      <vt:lpstr>President</vt:lpstr>
      <vt:lpstr>Ireland’s Electoral System</vt:lpstr>
      <vt:lpstr>Political Consequences</vt:lpstr>
      <vt:lpstr>The Government</vt:lpstr>
      <vt:lpstr>Civil Servants or Ministers</vt:lpstr>
      <vt:lpstr>Government Very Secretive</vt:lpstr>
      <vt:lpstr>Evolving System</vt:lpstr>
      <vt:lpstr>Role of Parliament</vt:lpstr>
      <vt:lpstr>Accountability and Debate</vt:lpstr>
      <vt:lpstr>Stronger Role</vt:lpstr>
      <vt:lpstr>Development of Parliamentary Committees</vt:lpstr>
      <vt:lpstr>Local Authorities</vt:lpstr>
      <vt:lpstr>Weakened Sector</vt:lpstr>
      <vt:lpstr>What is Lobbying?</vt:lpstr>
      <vt:lpstr>Regulation of Lobbying</vt:lpstr>
      <vt:lpstr>Accessible Playing Pitch</vt:lpstr>
      <vt:lpstr>Not a Level Playing Pitch </vt:lpstr>
      <vt:lpstr>Persuade not Threaten</vt:lpstr>
      <vt:lpstr>Communicating with Politicians</vt:lpstr>
      <vt:lpstr>Advance Preparation</vt:lpstr>
      <vt:lpstr>Involve Wider Community</vt:lpstr>
    </vt:vector>
  </TitlesOfParts>
  <Company>Montague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mscally</dc:creator>
  <cp:lastModifiedBy>Hazel Julia Gavigan</cp:lastModifiedBy>
  <cp:revision>91</cp:revision>
  <cp:lastPrinted>2003-12-03T10:29:49Z</cp:lastPrinted>
  <dcterms:created xsi:type="dcterms:W3CDTF">2003-09-11T15:01:40Z</dcterms:created>
  <dcterms:modified xsi:type="dcterms:W3CDTF">2021-03-11T10:39:40Z</dcterms:modified>
</cp:coreProperties>
</file>